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06" r:id="rId1"/>
  </p:sldMasterIdLst>
  <p:notesMasterIdLst>
    <p:notesMasterId r:id="rId29"/>
  </p:notesMasterIdLst>
  <p:sldIdLst>
    <p:sldId id="256" r:id="rId2"/>
    <p:sldId id="285" r:id="rId3"/>
    <p:sldId id="286" r:id="rId4"/>
    <p:sldId id="288" r:id="rId5"/>
    <p:sldId id="289" r:id="rId6"/>
    <p:sldId id="290" r:id="rId7"/>
    <p:sldId id="291" r:id="rId8"/>
    <p:sldId id="292" r:id="rId9"/>
    <p:sldId id="293" r:id="rId10"/>
    <p:sldId id="294" r:id="rId11"/>
    <p:sldId id="295" r:id="rId12"/>
    <p:sldId id="296" r:id="rId13"/>
    <p:sldId id="297" r:id="rId14"/>
    <p:sldId id="298" r:id="rId15"/>
    <p:sldId id="299" r:id="rId16"/>
    <p:sldId id="300" r:id="rId17"/>
    <p:sldId id="301" r:id="rId18"/>
    <p:sldId id="287" r:id="rId19"/>
    <p:sldId id="302" r:id="rId20"/>
    <p:sldId id="265" r:id="rId21"/>
    <p:sldId id="304" r:id="rId22"/>
    <p:sldId id="305" r:id="rId23"/>
    <p:sldId id="306" r:id="rId24"/>
    <p:sldId id="307" r:id="rId25"/>
    <p:sldId id="308" r:id="rId26"/>
    <p:sldId id="303" r:id="rId27"/>
    <p:sldId id="327"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344"/>
    <p:restoredTop sz="94726"/>
  </p:normalViewPr>
  <p:slideViewPr>
    <p:cSldViewPr snapToGrid="0" snapToObjects="1">
      <p:cViewPr varScale="1">
        <p:scale>
          <a:sx n="149" d="100"/>
          <a:sy n="149" d="100"/>
        </p:scale>
        <p:origin x="208" y="4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B45307-6ED4-B142-BD64-10F739779302}" type="datetimeFigureOut">
              <a:rPr lang="en-US" smtClean="0"/>
              <a:t>2/19/25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1BDE956-AECE-4A49-8BC2-51A8C013B720}" type="slidenum">
              <a:rPr lang="en-US" smtClean="0"/>
              <a:t>‹#›</a:t>
            </a:fld>
            <a:endParaRPr lang="en-US"/>
          </a:p>
        </p:txBody>
      </p:sp>
    </p:spTree>
    <p:extLst>
      <p:ext uri="{BB962C8B-B14F-4D97-AF65-F5344CB8AC3E}">
        <p14:creationId xmlns:p14="http://schemas.microsoft.com/office/powerpoint/2010/main" val="35539781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1BDE956-AECE-4A49-8BC2-51A8C013B720}" type="slidenum">
              <a:rPr lang="en-US" smtClean="0"/>
              <a:t>1</a:t>
            </a:fld>
            <a:endParaRPr lang="en-US"/>
          </a:p>
        </p:txBody>
      </p:sp>
    </p:spTree>
    <p:extLst>
      <p:ext uri="{BB962C8B-B14F-4D97-AF65-F5344CB8AC3E}">
        <p14:creationId xmlns:p14="http://schemas.microsoft.com/office/powerpoint/2010/main" val="92945770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EC4347D3-4C9A-C240-8F14-750059DFEEB0}" type="datetimeFigureOut">
              <a:rPr lang="en-US" smtClean="0"/>
              <a:t>2/19/25</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7133446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2/19/25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37653797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2/19/25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3911801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2/19/25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5133876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2/19/25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6416959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EC4347D3-4C9A-C240-8F14-750059DFEEB0}" type="datetimeFigureOut">
              <a:rPr lang="en-US" smtClean="0"/>
              <a:t>2/19/25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3809669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EC4347D3-4C9A-C240-8F14-750059DFEEB0}" type="datetimeFigureOut">
              <a:rPr lang="en-US" smtClean="0"/>
              <a:t>2/19/25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7707445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4347D3-4C9A-C240-8F14-750059DFEEB0}" type="datetimeFigureOut">
              <a:rPr lang="en-US" smtClean="0"/>
              <a:t>2/19/25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38397678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4347D3-4C9A-C240-8F14-750059DFEEB0}" type="datetimeFigureOut">
              <a:rPr lang="en-US" smtClean="0"/>
              <a:t>2/19/25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100532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4347D3-4C9A-C240-8F14-750059DFEEB0}" type="datetimeFigureOut">
              <a:rPr lang="en-US" smtClean="0"/>
              <a:t>2/19/25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32254007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C4347D3-4C9A-C240-8F14-750059DFEEB0}" type="datetimeFigureOut">
              <a:rPr lang="en-US" smtClean="0"/>
              <a:t>2/19/25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3522796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C4347D3-4C9A-C240-8F14-750059DFEEB0}" type="datetimeFigureOut">
              <a:rPr lang="en-US" smtClean="0"/>
              <a:t>2/19/25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887307518"/>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C4347D3-4C9A-C240-8F14-750059DFEEB0}" type="datetimeFigureOut">
              <a:rPr lang="en-US" smtClean="0"/>
              <a:t>2/19/25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575720768"/>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C4347D3-4C9A-C240-8F14-750059DFEEB0}" type="datetimeFigureOut">
              <a:rPr lang="en-US" smtClean="0"/>
              <a:t>2/19/25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40041163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C4347D3-4C9A-C240-8F14-750059DFEEB0}" type="datetimeFigureOut">
              <a:rPr lang="en-US" smtClean="0"/>
              <a:t>2/19/25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25843014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2/19/25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2665503122"/>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2/19/25</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6747550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C4347D3-4C9A-C240-8F14-750059DFEEB0}" type="datetimeFigureOut">
              <a:rPr lang="en-US" smtClean="0"/>
              <a:t>2/19/25</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3D91E88-2515-D24B-B4EA-67D975D0853E}" type="slidenum">
              <a:rPr lang="en-US" smtClean="0"/>
              <a:t>‹#›</a:t>
            </a:fld>
            <a:endParaRPr lang="en-US"/>
          </a:p>
        </p:txBody>
      </p:sp>
    </p:spTree>
    <p:extLst>
      <p:ext uri="{BB962C8B-B14F-4D97-AF65-F5344CB8AC3E}">
        <p14:creationId xmlns:p14="http://schemas.microsoft.com/office/powerpoint/2010/main" val="1014260183"/>
      </p:ext>
    </p:extLst>
  </p:cSld>
  <p:clrMap bg1="dk1" tx1="lt1" bg2="dk2" tx2="lt2" accent1="accent1" accent2="accent2" accent3="accent3" accent4="accent4" accent5="accent5" accent6="accent6" hlink="hlink" folHlink="folHlink"/>
  <p:sldLayoutIdLst>
    <p:sldLayoutId id="2147484007" r:id="rId1"/>
    <p:sldLayoutId id="2147484008" r:id="rId2"/>
    <p:sldLayoutId id="2147484009" r:id="rId3"/>
    <p:sldLayoutId id="2147484010" r:id="rId4"/>
    <p:sldLayoutId id="2147484011" r:id="rId5"/>
    <p:sldLayoutId id="2147484012" r:id="rId6"/>
    <p:sldLayoutId id="2147484013" r:id="rId7"/>
    <p:sldLayoutId id="2147484014" r:id="rId8"/>
    <p:sldLayoutId id="2147484015" r:id="rId9"/>
    <p:sldLayoutId id="2147484016" r:id="rId10"/>
    <p:sldLayoutId id="2147484017" r:id="rId11"/>
    <p:sldLayoutId id="2147484018" r:id="rId12"/>
    <p:sldLayoutId id="2147484019" r:id="rId13"/>
    <p:sldLayoutId id="2147484020" r:id="rId14"/>
    <p:sldLayoutId id="2147484021" r:id="rId15"/>
    <p:sldLayoutId id="2147484022" r:id="rId16"/>
    <p:sldLayoutId id="2147484023"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6.png"/><Relationship Id="rId1" Type="http://schemas.openxmlformats.org/officeDocument/2006/relationships/slideLayout" Target="../slideLayouts/slideLayout2.xml"/><Relationship Id="rId4" Type="http://schemas.openxmlformats.org/officeDocument/2006/relationships/image" Target="../media/image78.png"/></Relationships>
</file>

<file path=ppt/slides/_rels/slide11.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7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image" Target="../media/image8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image" Target="../media/image8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image" Target="../media/image8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image" Target="../media/image8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5.png"/><Relationship Id="rId2" Type="http://schemas.openxmlformats.org/officeDocument/2006/relationships/image" Target="../media/image9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97.png"/><Relationship Id="rId2" Type="http://schemas.openxmlformats.org/officeDocument/2006/relationships/image" Target="../media/image96.png"/><Relationship Id="rId1" Type="http://schemas.openxmlformats.org/officeDocument/2006/relationships/slideLayout" Target="../slideLayouts/slideLayout2.xml"/><Relationship Id="rId5" Type="http://schemas.openxmlformats.org/officeDocument/2006/relationships/image" Target="../media/image99.png"/><Relationship Id="rId4" Type="http://schemas.openxmlformats.org/officeDocument/2006/relationships/image" Target="../media/image98.png"/></Relationships>
</file>

<file path=ppt/slides/_rels/slide24.xml.rels><?xml version="1.0" encoding="UTF-8" standalone="yes"?>
<Relationships xmlns="http://schemas.openxmlformats.org/package/2006/relationships"><Relationship Id="rId3" Type="http://schemas.openxmlformats.org/officeDocument/2006/relationships/image" Target="../media/image101.png"/><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65.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8" Type="http://schemas.openxmlformats.org/officeDocument/2006/relationships/image" Target="../media/image70.png"/><Relationship Id="rId3" Type="http://schemas.openxmlformats.org/officeDocument/2006/relationships/image" Target="../media/image67.png"/><Relationship Id="rId7" Type="http://schemas.openxmlformats.org/officeDocument/2006/relationships/image" Target="../media/image69.png"/><Relationship Id="rId2" Type="http://schemas.openxmlformats.org/officeDocument/2006/relationships/image" Target="../media/image66.png"/><Relationship Id="rId1" Type="http://schemas.openxmlformats.org/officeDocument/2006/relationships/slideLayout" Target="../slideLayouts/slideLayout2.xml"/><Relationship Id="rId6" Type="http://schemas.openxmlformats.org/officeDocument/2006/relationships/image" Target="../media/image68.png"/><Relationship Id="rId5" Type="http://schemas.openxmlformats.org/officeDocument/2006/relationships/image" Target="../media/image43.png"/><Relationship Id="rId4" Type="http://schemas.openxmlformats.org/officeDocument/2006/relationships/image" Target="../media/image42.png"/></Relationships>
</file>

<file path=ppt/slides/_rels/slide7.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71.png"/><Relationship Id="rId1" Type="http://schemas.openxmlformats.org/officeDocument/2006/relationships/slideLayout" Target="../slideLayouts/slideLayout2.xml"/><Relationship Id="rId6" Type="http://schemas.openxmlformats.org/officeDocument/2006/relationships/image" Target="../media/image75.png"/><Relationship Id="rId5" Type="http://schemas.openxmlformats.org/officeDocument/2006/relationships/image" Target="../media/image74.png"/><Relationship Id="rId4" Type="http://schemas.openxmlformats.org/officeDocument/2006/relationships/image" Target="../media/image7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F7A2C-CECB-EA45-9A8F-28914F6ACB98}"/>
              </a:ext>
            </a:extLst>
          </p:cNvPr>
          <p:cNvSpPr>
            <a:spLocks noGrp="1"/>
          </p:cNvSpPr>
          <p:nvPr>
            <p:ph type="ctrTitle"/>
          </p:nvPr>
        </p:nvSpPr>
        <p:spPr/>
        <p:txBody>
          <a:bodyPr/>
          <a:lstStyle/>
          <a:p>
            <a:pPr algn="ctr"/>
            <a:r>
              <a:rPr lang="en-US" dirty="0"/>
              <a:t>Linear Programming</a:t>
            </a:r>
          </a:p>
        </p:txBody>
      </p:sp>
      <p:sp>
        <p:nvSpPr>
          <p:cNvPr id="3" name="Subtitle 2">
            <a:extLst>
              <a:ext uri="{FF2B5EF4-FFF2-40B4-BE49-F238E27FC236}">
                <a16:creationId xmlns:a16="http://schemas.microsoft.com/office/drawing/2014/main" id="{4CC3BA16-EE93-B74E-A27C-2B68B596BB53}"/>
              </a:ext>
            </a:extLst>
          </p:cNvPr>
          <p:cNvSpPr>
            <a:spLocks noGrp="1"/>
          </p:cNvSpPr>
          <p:nvPr>
            <p:ph type="subTitle" idx="1"/>
          </p:nvPr>
        </p:nvSpPr>
        <p:spPr/>
        <p:txBody>
          <a:bodyPr/>
          <a:lstStyle/>
          <a:p>
            <a:pPr algn="ctr"/>
            <a:r>
              <a:rPr lang="en-US" dirty="0"/>
              <a:t>Advanced Algorithms</a:t>
            </a:r>
            <a:br>
              <a:rPr lang="en-US" dirty="0"/>
            </a:br>
            <a:r>
              <a:rPr lang="en-US" dirty="0"/>
              <a:t>Mark Floryan</a:t>
            </a:r>
            <a:br>
              <a:rPr lang="en-US" dirty="0"/>
            </a:br>
            <a:br>
              <a:rPr lang="en-US" dirty="0"/>
            </a:br>
            <a:r>
              <a:rPr lang="en-US" dirty="0"/>
              <a:t>CLRS Ch. 29</a:t>
            </a:r>
          </a:p>
        </p:txBody>
      </p:sp>
    </p:spTree>
    <p:extLst>
      <p:ext uri="{BB962C8B-B14F-4D97-AF65-F5344CB8AC3E}">
        <p14:creationId xmlns:p14="http://schemas.microsoft.com/office/powerpoint/2010/main" val="4437305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Simplex Algorithm Example</a:t>
            </a:r>
          </a:p>
        </p:txBody>
      </p:sp>
      <p:sp>
        <p:nvSpPr>
          <p:cNvPr id="19" name="Content Placeholder 2">
            <a:extLst>
              <a:ext uri="{FF2B5EF4-FFF2-40B4-BE49-F238E27FC236}">
                <a16:creationId xmlns:a16="http://schemas.microsoft.com/office/drawing/2014/main" id="{76C8D82D-F749-7249-844B-72A87D682FB1}"/>
              </a:ext>
            </a:extLst>
          </p:cNvPr>
          <p:cNvSpPr txBox="1">
            <a:spLocks/>
          </p:cNvSpPr>
          <p:nvPr/>
        </p:nvSpPr>
        <p:spPr>
          <a:xfrm>
            <a:off x="1232452" y="1065477"/>
            <a:ext cx="9883471" cy="516834"/>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b="1" u="sng" dirty="0"/>
              <a:t>Step 3.a</a:t>
            </a:r>
            <a:r>
              <a:rPr lang="en-US" sz="2000" dirty="0"/>
              <a:t>: Start swapping a basic and non-basic variable</a:t>
            </a:r>
            <a:endParaRPr lang="en-US" sz="2000" b="1" dirty="0"/>
          </a:p>
        </p:txBody>
      </p:sp>
      <mc:AlternateContent xmlns:mc="http://schemas.openxmlformats.org/markup-compatibility/2006" xmlns:a14="http://schemas.microsoft.com/office/drawing/2010/main">
        <mc:Choice Requires="a14">
          <p:sp>
            <p:nvSpPr>
              <p:cNvPr id="11" name="Content Placeholder 2">
                <a:extLst>
                  <a:ext uri="{FF2B5EF4-FFF2-40B4-BE49-F238E27FC236}">
                    <a16:creationId xmlns:a16="http://schemas.microsoft.com/office/drawing/2014/main" id="{58E9595C-5AC2-7A4E-BBB5-34A20BC9AE27}"/>
                  </a:ext>
                </a:extLst>
              </p:cNvPr>
              <p:cNvSpPr txBox="1">
                <a:spLocks/>
              </p:cNvSpPr>
              <p:nvPr/>
            </p:nvSpPr>
            <p:spPr>
              <a:xfrm>
                <a:off x="1455087" y="2784285"/>
                <a:ext cx="3943849" cy="1374248"/>
              </a:xfrm>
              <a:prstGeom prst="rect">
                <a:avLst/>
              </a:prstGeom>
              <a:solidFill>
                <a:schemeClr val="bg2">
                  <a:lumMod val="10000"/>
                  <a:lumOff val="90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sSub>
                        <m:sSubPr>
                          <m:ctrlPr>
                            <a:rPr lang="en-US" sz="2000" b="0" i="1" smtClean="0">
                              <a:solidFill>
                                <a:schemeClr val="bg1"/>
                              </a:solidFill>
                              <a:latin typeface="Cambria Math" panose="02040503050406030204" pitchFamily="18" charset="0"/>
                            </a:rPr>
                          </m:ctrlPr>
                        </m:sSubPr>
                        <m:e>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4</m:t>
                              </m:r>
                            </m:sub>
                          </m:sSub>
                          <m:r>
                            <a:rPr lang="en-US" sz="2000" b="0" i="1" smtClean="0">
                              <a:solidFill>
                                <a:schemeClr val="bg1"/>
                              </a:solidFill>
                              <a:latin typeface="Cambria Math" panose="02040503050406030204" pitchFamily="18" charset="0"/>
                            </a:rPr>
                            <m:t>=30−</m:t>
                          </m:r>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1</m:t>
                          </m:r>
                        </m:sub>
                      </m:sSub>
                      <m:r>
                        <a:rPr lang="en-US" sz="2000" b="0" i="1" smtClean="0">
                          <a:solidFill>
                            <a:schemeClr val="bg1"/>
                          </a:solidFill>
                          <a:latin typeface="Cambria Math" panose="02040503050406030204" pitchFamily="18" charset="0"/>
                        </a:rPr>
                        <m:t>−</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2</m:t>
                          </m:r>
                        </m:sub>
                      </m:sSub>
                      <m:r>
                        <a:rPr lang="en-US" sz="2000" b="0" i="1" smtClean="0">
                          <a:solidFill>
                            <a:schemeClr val="bg1"/>
                          </a:solidFill>
                          <a:latin typeface="Cambria Math" panose="02040503050406030204" pitchFamily="18" charset="0"/>
                        </a:rPr>
                        <m:t>−3</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3</m:t>
                          </m:r>
                        </m:sub>
                      </m:sSub>
                    </m:oMath>
                    <m:oMath xmlns:m="http://schemas.openxmlformats.org/officeDocument/2006/math">
                      <m:sSub>
                        <m:sSubPr>
                          <m:ctrlPr>
                            <a:rPr lang="en-US" sz="2000" b="0" i="1" smtClean="0">
                              <a:solidFill>
                                <a:schemeClr val="bg1"/>
                              </a:solidFill>
                              <a:latin typeface="Cambria Math" panose="02040503050406030204" pitchFamily="18" charset="0"/>
                            </a:rPr>
                          </m:ctrlPr>
                        </m:sSubPr>
                        <m:e>
                          <m:r>
                            <m:rPr>
                              <m:sty m:val="p"/>
                            </m:rPr>
                            <a:rPr lang="en-US" sz="2000" b="0" i="0" smtClean="0">
                              <a:solidFill>
                                <a:schemeClr val="bg1"/>
                              </a:solidFill>
                              <a:latin typeface="Cambria Math" panose="02040503050406030204" pitchFamily="18" charset="0"/>
                            </a:rPr>
                            <m:t>x</m:t>
                          </m:r>
                        </m:e>
                        <m:sub>
                          <m:r>
                            <a:rPr lang="en-US" sz="2000" b="0" i="0" smtClean="0">
                              <a:solidFill>
                                <a:schemeClr val="bg1"/>
                              </a:solidFill>
                              <a:latin typeface="Cambria Math" panose="02040503050406030204" pitchFamily="18" charset="0"/>
                            </a:rPr>
                            <m:t>5</m:t>
                          </m:r>
                        </m:sub>
                      </m:sSub>
                      <m:r>
                        <a:rPr lang="en-US" sz="2000" b="0" i="0" smtClean="0">
                          <a:solidFill>
                            <a:schemeClr val="bg1"/>
                          </a:solidFill>
                          <a:latin typeface="Cambria Math" panose="02040503050406030204" pitchFamily="18" charset="0"/>
                        </a:rPr>
                        <m:t>=24−</m:t>
                      </m:r>
                      <m:r>
                        <a:rPr lang="en-US" sz="2000" b="0" i="1" smtClean="0">
                          <a:solidFill>
                            <a:schemeClr val="bg1"/>
                          </a:solidFill>
                          <a:latin typeface="Cambria Math" panose="02040503050406030204" pitchFamily="18" charset="0"/>
                        </a:rPr>
                        <m:t>2</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1</m:t>
                          </m:r>
                        </m:sub>
                      </m:sSub>
                      <m:r>
                        <a:rPr lang="en-US" sz="2000" b="0" i="1" smtClean="0">
                          <a:solidFill>
                            <a:schemeClr val="bg1"/>
                          </a:solidFill>
                          <a:latin typeface="Cambria Math" panose="02040503050406030204" pitchFamily="18" charset="0"/>
                        </a:rPr>
                        <m:t>−2</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2</m:t>
                          </m:r>
                        </m:sub>
                      </m:sSub>
                      <m:r>
                        <a:rPr lang="en-US" sz="2000" b="0" i="1" smtClean="0">
                          <a:solidFill>
                            <a:schemeClr val="bg1"/>
                          </a:solidFill>
                          <a:latin typeface="Cambria Math" panose="02040503050406030204" pitchFamily="18" charset="0"/>
                        </a:rPr>
                        <m:t>−5</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3</m:t>
                          </m:r>
                        </m:sub>
                      </m:sSub>
                    </m:oMath>
                    <m:oMath xmlns:m="http://schemas.openxmlformats.org/officeDocument/2006/math">
                      <m:sSub>
                        <m:sSubPr>
                          <m:ctrlPr>
                            <a:rPr lang="en-US" sz="2000" b="0" i="1" smtClean="0">
                              <a:solidFill>
                                <a:schemeClr val="bg1"/>
                              </a:solidFill>
                              <a:latin typeface="Cambria Math" panose="02040503050406030204" pitchFamily="18" charset="0"/>
                            </a:rPr>
                          </m:ctrlPr>
                        </m:sSubPr>
                        <m:e>
                          <m:r>
                            <m:rPr>
                              <m:sty m:val="p"/>
                            </m:rPr>
                            <a:rPr lang="en-US" sz="2000" b="0" i="0" smtClean="0">
                              <a:solidFill>
                                <a:schemeClr val="bg1"/>
                              </a:solidFill>
                              <a:latin typeface="Cambria Math" panose="02040503050406030204" pitchFamily="18" charset="0"/>
                            </a:rPr>
                            <m:t>x</m:t>
                          </m:r>
                        </m:e>
                        <m:sub>
                          <m:r>
                            <a:rPr lang="en-US" sz="2000" b="0" i="0" smtClean="0">
                              <a:solidFill>
                                <a:schemeClr val="bg1"/>
                              </a:solidFill>
                              <a:latin typeface="Cambria Math" panose="02040503050406030204" pitchFamily="18" charset="0"/>
                            </a:rPr>
                            <m:t>6</m:t>
                          </m:r>
                        </m:sub>
                      </m:sSub>
                      <m:r>
                        <a:rPr lang="en-US" sz="2000" b="0" i="0" smtClean="0">
                          <a:solidFill>
                            <a:schemeClr val="bg1"/>
                          </a:solidFill>
                          <a:latin typeface="Cambria Math" panose="02040503050406030204" pitchFamily="18" charset="0"/>
                        </a:rPr>
                        <m:t>=36−</m:t>
                      </m:r>
                      <m:r>
                        <a:rPr lang="en-US" sz="2000" b="0" i="1" smtClean="0">
                          <a:solidFill>
                            <a:schemeClr val="bg1"/>
                          </a:solidFill>
                          <a:latin typeface="Cambria Math" panose="02040503050406030204" pitchFamily="18" charset="0"/>
                        </a:rPr>
                        <m:t>4</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1</m:t>
                          </m:r>
                        </m:sub>
                      </m:sSub>
                      <m:r>
                        <a:rPr lang="en-US" sz="2000" b="0" i="1" smtClean="0">
                          <a:solidFill>
                            <a:schemeClr val="bg1"/>
                          </a:solidFill>
                          <a:latin typeface="Cambria Math" panose="02040503050406030204" pitchFamily="18" charset="0"/>
                        </a:rPr>
                        <m:t>−</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2</m:t>
                          </m:r>
                        </m:sub>
                      </m:sSub>
                      <m:r>
                        <a:rPr lang="en-US" sz="2000" b="0" i="1" smtClean="0">
                          <a:solidFill>
                            <a:schemeClr val="bg1"/>
                          </a:solidFill>
                          <a:latin typeface="Cambria Math" panose="02040503050406030204" pitchFamily="18" charset="0"/>
                        </a:rPr>
                        <m:t>−2</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3</m:t>
                          </m:r>
                        </m:sub>
                      </m:sSub>
                    </m:oMath>
                  </m:oMathPara>
                </a14:m>
                <a:br>
                  <a:rPr lang="en-US" sz="2000" b="0" dirty="0">
                    <a:solidFill>
                      <a:schemeClr val="bg1"/>
                    </a:solidFill>
                  </a:rPr>
                </a:br>
                <a:endParaRPr lang="en-US" sz="2000" dirty="0">
                  <a:solidFill>
                    <a:schemeClr val="bg1"/>
                  </a:solidFill>
                </a:endParaRPr>
              </a:p>
            </p:txBody>
          </p:sp>
        </mc:Choice>
        <mc:Fallback xmlns="">
          <p:sp>
            <p:nvSpPr>
              <p:cNvPr id="11" name="Content Placeholder 2">
                <a:extLst>
                  <a:ext uri="{FF2B5EF4-FFF2-40B4-BE49-F238E27FC236}">
                    <a16:creationId xmlns:a16="http://schemas.microsoft.com/office/drawing/2014/main" id="{58E9595C-5AC2-7A4E-BBB5-34A20BC9AE27}"/>
                  </a:ext>
                </a:extLst>
              </p:cNvPr>
              <p:cNvSpPr txBox="1">
                <a:spLocks noRot="1" noChangeAspect="1" noMove="1" noResize="1" noEditPoints="1" noAdjustHandles="1" noChangeArrowheads="1" noChangeShapeType="1" noTextEdit="1"/>
              </p:cNvSpPr>
              <p:nvPr/>
            </p:nvSpPr>
            <p:spPr>
              <a:xfrm>
                <a:off x="1455087" y="2784285"/>
                <a:ext cx="3943849" cy="1374248"/>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Content Placeholder 2">
                <a:extLst>
                  <a:ext uri="{FF2B5EF4-FFF2-40B4-BE49-F238E27FC236}">
                    <a16:creationId xmlns:a16="http://schemas.microsoft.com/office/drawing/2014/main" id="{B999287C-53F0-5B4D-8F61-40E077EC57FF}"/>
                  </a:ext>
                </a:extLst>
              </p:cNvPr>
              <p:cNvSpPr txBox="1">
                <a:spLocks/>
              </p:cNvSpPr>
              <p:nvPr/>
            </p:nvSpPr>
            <p:spPr>
              <a:xfrm>
                <a:off x="1455087" y="2019633"/>
                <a:ext cx="3943849" cy="604300"/>
              </a:xfrm>
              <a:prstGeom prst="rect">
                <a:avLst/>
              </a:prstGeom>
              <a:solidFill>
                <a:schemeClr val="bg2">
                  <a:lumMod val="10000"/>
                  <a:lumOff val="90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
                    </m:oMathParaPr>
                    <m:oMath xmlns:m="http://schemas.openxmlformats.org/officeDocument/2006/math">
                      <m:r>
                        <a:rPr lang="en-US" sz="2000" b="0" i="1" smtClean="0">
                          <a:solidFill>
                            <a:schemeClr val="bg1"/>
                          </a:solidFill>
                          <a:latin typeface="Cambria Math" panose="02040503050406030204" pitchFamily="18" charset="0"/>
                        </a:rPr>
                        <m:t>𝑧</m:t>
                      </m:r>
                      <m:r>
                        <a:rPr lang="en-US" sz="2000" b="0" i="1" smtClean="0">
                          <a:solidFill>
                            <a:schemeClr val="bg1"/>
                          </a:solidFill>
                          <a:latin typeface="Cambria Math" panose="02040503050406030204" pitchFamily="18" charset="0"/>
                        </a:rPr>
                        <m:t>=0+3</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1</m:t>
                          </m:r>
                        </m:sub>
                      </m:sSub>
                      <m:r>
                        <a:rPr lang="en-US" sz="2000" b="0" i="1" smtClean="0">
                          <a:solidFill>
                            <a:schemeClr val="bg1"/>
                          </a:solidFill>
                          <a:latin typeface="Cambria Math" panose="02040503050406030204" pitchFamily="18" charset="0"/>
                        </a:rPr>
                        <m:t>+</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2</m:t>
                          </m:r>
                        </m:sub>
                      </m:sSub>
                      <m:r>
                        <a:rPr lang="en-US" sz="2000" b="0" i="1" smtClean="0">
                          <a:solidFill>
                            <a:schemeClr val="bg1"/>
                          </a:solidFill>
                          <a:latin typeface="Cambria Math" panose="02040503050406030204" pitchFamily="18" charset="0"/>
                        </a:rPr>
                        <m:t>+2</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3</m:t>
                          </m:r>
                        </m:sub>
                      </m:sSub>
                    </m:oMath>
                  </m:oMathPara>
                </a14:m>
                <a:endParaRPr lang="en-US" sz="2000" dirty="0">
                  <a:solidFill>
                    <a:schemeClr val="bg1"/>
                  </a:solidFill>
                </a:endParaRPr>
              </a:p>
            </p:txBody>
          </p:sp>
        </mc:Choice>
        <mc:Fallback xmlns="">
          <p:sp>
            <p:nvSpPr>
              <p:cNvPr id="12" name="Content Placeholder 2">
                <a:extLst>
                  <a:ext uri="{FF2B5EF4-FFF2-40B4-BE49-F238E27FC236}">
                    <a16:creationId xmlns:a16="http://schemas.microsoft.com/office/drawing/2014/main" id="{B999287C-53F0-5B4D-8F61-40E077EC57FF}"/>
                  </a:ext>
                </a:extLst>
              </p:cNvPr>
              <p:cNvSpPr txBox="1">
                <a:spLocks noRot="1" noChangeAspect="1" noMove="1" noResize="1" noEditPoints="1" noAdjustHandles="1" noChangeArrowheads="1" noChangeShapeType="1" noTextEdit="1"/>
              </p:cNvSpPr>
              <p:nvPr/>
            </p:nvSpPr>
            <p:spPr>
              <a:xfrm>
                <a:off x="1455087" y="2019633"/>
                <a:ext cx="3943849" cy="604300"/>
              </a:xfrm>
              <a:prstGeom prst="rect">
                <a:avLst/>
              </a:prstGeom>
              <a:blipFill>
                <a:blip r:embed="rId3"/>
                <a:stretch>
                  <a:fillRect/>
                </a:stretch>
              </a:blipFill>
            </p:spPr>
            <p:txBody>
              <a:bodyPr/>
              <a:lstStyle/>
              <a:p>
                <a:r>
                  <a:rPr lang="en-US">
                    <a:noFill/>
                  </a:rPr>
                  <a:t> </a:t>
                </a:r>
              </a:p>
            </p:txBody>
          </p:sp>
        </mc:Fallback>
      </mc:AlternateContent>
      <p:sp>
        <p:nvSpPr>
          <p:cNvPr id="32" name="Content Placeholder 2">
            <a:extLst>
              <a:ext uri="{FF2B5EF4-FFF2-40B4-BE49-F238E27FC236}">
                <a16:creationId xmlns:a16="http://schemas.microsoft.com/office/drawing/2014/main" id="{30B19AA1-5B0C-4640-983A-2ECB0961FFB8}"/>
              </a:ext>
            </a:extLst>
          </p:cNvPr>
          <p:cNvSpPr txBox="1">
            <a:spLocks/>
          </p:cNvSpPr>
          <p:nvPr/>
        </p:nvSpPr>
        <p:spPr>
          <a:xfrm>
            <a:off x="7124368" y="2096014"/>
            <a:ext cx="3689405" cy="1823979"/>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i="1" dirty="0"/>
              <a:t>We can increase x</a:t>
            </a:r>
            <a:r>
              <a:rPr lang="en-US" sz="1600" i="1" baseline="-25000" dirty="0"/>
              <a:t>1</a:t>
            </a:r>
            <a:r>
              <a:rPr lang="en-US" sz="1600" i="1" dirty="0"/>
              <a:t> by 30, 12, and 9 respectively.</a:t>
            </a:r>
          </a:p>
          <a:p>
            <a:pPr marL="0" indent="0" algn="ctr">
              <a:buFont typeface="Arial" panose="020B0604020202020204" pitchFamily="34" charset="0"/>
              <a:buNone/>
            </a:pPr>
            <a:r>
              <a:rPr lang="en-US" sz="1600" i="1" dirty="0"/>
              <a:t>Thus, the third constraint (x</a:t>
            </a:r>
            <a:r>
              <a:rPr lang="en-US" sz="1600" i="1" baseline="-25000" dirty="0"/>
              <a:t>6</a:t>
            </a:r>
            <a:r>
              <a:rPr lang="en-US" sz="1600" i="1" dirty="0"/>
              <a:t>) is the tightest constraint, and so 9 is the most we can increase x</a:t>
            </a:r>
            <a:r>
              <a:rPr lang="en-US" sz="1600" i="1" baseline="-25000" dirty="0"/>
              <a:t>1</a:t>
            </a:r>
          </a:p>
        </p:txBody>
      </p:sp>
      <p:cxnSp>
        <p:nvCxnSpPr>
          <p:cNvPr id="33" name="Straight Connector 32">
            <a:extLst>
              <a:ext uri="{FF2B5EF4-FFF2-40B4-BE49-F238E27FC236}">
                <a16:creationId xmlns:a16="http://schemas.microsoft.com/office/drawing/2014/main" id="{8C96A560-0F15-2945-866B-96AF763FA958}"/>
              </a:ext>
            </a:extLst>
          </p:cNvPr>
          <p:cNvCxnSpPr>
            <a:cxnSpLocks/>
          </p:cNvCxnSpPr>
          <p:nvPr/>
        </p:nvCxnSpPr>
        <p:spPr>
          <a:xfrm flipH="1">
            <a:off x="5565915" y="2784285"/>
            <a:ext cx="1645918" cy="59568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Content Placeholder 2">
            <a:extLst>
              <a:ext uri="{FF2B5EF4-FFF2-40B4-BE49-F238E27FC236}">
                <a16:creationId xmlns:a16="http://schemas.microsoft.com/office/drawing/2014/main" id="{5D461932-724D-C244-9316-3B24D0B5E118}"/>
              </a:ext>
            </a:extLst>
          </p:cNvPr>
          <p:cNvSpPr txBox="1">
            <a:spLocks/>
          </p:cNvSpPr>
          <p:nvPr/>
        </p:nvSpPr>
        <p:spPr>
          <a:xfrm>
            <a:off x="1512072" y="5064981"/>
            <a:ext cx="3689405" cy="1305339"/>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r">
              <a:buFont typeface="Arial" panose="020B0604020202020204" pitchFamily="34" charset="0"/>
              <a:buNone/>
            </a:pPr>
            <a:r>
              <a:rPr lang="en-US" sz="1600" i="1" dirty="0"/>
              <a:t>So, we want to switch x1 and x6 (make x1 basic and x6 non-basic). To do this, solve the third constraint for x1 first.</a:t>
            </a:r>
            <a:endParaRPr lang="en-US" sz="1600" i="1" baseline="-25000" dirty="0"/>
          </a:p>
        </p:txBody>
      </p:sp>
      <p:cxnSp>
        <p:nvCxnSpPr>
          <p:cNvPr id="14" name="Straight Connector 13">
            <a:extLst>
              <a:ext uri="{FF2B5EF4-FFF2-40B4-BE49-F238E27FC236}">
                <a16:creationId xmlns:a16="http://schemas.microsoft.com/office/drawing/2014/main" id="{A2EFBC48-CFF9-7549-B5AC-44974306CF1A}"/>
              </a:ext>
            </a:extLst>
          </p:cNvPr>
          <p:cNvCxnSpPr>
            <a:cxnSpLocks/>
          </p:cNvCxnSpPr>
          <p:nvPr/>
        </p:nvCxnSpPr>
        <p:spPr>
          <a:xfrm>
            <a:off x="3061252" y="4313914"/>
            <a:ext cx="72889" cy="75106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 name="Content Placeholder 2">
                <a:extLst>
                  <a:ext uri="{FF2B5EF4-FFF2-40B4-BE49-F238E27FC236}">
                    <a16:creationId xmlns:a16="http://schemas.microsoft.com/office/drawing/2014/main" id="{3DC0BA06-C786-1241-B446-503915092094}"/>
                  </a:ext>
                </a:extLst>
              </p:cNvPr>
              <p:cNvSpPr txBox="1">
                <a:spLocks/>
              </p:cNvSpPr>
              <p:nvPr/>
            </p:nvSpPr>
            <p:spPr>
              <a:xfrm>
                <a:off x="5239908" y="4898004"/>
                <a:ext cx="3570137" cy="1374248"/>
              </a:xfrm>
              <a:prstGeom prst="rect">
                <a:avLst/>
              </a:prstGeom>
              <a:solidFill>
                <a:schemeClr val="bg2">
                  <a:lumMod val="10000"/>
                  <a:lumOff val="90000"/>
                </a:schemeClr>
              </a:solidFill>
            </p:spPr>
            <p:txBody>
              <a:bodyPr vert="horz" lIns="91440" tIns="45720" rIns="91440" bIns="45720" rtlCol="0">
                <a:normAutofit fontScale="850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sSub>
                        <m:sSubPr>
                          <m:ctrlPr>
                            <a:rPr lang="en-US" sz="2000" b="0" i="1" smtClean="0">
                              <a:solidFill>
                                <a:schemeClr val="bg1"/>
                              </a:solidFill>
                              <a:latin typeface="Cambria Math" panose="02040503050406030204" pitchFamily="18" charset="0"/>
                            </a:rPr>
                          </m:ctrlPr>
                        </m:sSubPr>
                        <m:e>
                          <m:r>
                            <m:rPr>
                              <m:sty m:val="p"/>
                            </m:rPr>
                            <a:rPr lang="en-US" sz="2000" b="0" i="0" smtClean="0">
                              <a:solidFill>
                                <a:schemeClr val="bg1"/>
                              </a:solidFill>
                              <a:latin typeface="Cambria Math" panose="02040503050406030204" pitchFamily="18" charset="0"/>
                            </a:rPr>
                            <m:t>x</m:t>
                          </m:r>
                        </m:e>
                        <m:sub>
                          <m:r>
                            <a:rPr lang="en-US" sz="2000" b="0" i="0" smtClean="0">
                              <a:solidFill>
                                <a:schemeClr val="bg1"/>
                              </a:solidFill>
                              <a:latin typeface="Cambria Math" panose="02040503050406030204" pitchFamily="18" charset="0"/>
                            </a:rPr>
                            <m:t>6</m:t>
                          </m:r>
                        </m:sub>
                      </m:sSub>
                      <m:r>
                        <m:rPr>
                          <m:aln/>
                        </m:rPr>
                        <a:rPr lang="en-US" sz="2000" b="0" i="0" smtClean="0">
                          <a:solidFill>
                            <a:schemeClr val="bg1"/>
                          </a:solidFill>
                          <a:latin typeface="Cambria Math" panose="02040503050406030204" pitchFamily="18" charset="0"/>
                        </a:rPr>
                        <m:t>=</m:t>
                      </m:r>
                      <m:r>
                        <a:rPr lang="en-US" sz="2000" b="0" i="0" smtClean="0">
                          <a:solidFill>
                            <a:schemeClr val="bg1"/>
                          </a:solidFill>
                          <a:latin typeface="Cambria Math" panose="02040503050406030204" pitchFamily="18" charset="0"/>
                        </a:rPr>
                        <m:t>36−</m:t>
                      </m:r>
                      <m:r>
                        <a:rPr lang="en-US" sz="2000" b="0" i="1" smtClean="0">
                          <a:solidFill>
                            <a:schemeClr val="bg1"/>
                          </a:solidFill>
                          <a:latin typeface="Cambria Math" panose="02040503050406030204" pitchFamily="18" charset="0"/>
                        </a:rPr>
                        <m:t>4</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1</m:t>
                          </m:r>
                        </m:sub>
                      </m:sSub>
                      <m:r>
                        <a:rPr lang="en-US" sz="2000" b="0" i="1" smtClean="0">
                          <a:solidFill>
                            <a:schemeClr val="bg1"/>
                          </a:solidFill>
                          <a:latin typeface="Cambria Math" panose="02040503050406030204" pitchFamily="18" charset="0"/>
                        </a:rPr>
                        <m:t>−</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2</m:t>
                          </m:r>
                        </m:sub>
                      </m:sSub>
                      <m:r>
                        <a:rPr lang="en-US" sz="2000" b="0" i="1" smtClean="0">
                          <a:solidFill>
                            <a:schemeClr val="bg1"/>
                          </a:solidFill>
                          <a:latin typeface="Cambria Math" panose="02040503050406030204" pitchFamily="18" charset="0"/>
                        </a:rPr>
                        <m:t>−2</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3</m:t>
                          </m:r>
                        </m:sub>
                      </m:sSub>
                    </m:oMath>
                    <m:oMath xmlns:m="http://schemas.openxmlformats.org/officeDocument/2006/math">
                      <m:r>
                        <a:rPr lang="en-US" sz="2000" b="0" i="1" smtClean="0">
                          <a:solidFill>
                            <a:schemeClr val="bg1"/>
                          </a:solidFill>
                          <a:latin typeface="Cambria Math" panose="02040503050406030204" pitchFamily="18" charset="0"/>
                        </a:rPr>
                        <m:t>4</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1</m:t>
                          </m:r>
                        </m:sub>
                      </m:sSub>
                      <m:r>
                        <m:rPr>
                          <m:aln/>
                        </m:rPr>
                        <a:rPr lang="en-US" sz="2000" b="0" i="1" smtClean="0">
                          <a:solidFill>
                            <a:schemeClr val="bg1"/>
                          </a:solidFill>
                          <a:latin typeface="Cambria Math" panose="02040503050406030204" pitchFamily="18" charset="0"/>
                        </a:rPr>
                        <m:t>=</m:t>
                      </m:r>
                      <m:r>
                        <a:rPr lang="en-US" sz="2000" b="0" i="1" smtClean="0">
                          <a:solidFill>
                            <a:schemeClr val="bg1"/>
                          </a:solidFill>
                          <a:latin typeface="Cambria Math" panose="02040503050406030204" pitchFamily="18" charset="0"/>
                        </a:rPr>
                        <m:t>36−</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2</m:t>
                          </m:r>
                        </m:sub>
                      </m:sSub>
                      <m:r>
                        <a:rPr lang="en-US" sz="2000" b="0" i="1" smtClean="0">
                          <a:solidFill>
                            <a:schemeClr val="bg1"/>
                          </a:solidFill>
                          <a:latin typeface="Cambria Math" panose="02040503050406030204" pitchFamily="18" charset="0"/>
                        </a:rPr>
                        <m:t>−2</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3</m:t>
                          </m:r>
                        </m:sub>
                      </m:sSub>
                      <m:r>
                        <a:rPr lang="en-US" sz="2000" b="0" i="1" smtClean="0">
                          <a:solidFill>
                            <a:schemeClr val="bg1"/>
                          </a:solidFill>
                          <a:latin typeface="Cambria Math" panose="02040503050406030204" pitchFamily="18" charset="0"/>
                        </a:rPr>
                        <m:t>−</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6</m:t>
                          </m:r>
                        </m:sub>
                      </m:sSub>
                    </m:oMath>
                    <m:oMath xmlns:m="http://schemas.openxmlformats.org/officeDocument/2006/math">
                      <m:sSub>
                        <m:sSubPr>
                          <m:ctrlPr>
                            <a:rPr lang="en-US" sz="2000" b="1" i="1" smtClean="0">
                              <a:solidFill>
                                <a:schemeClr val="bg1"/>
                              </a:solidFill>
                              <a:latin typeface="Cambria Math" panose="02040503050406030204" pitchFamily="18" charset="0"/>
                            </a:rPr>
                          </m:ctrlPr>
                        </m:sSubPr>
                        <m:e>
                          <m:r>
                            <a:rPr lang="en-US" sz="2000" b="1" i="1" smtClean="0">
                              <a:solidFill>
                                <a:schemeClr val="bg1"/>
                              </a:solidFill>
                              <a:latin typeface="Cambria Math" panose="02040503050406030204" pitchFamily="18" charset="0"/>
                            </a:rPr>
                            <m:t>𝒙</m:t>
                          </m:r>
                        </m:e>
                        <m:sub>
                          <m:r>
                            <a:rPr lang="en-US" sz="2000" b="1" i="1" smtClean="0">
                              <a:solidFill>
                                <a:schemeClr val="bg1"/>
                              </a:solidFill>
                              <a:latin typeface="Cambria Math" panose="02040503050406030204" pitchFamily="18" charset="0"/>
                            </a:rPr>
                            <m:t>𝟏</m:t>
                          </m:r>
                        </m:sub>
                      </m:sSub>
                      <m:r>
                        <m:rPr>
                          <m:aln/>
                        </m:rPr>
                        <a:rPr lang="en-US" sz="2000" b="1" i="1" smtClean="0">
                          <a:solidFill>
                            <a:schemeClr val="bg1"/>
                          </a:solidFill>
                          <a:latin typeface="Cambria Math" panose="02040503050406030204" pitchFamily="18" charset="0"/>
                        </a:rPr>
                        <m:t>=</m:t>
                      </m:r>
                      <m:r>
                        <a:rPr lang="en-US" sz="2000" b="1" i="1" smtClean="0">
                          <a:solidFill>
                            <a:schemeClr val="bg1"/>
                          </a:solidFill>
                          <a:latin typeface="Cambria Math" panose="02040503050406030204" pitchFamily="18" charset="0"/>
                        </a:rPr>
                        <m:t>𝟗</m:t>
                      </m:r>
                      <m:r>
                        <a:rPr lang="en-US" sz="2000" b="1" i="1" smtClean="0">
                          <a:solidFill>
                            <a:schemeClr val="bg1"/>
                          </a:solidFill>
                          <a:latin typeface="Cambria Math" panose="02040503050406030204" pitchFamily="18" charset="0"/>
                        </a:rPr>
                        <m:t>−</m:t>
                      </m:r>
                      <m:f>
                        <m:fPr>
                          <m:ctrlPr>
                            <a:rPr lang="en-US" sz="2000" b="1" i="1" smtClean="0">
                              <a:solidFill>
                                <a:schemeClr val="bg1"/>
                              </a:solidFill>
                              <a:latin typeface="Cambria Math" panose="02040503050406030204" pitchFamily="18" charset="0"/>
                            </a:rPr>
                          </m:ctrlPr>
                        </m:fPr>
                        <m:num>
                          <m:sSub>
                            <m:sSubPr>
                              <m:ctrlPr>
                                <a:rPr lang="en-US" sz="2000" b="1" i="1" smtClean="0">
                                  <a:solidFill>
                                    <a:schemeClr val="bg1"/>
                                  </a:solidFill>
                                  <a:latin typeface="Cambria Math" panose="02040503050406030204" pitchFamily="18" charset="0"/>
                                </a:rPr>
                              </m:ctrlPr>
                            </m:sSubPr>
                            <m:e>
                              <m:r>
                                <a:rPr lang="en-US" sz="2000" b="1" i="1" smtClean="0">
                                  <a:solidFill>
                                    <a:schemeClr val="bg1"/>
                                  </a:solidFill>
                                  <a:latin typeface="Cambria Math" panose="02040503050406030204" pitchFamily="18" charset="0"/>
                                </a:rPr>
                                <m:t>𝒙</m:t>
                              </m:r>
                            </m:e>
                            <m:sub>
                              <m:r>
                                <a:rPr lang="en-US" sz="2000" b="1" i="1" smtClean="0">
                                  <a:solidFill>
                                    <a:schemeClr val="bg1"/>
                                  </a:solidFill>
                                  <a:latin typeface="Cambria Math" panose="02040503050406030204" pitchFamily="18" charset="0"/>
                                </a:rPr>
                                <m:t>𝟐</m:t>
                              </m:r>
                            </m:sub>
                          </m:sSub>
                        </m:num>
                        <m:den>
                          <m:r>
                            <a:rPr lang="en-US" sz="2000" b="1" i="1" smtClean="0">
                              <a:solidFill>
                                <a:schemeClr val="bg1"/>
                              </a:solidFill>
                              <a:latin typeface="Cambria Math" panose="02040503050406030204" pitchFamily="18" charset="0"/>
                            </a:rPr>
                            <m:t>𝟒</m:t>
                          </m:r>
                        </m:den>
                      </m:f>
                      <m:r>
                        <a:rPr lang="en-US" sz="2000" b="1" i="1" smtClean="0">
                          <a:solidFill>
                            <a:schemeClr val="bg1"/>
                          </a:solidFill>
                          <a:latin typeface="Cambria Math" panose="02040503050406030204" pitchFamily="18" charset="0"/>
                        </a:rPr>
                        <m:t>−</m:t>
                      </m:r>
                      <m:f>
                        <m:fPr>
                          <m:ctrlPr>
                            <a:rPr lang="en-US" sz="2000" b="1" i="1" smtClean="0">
                              <a:solidFill>
                                <a:schemeClr val="bg1"/>
                              </a:solidFill>
                              <a:latin typeface="Cambria Math" panose="02040503050406030204" pitchFamily="18" charset="0"/>
                            </a:rPr>
                          </m:ctrlPr>
                        </m:fPr>
                        <m:num>
                          <m:sSub>
                            <m:sSubPr>
                              <m:ctrlPr>
                                <a:rPr lang="en-US" sz="2000" b="1" i="1" smtClean="0">
                                  <a:solidFill>
                                    <a:schemeClr val="bg1"/>
                                  </a:solidFill>
                                  <a:latin typeface="Cambria Math" panose="02040503050406030204" pitchFamily="18" charset="0"/>
                                </a:rPr>
                              </m:ctrlPr>
                            </m:sSubPr>
                            <m:e>
                              <m:r>
                                <a:rPr lang="en-US" sz="2000" b="1" i="1" smtClean="0">
                                  <a:solidFill>
                                    <a:schemeClr val="bg1"/>
                                  </a:solidFill>
                                  <a:latin typeface="Cambria Math" panose="02040503050406030204" pitchFamily="18" charset="0"/>
                                </a:rPr>
                                <m:t>𝒙</m:t>
                              </m:r>
                            </m:e>
                            <m:sub>
                              <m:r>
                                <a:rPr lang="en-US" sz="2000" b="1" i="1" smtClean="0">
                                  <a:solidFill>
                                    <a:schemeClr val="bg1"/>
                                  </a:solidFill>
                                  <a:latin typeface="Cambria Math" panose="02040503050406030204" pitchFamily="18" charset="0"/>
                                </a:rPr>
                                <m:t>𝟑</m:t>
                              </m:r>
                            </m:sub>
                          </m:sSub>
                        </m:num>
                        <m:den>
                          <m:r>
                            <a:rPr lang="en-US" sz="2000" b="1" i="1" smtClean="0">
                              <a:solidFill>
                                <a:schemeClr val="bg1"/>
                              </a:solidFill>
                              <a:latin typeface="Cambria Math" panose="02040503050406030204" pitchFamily="18" charset="0"/>
                            </a:rPr>
                            <m:t>𝟐</m:t>
                          </m:r>
                        </m:den>
                      </m:f>
                      <m:r>
                        <a:rPr lang="en-US" sz="2000" b="1" i="1" smtClean="0">
                          <a:solidFill>
                            <a:schemeClr val="bg1"/>
                          </a:solidFill>
                          <a:latin typeface="Cambria Math" panose="02040503050406030204" pitchFamily="18" charset="0"/>
                        </a:rPr>
                        <m:t>−</m:t>
                      </m:r>
                      <m:f>
                        <m:fPr>
                          <m:ctrlPr>
                            <a:rPr lang="en-US" sz="2000" b="1" i="1" smtClean="0">
                              <a:solidFill>
                                <a:schemeClr val="bg1"/>
                              </a:solidFill>
                              <a:latin typeface="Cambria Math" panose="02040503050406030204" pitchFamily="18" charset="0"/>
                            </a:rPr>
                          </m:ctrlPr>
                        </m:fPr>
                        <m:num>
                          <m:sSub>
                            <m:sSubPr>
                              <m:ctrlPr>
                                <a:rPr lang="en-US" sz="2000" b="1" i="1" smtClean="0">
                                  <a:solidFill>
                                    <a:schemeClr val="bg1"/>
                                  </a:solidFill>
                                  <a:latin typeface="Cambria Math" panose="02040503050406030204" pitchFamily="18" charset="0"/>
                                </a:rPr>
                              </m:ctrlPr>
                            </m:sSubPr>
                            <m:e>
                              <m:r>
                                <a:rPr lang="en-US" sz="2000" b="1" i="1" smtClean="0">
                                  <a:solidFill>
                                    <a:schemeClr val="bg1"/>
                                  </a:solidFill>
                                  <a:latin typeface="Cambria Math" panose="02040503050406030204" pitchFamily="18" charset="0"/>
                                </a:rPr>
                                <m:t>𝒙</m:t>
                              </m:r>
                            </m:e>
                            <m:sub>
                              <m:r>
                                <a:rPr lang="en-US" sz="2000" b="1" i="1" smtClean="0">
                                  <a:solidFill>
                                    <a:schemeClr val="bg1"/>
                                  </a:solidFill>
                                  <a:latin typeface="Cambria Math" panose="02040503050406030204" pitchFamily="18" charset="0"/>
                                </a:rPr>
                                <m:t>𝟔</m:t>
                              </m:r>
                            </m:sub>
                          </m:sSub>
                        </m:num>
                        <m:den>
                          <m:r>
                            <a:rPr lang="en-US" sz="2000" b="1" i="1" smtClean="0">
                              <a:solidFill>
                                <a:schemeClr val="bg1"/>
                              </a:solidFill>
                              <a:latin typeface="Cambria Math" panose="02040503050406030204" pitchFamily="18" charset="0"/>
                            </a:rPr>
                            <m:t>𝟒</m:t>
                          </m:r>
                        </m:den>
                      </m:f>
                    </m:oMath>
                  </m:oMathPara>
                </a14:m>
                <a:br>
                  <a:rPr lang="en-US" sz="2000" b="0" dirty="0">
                    <a:solidFill>
                      <a:schemeClr val="bg1"/>
                    </a:solidFill>
                  </a:rPr>
                </a:br>
                <a:endParaRPr lang="en-US" sz="2000" dirty="0">
                  <a:solidFill>
                    <a:schemeClr val="bg1"/>
                  </a:solidFill>
                </a:endParaRPr>
              </a:p>
            </p:txBody>
          </p:sp>
        </mc:Choice>
        <mc:Fallback xmlns="">
          <p:sp>
            <p:nvSpPr>
              <p:cNvPr id="15" name="Content Placeholder 2">
                <a:extLst>
                  <a:ext uri="{FF2B5EF4-FFF2-40B4-BE49-F238E27FC236}">
                    <a16:creationId xmlns:a16="http://schemas.microsoft.com/office/drawing/2014/main" id="{3DC0BA06-C786-1241-B446-503915092094}"/>
                  </a:ext>
                </a:extLst>
              </p:cNvPr>
              <p:cNvSpPr txBox="1">
                <a:spLocks noRot="1" noChangeAspect="1" noMove="1" noResize="1" noEditPoints="1" noAdjustHandles="1" noChangeArrowheads="1" noChangeShapeType="1" noTextEdit="1"/>
              </p:cNvSpPr>
              <p:nvPr/>
            </p:nvSpPr>
            <p:spPr>
              <a:xfrm>
                <a:off x="5239908" y="4898004"/>
                <a:ext cx="3570137" cy="1374248"/>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5191326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Simplex Algorithm Example</a:t>
            </a:r>
          </a:p>
        </p:txBody>
      </p:sp>
      <p:sp>
        <p:nvSpPr>
          <p:cNvPr id="19" name="Content Placeholder 2">
            <a:extLst>
              <a:ext uri="{FF2B5EF4-FFF2-40B4-BE49-F238E27FC236}">
                <a16:creationId xmlns:a16="http://schemas.microsoft.com/office/drawing/2014/main" id="{76C8D82D-F749-7249-844B-72A87D682FB1}"/>
              </a:ext>
            </a:extLst>
          </p:cNvPr>
          <p:cNvSpPr txBox="1">
            <a:spLocks/>
          </p:cNvSpPr>
          <p:nvPr/>
        </p:nvSpPr>
        <p:spPr>
          <a:xfrm>
            <a:off x="1232452" y="1065477"/>
            <a:ext cx="9883471" cy="516834"/>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b="1" u="sng" dirty="0"/>
              <a:t>Step 3.b</a:t>
            </a:r>
            <a:r>
              <a:rPr lang="en-US" sz="2000" dirty="0"/>
              <a:t>: Complete the swap</a:t>
            </a:r>
            <a:endParaRPr lang="en-US" sz="2000" b="1" dirty="0"/>
          </a:p>
        </p:txBody>
      </p:sp>
      <p:sp>
        <p:nvSpPr>
          <p:cNvPr id="13" name="Content Placeholder 2">
            <a:extLst>
              <a:ext uri="{FF2B5EF4-FFF2-40B4-BE49-F238E27FC236}">
                <a16:creationId xmlns:a16="http://schemas.microsoft.com/office/drawing/2014/main" id="{5D461932-724D-C244-9316-3B24D0B5E118}"/>
              </a:ext>
            </a:extLst>
          </p:cNvPr>
          <p:cNvSpPr txBox="1">
            <a:spLocks/>
          </p:cNvSpPr>
          <p:nvPr/>
        </p:nvSpPr>
        <p:spPr>
          <a:xfrm>
            <a:off x="1665798" y="3912041"/>
            <a:ext cx="3689405" cy="1305339"/>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i="1" dirty="0"/>
              <a:t>To remove x</a:t>
            </a:r>
            <a:r>
              <a:rPr lang="en-US" sz="1600" i="1" baseline="-25000" dirty="0"/>
              <a:t>1</a:t>
            </a:r>
            <a:r>
              <a:rPr lang="en-US" sz="1600" i="1" dirty="0"/>
              <a:t> as a non-basic variable from ALL other equations (including objective function), substitute this new equation for x</a:t>
            </a:r>
            <a:r>
              <a:rPr lang="en-US" sz="1600" i="1" baseline="-25000" dirty="0"/>
              <a:t>1</a:t>
            </a:r>
            <a:r>
              <a:rPr lang="en-US" sz="1600" i="1" dirty="0"/>
              <a:t> in all others and simplify them.</a:t>
            </a:r>
            <a:endParaRPr lang="en-US" sz="1600" i="1" baseline="-25000" dirty="0"/>
          </a:p>
        </p:txBody>
      </p:sp>
      <mc:AlternateContent xmlns:mc="http://schemas.openxmlformats.org/markup-compatibility/2006" xmlns:a14="http://schemas.microsoft.com/office/drawing/2010/main">
        <mc:Choice Requires="a14">
          <p:sp>
            <p:nvSpPr>
              <p:cNvPr id="15" name="Content Placeholder 2">
                <a:extLst>
                  <a:ext uri="{FF2B5EF4-FFF2-40B4-BE49-F238E27FC236}">
                    <a16:creationId xmlns:a16="http://schemas.microsoft.com/office/drawing/2014/main" id="{3DC0BA06-C786-1241-B446-503915092094}"/>
                  </a:ext>
                </a:extLst>
              </p:cNvPr>
              <p:cNvSpPr txBox="1">
                <a:spLocks/>
              </p:cNvSpPr>
              <p:nvPr/>
            </p:nvSpPr>
            <p:spPr>
              <a:xfrm>
                <a:off x="1725433" y="2458277"/>
                <a:ext cx="3570137" cy="1374248"/>
              </a:xfrm>
              <a:prstGeom prst="rect">
                <a:avLst/>
              </a:prstGeom>
              <a:solidFill>
                <a:schemeClr val="bg2">
                  <a:lumMod val="10000"/>
                  <a:lumOff val="90000"/>
                </a:schemeClr>
              </a:solidFill>
            </p:spPr>
            <p:txBody>
              <a:bodyPr vert="horz" lIns="91440" tIns="45720" rIns="91440" bIns="45720" rtlCol="0">
                <a:normAutofit fontScale="850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sSub>
                        <m:sSubPr>
                          <m:ctrlPr>
                            <a:rPr lang="en-US" sz="2000" b="0" i="1" smtClean="0">
                              <a:solidFill>
                                <a:schemeClr val="bg1"/>
                              </a:solidFill>
                              <a:latin typeface="Cambria Math" panose="02040503050406030204" pitchFamily="18" charset="0"/>
                            </a:rPr>
                          </m:ctrlPr>
                        </m:sSubPr>
                        <m:e>
                          <m:r>
                            <m:rPr>
                              <m:sty m:val="p"/>
                            </m:rPr>
                            <a:rPr lang="en-US" sz="2000" b="0" i="0" smtClean="0">
                              <a:solidFill>
                                <a:schemeClr val="bg1"/>
                              </a:solidFill>
                              <a:latin typeface="Cambria Math" panose="02040503050406030204" pitchFamily="18" charset="0"/>
                            </a:rPr>
                            <m:t>x</m:t>
                          </m:r>
                        </m:e>
                        <m:sub>
                          <m:r>
                            <a:rPr lang="en-US" sz="2000" b="0" i="0" smtClean="0">
                              <a:solidFill>
                                <a:schemeClr val="bg1"/>
                              </a:solidFill>
                              <a:latin typeface="Cambria Math" panose="02040503050406030204" pitchFamily="18" charset="0"/>
                            </a:rPr>
                            <m:t>6</m:t>
                          </m:r>
                        </m:sub>
                      </m:sSub>
                      <m:r>
                        <m:rPr>
                          <m:aln/>
                        </m:rPr>
                        <a:rPr lang="en-US" sz="2000" b="0" i="0" smtClean="0">
                          <a:solidFill>
                            <a:schemeClr val="bg1"/>
                          </a:solidFill>
                          <a:latin typeface="Cambria Math" panose="02040503050406030204" pitchFamily="18" charset="0"/>
                        </a:rPr>
                        <m:t>=</m:t>
                      </m:r>
                      <m:r>
                        <a:rPr lang="en-US" sz="2000" b="0" i="0" smtClean="0">
                          <a:solidFill>
                            <a:schemeClr val="bg1"/>
                          </a:solidFill>
                          <a:latin typeface="Cambria Math" panose="02040503050406030204" pitchFamily="18" charset="0"/>
                        </a:rPr>
                        <m:t>36−</m:t>
                      </m:r>
                      <m:r>
                        <a:rPr lang="en-US" sz="2000" b="0" i="1" smtClean="0">
                          <a:solidFill>
                            <a:schemeClr val="bg1"/>
                          </a:solidFill>
                          <a:latin typeface="Cambria Math" panose="02040503050406030204" pitchFamily="18" charset="0"/>
                        </a:rPr>
                        <m:t>4</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1</m:t>
                          </m:r>
                        </m:sub>
                      </m:sSub>
                      <m:r>
                        <a:rPr lang="en-US" sz="2000" b="0" i="1" smtClean="0">
                          <a:solidFill>
                            <a:schemeClr val="bg1"/>
                          </a:solidFill>
                          <a:latin typeface="Cambria Math" panose="02040503050406030204" pitchFamily="18" charset="0"/>
                        </a:rPr>
                        <m:t>−</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2</m:t>
                          </m:r>
                        </m:sub>
                      </m:sSub>
                      <m:r>
                        <a:rPr lang="en-US" sz="2000" b="0" i="1" smtClean="0">
                          <a:solidFill>
                            <a:schemeClr val="bg1"/>
                          </a:solidFill>
                          <a:latin typeface="Cambria Math" panose="02040503050406030204" pitchFamily="18" charset="0"/>
                        </a:rPr>
                        <m:t>−2</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3</m:t>
                          </m:r>
                        </m:sub>
                      </m:sSub>
                    </m:oMath>
                    <m:oMath xmlns:m="http://schemas.openxmlformats.org/officeDocument/2006/math">
                      <m:r>
                        <a:rPr lang="en-US" sz="2000" b="0" i="1" smtClean="0">
                          <a:solidFill>
                            <a:schemeClr val="bg1"/>
                          </a:solidFill>
                          <a:latin typeface="Cambria Math" panose="02040503050406030204" pitchFamily="18" charset="0"/>
                        </a:rPr>
                        <m:t>4</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1</m:t>
                          </m:r>
                        </m:sub>
                      </m:sSub>
                      <m:r>
                        <m:rPr>
                          <m:aln/>
                        </m:rPr>
                        <a:rPr lang="en-US" sz="2000" b="0" i="1" smtClean="0">
                          <a:solidFill>
                            <a:schemeClr val="bg1"/>
                          </a:solidFill>
                          <a:latin typeface="Cambria Math" panose="02040503050406030204" pitchFamily="18" charset="0"/>
                        </a:rPr>
                        <m:t>=</m:t>
                      </m:r>
                      <m:r>
                        <a:rPr lang="en-US" sz="2000" b="0" i="1" smtClean="0">
                          <a:solidFill>
                            <a:schemeClr val="bg1"/>
                          </a:solidFill>
                          <a:latin typeface="Cambria Math" panose="02040503050406030204" pitchFamily="18" charset="0"/>
                        </a:rPr>
                        <m:t>36−</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2</m:t>
                          </m:r>
                        </m:sub>
                      </m:sSub>
                      <m:r>
                        <a:rPr lang="en-US" sz="2000" b="0" i="1" smtClean="0">
                          <a:solidFill>
                            <a:schemeClr val="bg1"/>
                          </a:solidFill>
                          <a:latin typeface="Cambria Math" panose="02040503050406030204" pitchFamily="18" charset="0"/>
                        </a:rPr>
                        <m:t>−2</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3</m:t>
                          </m:r>
                        </m:sub>
                      </m:sSub>
                      <m:r>
                        <a:rPr lang="en-US" sz="2000" b="0" i="1" smtClean="0">
                          <a:solidFill>
                            <a:schemeClr val="bg1"/>
                          </a:solidFill>
                          <a:latin typeface="Cambria Math" panose="02040503050406030204" pitchFamily="18" charset="0"/>
                        </a:rPr>
                        <m:t>−</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6</m:t>
                          </m:r>
                        </m:sub>
                      </m:sSub>
                    </m:oMath>
                    <m:oMath xmlns:m="http://schemas.openxmlformats.org/officeDocument/2006/math">
                      <m:sSub>
                        <m:sSubPr>
                          <m:ctrlPr>
                            <a:rPr lang="en-US" sz="2000" b="1" i="1" smtClean="0">
                              <a:solidFill>
                                <a:schemeClr val="bg1"/>
                              </a:solidFill>
                              <a:latin typeface="Cambria Math" panose="02040503050406030204" pitchFamily="18" charset="0"/>
                            </a:rPr>
                          </m:ctrlPr>
                        </m:sSubPr>
                        <m:e>
                          <m:r>
                            <a:rPr lang="en-US" sz="2000" b="1" i="1" smtClean="0">
                              <a:solidFill>
                                <a:schemeClr val="bg1"/>
                              </a:solidFill>
                              <a:latin typeface="Cambria Math" panose="02040503050406030204" pitchFamily="18" charset="0"/>
                            </a:rPr>
                            <m:t>𝒙</m:t>
                          </m:r>
                        </m:e>
                        <m:sub>
                          <m:r>
                            <a:rPr lang="en-US" sz="2000" b="1" i="1" smtClean="0">
                              <a:solidFill>
                                <a:schemeClr val="bg1"/>
                              </a:solidFill>
                              <a:latin typeface="Cambria Math" panose="02040503050406030204" pitchFamily="18" charset="0"/>
                            </a:rPr>
                            <m:t>𝟏</m:t>
                          </m:r>
                        </m:sub>
                      </m:sSub>
                      <m:r>
                        <m:rPr>
                          <m:aln/>
                        </m:rPr>
                        <a:rPr lang="en-US" sz="2000" b="1" i="1" smtClean="0">
                          <a:solidFill>
                            <a:schemeClr val="bg1"/>
                          </a:solidFill>
                          <a:latin typeface="Cambria Math" panose="02040503050406030204" pitchFamily="18" charset="0"/>
                        </a:rPr>
                        <m:t>=</m:t>
                      </m:r>
                      <m:r>
                        <a:rPr lang="en-US" sz="2000" b="1" i="1" smtClean="0">
                          <a:solidFill>
                            <a:schemeClr val="bg1"/>
                          </a:solidFill>
                          <a:latin typeface="Cambria Math" panose="02040503050406030204" pitchFamily="18" charset="0"/>
                        </a:rPr>
                        <m:t>𝟗</m:t>
                      </m:r>
                      <m:r>
                        <a:rPr lang="en-US" sz="2000" b="1" i="1" smtClean="0">
                          <a:solidFill>
                            <a:schemeClr val="bg1"/>
                          </a:solidFill>
                          <a:latin typeface="Cambria Math" panose="02040503050406030204" pitchFamily="18" charset="0"/>
                        </a:rPr>
                        <m:t>−</m:t>
                      </m:r>
                      <m:f>
                        <m:fPr>
                          <m:ctrlPr>
                            <a:rPr lang="en-US" sz="2000" b="1" i="1" smtClean="0">
                              <a:solidFill>
                                <a:schemeClr val="bg1"/>
                              </a:solidFill>
                              <a:latin typeface="Cambria Math" panose="02040503050406030204" pitchFamily="18" charset="0"/>
                            </a:rPr>
                          </m:ctrlPr>
                        </m:fPr>
                        <m:num>
                          <m:sSub>
                            <m:sSubPr>
                              <m:ctrlPr>
                                <a:rPr lang="en-US" sz="2000" b="1" i="1" smtClean="0">
                                  <a:solidFill>
                                    <a:schemeClr val="bg1"/>
                                  </a:solidFill>
                                  <a:latin typeface="Cambria Math" panose="02040503050406030204" pitchFamily="18" charset="0"/>
                                </a:rPr>
                              </m:ctrlPr>
                            </m:sSubPr>
                            <m:e>
                              <m:r>
                                <a:rPr lang="en-US" sz="2000" b="1" i="1" smtClean="0">
                                  <a:solidFill>
                                    <a:schemeClr val="bg1"/>
                                  </a:solidFill>
                                  <a:latin typeface="Cambria Math" panose="02040503050406030204" pitchFamily="18" charset="0"/>
                                </a:rPr>
                                <m:t>𝒙</m:t>
                              </m:r>
                            </m:e>
                            <m:sub>
                              <m:r>
                                <a:rPr lang="en-US" sz="2000" b="1" i="1" smtClean="0">
                                  <a:solidFill>
                                    <a:schemeClr val="bg1"/>
                                  </a:solidFill>
                                  <a:latin typeface="Cambria Math" panose="02040503050406030204" pitchFamily="18" charset="0"/>
                                </a:rPr>
                                <m:t>𝟐</m:t>
                              </m:r>
                            </m:sub>
                          </m:sSub>
                        </m:num>
                        <m:den>
                          <m:r>
                            <a:rPr lang="en-US" sz="2000" b="1" i="1" smtClean="0">
                              <a:solidFill>
                                <a:schemeClr val="bg1"/>
                              </a:solidFill>
                              <a:latin typeface="Cambria Math" panose="02040503050406030204" pitchFamily="18" charset="0"/>
                            </a:rPr>
                            <m:t>𝟒</m:t>
                          </m:r>
                        </m:den>
                      </m:f>
                      <m:r>
                        <a:rPr lang="en-US" sz="2000" b="1" i="1" smtClean="0">
                          <a:solidFill>
                            <a:schemeClr val="bg1"/>
                          </a:solidFill>
                          <a:latin typeface="Cambria Math" panose="02040503050406030204" pitchFamily="18" charset="0"/>
                        </a:rPr>
                        <m:t>−</m:t>
                      </m:r>
                      <m:f>
                        <m:fPr>
                          <m:ctrlPr>
                            <a:rPr lang="en-US" sz="2000" b="1" i="1" smtClean="0">
                              <a:solidFill>
                                <a:schemeClr val="bg1"/>
                              </a:solidFill>
                              <a:latin typeface="Cambria Math" panose="02040503050406030204" pitchFamily="18" charset="0"/>
                            </a:rPr>
                          </m:ctrlPr>
                        </m:fPr>
                        <m:num>
                          <m:sSub>
                            <m:sSubPr>
                              <m:ctrlPr>
                                <a:rPr lang="en-US" sz="2000" b="1" i="1" smtClean="0">
                                  <a:solidFill>
                                    <a:schemeClr val="bg1"/>
                                  </a:solidFill>
                                  <a:latin typeface="Cambria Math" panose="02040503050406030204" pitchFamily="18" charset="0"/>
                                </a:rPr>
                              </m:ctrlPr>
                            </m:sSubPr>
                            <m:e>
                              <m:r>
                                <a:rPr lang="en-US" sz="2000" b="1" i="1" smtClean="0">
                                  <a:solidFill>
                                    <a:schemeClr val="bg1"/>
                                  </a:solidFill>
                                  <a:latin typeface="Cambria Math" panose="02040503050406030204" pitchFamily="18" charset="0"/>
                                </a:rPr>
                                <m:t>𝒙</m:t>
                              </m:r>
                            </m:e>
                            <m:sub>
                              <m:r>
                                <a:rPr lang="en-US" sz="2000" b="1" i="1" smtClean="0">
                                  <a:solidFill>
                                    <a:schemeClr val="bg1"/>
                                  </a:solidFill>
                                  <a:latin typeface="Cambria Math" panose="02040503050406030204" pitchFamily="18" charset="0"/>
                                </a:rPr>
                                <m:t>𝟑</m:t>
                              </m:r>
                            </m:sub>
                          </m:sSub>
                        </m:num>
                        <m:den>
                          <m:r>
                            <a:rPr lang="en-US" sz="2000" b="1" i="1" smtClean="0">
                              <a:solidFill>
                                <a:schemeClr val="bg1"/>
                              </a:solidFill>
                              <a:latin typeface="Cambria Math" panose="02040503050406030204" pitchFamily="18" charset="0"/>
                            </a:rPr>
                            <m:t>𝟐</m:t>
                          </m:r>
                        </m:den>
                      </m:f>
                      <m:r>
                        <a:rPr lang="en-US" sz="2000" b="1" i="1" smtClean="0">
                          <a:solidFill>
                            <a:schemeClr val="bg1"/>
                          </a:solidFill>
                          <a:latin typeface="Cambria Math" panose="02040503050406030204" pitchFamily="18" charset="0"/>
                        </a:rPr>
                        <m:t>−</m:t>
                      </m:r>
                      <m:f>
                        <m:fPr>
                          <m:ctrlPr>
                            <a:rPr lang="en-US" sz="2000" b="1" i="1" smtClean="0">
                              <a:solidFill>
                                <a:schemeClr val="bg1"/>
                              </a:solidFill>
                              <a:latin typeface="Cambria Math" panose="02040503050406030204" pitchFamily="18" charset="0"/>
                            </a:rPr>
                          </m:ctrlPr>
                        </m:fPr>
                        <m:num>
                          <m:sSub>
                            <m:sSubPr>
                              <m:ctrlPr>
                                <a:rPr lang="en-US" sz="2000" b="1" i="1" smtClean="0">
                                  <a:solidFill>
                                    <a:schemeClr val="bg1"/>
                                  </a:solidFill>
                                  <a:latin typeface="Cambria Math" panose="02040503050406030204" pitchFamily="18" charset="0"/>
                                </a:rPr>
                              </m:ctrlPr>
                            </m:sSubPr>
                            <m:e>
                              <m:r>
                                <a:rPr lang="en-US" sz="2000" b="1" i="1" smtClean="0">
                                  <a:solidFill>
                                    <a:schemeClr val="bg1"/>
                                  </a:solidFill>
                                  <a:latin typeface="Cambria Math" panose="02040503050406030204" pitchFamily="18" charset="0"/>
                                </a:rPr>
                                <m:t>𝒙</m:t>
                              </m:r>
                            </m:e>
                            <m:sub>
                              <m:r>
                                <a:rPr lang="en-US" sz="2000" b="1" i="1" smtClean="0">
                                  <a:solidFill>
                                    <a:schemeClr val="bg1"/>
                                  </a:solidFill>
                                  <a:latin typeface="Cambria Math" panose="02040503050406030204" pitchFamily="18" charset="0"/>
                                </a:rPr>
                                <m:t>𝟔</m:t>
                              </m:r>
                            </m:sub>
                          </m:sSub>
                        </m:num>
                        <m:den>
                          <m:r>
                            <a:rPr lang="en-US" sz="2000" b="1" i="1" smtClean="0">
                              <a:solidFill>
                                <a:schemeClr val="bg1"/>
                              </a:solidFill>
                              <a:latin typeface="Cambria Math" panose="02040503050406030204" pitchFamily="18" charset="0"/>
                            </a:rPr>
                            <m:t>𝟒</m:t>
                          </m:r>
                        </m:den>
                      </m:f>
                    </m:oMath>
                  </m:oMathPara>
                </a14:m>
                <a:br>
                  <a:rPr lang="en-US" sz="2000" b="0" dirty="0">
                    <a:solidFill>
                      <a:schemeClr val="bg1"/>
                    </a:solidFill>
                  </a:rPr>
                </a:br>
                <a:endParaRPr lang="en-US" sz="2000" dirty="0">
                  <a:solidFill>
                    <a:schemeClr val="bg1"/>
                  </a:solidFill>
                </a:endParaRPr>
              </a:p>
            </p:txBody>
          </p:sp>
        </mc:Choice>
        <mc:Fallback xmlns="">
          <p:sp>
            <p:nvSpPr>
              <p:cNvPr id="15" name="Content Placeholder 2">
                <a:extLst>
                  <a:ext uri="{FF2B5EF4-FFF2-40B4-BE49-F238E27FC236}">
                    <a16:creationId xmlns:a16="http://schemas.microsoft.com/office/drawing/2014/main" id="{3DC0BA06-C786-1241-B446-503915092094}"/>
                  </a:ext>
                </a:extLst>
              </p:cNvPr>
              <p:cNvSpPr txBox="1">
                <a:spLocks noRot="1" noChangeAspect="1" noMove="1" noResize="1" noEditPoints="1" noAdjustHandles="1" noChangeArrowheads="1" noChangeShapeType="1" noTextEdit="1"/>
              </p:cNvSpPr>
              <p:nvPr/>
            </p:nvSpPr>
            <p:spPr>
              <a:xfrm>
                <a:off x="1725433" y="2458277"/>
                <a:ext cx="3570137" cy="1374248"/>
              </a:xfrm>
              <a:prstGeom prst="rect">
                <a:avLst/>
              </a:prstGeom>
              <a:blipFill>
                <a:blip r:embed="rId2"/>
                <a:stretch>
                  <a:fillRect/>
                </a:stretch>
              </a:blipFill>
            </p:spPr>
            <p:txBody>
              <a:bodyPr/>
              <a:lstStyle/>
              <a:p>
                <a:r>
                  <a:rPr lang="en-US">
                    <a:noFill/>
                  </a:rPr>
                  <a:t> </a:t>
                </a:r>
              </a:p>
            </p:txBody>
          </p:sp>
        </mc:Fallback>
      </mc:AlternateContent>
      <p:sp>
        <p:nvSpPr>
          <p:cNvPr id="16" name="Content Placeholder 2">
            <a:extLst>
              <a:ext uri="{FF2B5EF4-FFF2-40B4-BE49-F238E27FC236}">
                <a16:creationId xmlns:a16="http://schemas.microsoft.com/office/drawing/2014/main" id="{C968C36C-6ACF-3D44-8DB3-2A04833237A2}"/>
              </a:ext>
            </a:extLst>
          </p:cNvPr>
          <p:cNvSpPr txBox="1">
            <a:spLocks/>
          </p:cNvSpPr>
          <p:nvPr/>
        </p:nvSpPr>
        <p:spPr>
          <a:xfrm>
            <a:off x="6557175" y="4587902"/>
            <a:ext cx="3689405" cy="1305339"/>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i="1" dirty="0"/>
              <a:t>Example: Substituting and simplifying for equation x</a:t>
            </a:r>
            <a:r>
              <a:rPr lang="en-US" sz="1600" i="1" baseline="-25000" dirty="0"/>
              <a:t>4</a:t>
            </a:r>
          </a:p>
        </p:txBody>
      </p:sp>
      <mc:AlternateContent xmlns:mc="http://schemas.openxmlformats.org/markup-compatibility/2006" xmlns:a14="http://schemas.microsoft.com/office/drawing/2010/main">
        <mc:Choice Requires="a14">
          <p:sp>
            <p:nvSpPr>
              <p:cNvPr id="17" name="Content Placeholder 2">
                <a:extLst>
                  <a:ext uri="{FF2B5EF4-FFF2-40B4-BE49-F238E27FC236}">
                    <a16:creationId xmlns:a16="http://schemas.microsoft.com/office/drawing/2014/main" id="{90B5B505-1EA2-4B42-B283-FD19D9E93B4A}"/>
                  </a:ext>
                </a:extLst>
              </p:cNvPr>
              <p:cNvSpPr txBox="1">
                <a:spLocks/>
              </p:cNvSpPr>
              <p:nvPr/>
            </p:nvSpPr>
            <p:spPr>
              <a:xfrm>
                <a:off x="6074798" y="2458276"/>
                <a:ext cx="4675365" cy="1986503"/>
              </a:xfrm>
              <a:prstGeom prst="rect">
                <a:avLst/>
              </a:prstGeom>
              <a:solidFill>
                <a:schemeClr val="bg2">
                  <a:lumMod val="10000"/>
                  <a:lumOff val="90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sSub>
                        <m:sSubPr>
                          <m:ctrlPr>
                            <a:rPr lang="en-US" sz="2000" b="1" i="1" smtClean="0">
                              <a:solidFill>
                                <a:schemeClr val="bg1"/>
                              </a:solidFill>
                              <a:latin typeface="Cambria Math" panose="02040503050406030204" pitchFamily="18" charset="0"/>
                            </a:rPr>
                          </m:ctrlPr>
                        </m:sSubPr>
                        <m:e>
                          <m:r>
                            <a:rPr lang="en-US" sz="2000" b="1" i="1" smtClean="0">
                              <a:solidFill>
                                <a:schemeClr val="bg1"/>
                              </a:solidFill>
                              <a:latin typeface="Cambria Math" panose="02040503050406030204" pitchFamily="18" charset="0"/>
                            </a:rPr>
                            <m:t>𝒙</m:t>
                          </m:r>
                        </m:e>
                        <m:sub>
                          <m:r>
                            <a:rPr lang="en-US" sz="2000" b="1" i="1" smtClean="0">
                              <a:solidFill>
                                <a:schemeClr val="bg1"/>
                              </a:solidFill>
                              <a:latin typeface="Cambria Math" panose="02040503050406030204" pitchFamily="18" charset="0"/>
                            </a:rPr>
                            <m:t>𝟒</m:t>
                          </m:r>
                        </m:sub>
                      </m:sSub>
                      <m:r>
                        <m:rPr>
                          <m:aln/>
                        </m:rPr>
                        <a:rPr lang="en-US" sz="2000" b="0" i="1" smtClean="0">
                          <a:solidFill>
                            <a:schemeClr val="bg1"/>
                          </a:solidFill>
                          <a:latin typeface="Cambria Math" panose="02040503050406030204" pitchFamily="18" charset="0"/>
                        </a:rPr>
                        <m:t>=</m:t>
                      </m:r>
                      <m:r>
                        <a:rPr lang="en-US" sz="2000" b="0" i="1" smtClean="0">
                          <a:solidFill>
                            <a:schemeClr val="bg1"/>
                          </a:solidFill>
                          <a:latin typeface="Cambria Math" panose="02040503050406030204" pitchFamily="18" charset="0"/>
                        </a:rPr>
                        <m:t>30−</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1</m:t>
                          </m:r>
                        </m:sub>
                      </m:sSub>
                      <m:r>
                        <a:rPr lang="en-US" sz="2000" b="0" i="1" smtClean="0">
                          <a:solidFill>
                            <a:schemeClr val="bg1"/>
                          </a:solidFill>
                          <a:latin typeface="Cambria Math" panose="02040503050406030204" pitchFamily="18" charset="0"/>
                        </a:rPr>
                        <m:t>−</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2</m:t>
                          </m:r>
                        </m:sub>
                      </m:sSub>
                      <m:r>
                        <a:rPr lang="en-US" sz="2000" b="0" i="1" smtClean="0">
                          <a:solidFill>
                            <a:schemeClr val="bg1"/>
                          </a:solidFill>
                          <a:latin typeface="Cambria Math" panose="02040503050406030204" pitchFamily="18" charset="0"/>
                        </a:rPr>
                        <m:t>−3</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3</m:t>
                          </m:r>
                        </m:sub>
                      </m:sSub>
                    </m:oMath>
                    <m:oMath xmlns:m="http://schemas.openxmlformats.org/officeDocument/2006/math">
                      <m:r>
                        <m:rPr>
                          <m:aln/>
                        </m:rPr>
                        <a:rPr lang="en-US" sz="2000" b="0" i="1" smtClean="0">
                          <a:solidFill>
                            <a:schemeClr val="bg1"/>
                          </a:solidFill>
                          <a:latin typeface="Cambria Math" panose="02040503050406030204" pitchFamily="18" charset="0"/>
                        </a:rPr>
                        <m:t>=</m:t>
                      </m:r>
                      <m:r>
                        <a:rPr lang="en-US" sz="2000" b="0" i="1" smtClean="0">
                          <a:solidFill>
                            <a:schemeClr val="bg1"/>
                          </a:solidFill>
                          <a:latin typeface="Cambria Math" panose="02040503050406030204" pitchFamily="18" charset="0"/>
                        </a:rPr>
                        <m:t>30−</m:t>
                      </m:r>
                      <m:d>
                        <m:dPr>
                          <m:ctrlPr>
                            <a:rPr lang="en-US" sz="2000" b="0" i="1" smtClean="0">
                              <a:solidFill>
                                <a:schemeClr val="bg1"/>
                              </a:solidFill>
                              <a:latin typeface="Cambria Math" panose="02040503050406030204" pitchFamily="18" charset="0"/>
                            </a:rPr>
                          </m:ctrlPr>
                        </m:dPr>
                        <m:e>
                          <m:r>
                            <a:rPr lang="en-US" sz="2000" b="0" i="1" smtClean="0">
                              <a:solidFill>
                                <a:schemeClr val="bg1"/>
                              </a:solidFill>
                              <a:latin typeface="Cambria Math" panose="02040503050406030204" pitchFamily="18" charset="0"/>
                            </a:rPr>
                            <m:t>9−</m:t>
                          </m:r>
                          <m:f>
                            <m:fPr>
                              <m:ctrlPr>
                                <a:rPr lang="en-US" sz="2000" b="0" i="1" smtClean="0">
                                  <a:solidFill>
                                    <a:schemeClr val="bg1"/>
                                  </a:solidFill>
                                  <a:latin typeface="Cambria Math" panose="02040503050406030204" pitchFamily="18" charset="0"/>
                                </a:rPr>
                              </m:ctrlPr>
                            </m:fPr>
                            <m:num>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2</m:t>
                                  </m:r>
                                </m:sub>
                              </m:sSub>
                            </m:num>
                            <m:den>
                              <m:r>
                                <a:rPr lang="en-US" sz="2000" b="0" i="1" smtClean="0">
                                  <a:solidFill>
                                    <a:schemeClr val="bg1"/>
                                  </a:solidFill>
                                  <a:latin typeface="Cambria Math" panose="02040503050406030204" pitchFamily="18" charset="0"/>
                                </a:rPr>
                                <m:t>4</m:t>
                              </m:r>
                            </m:den>
                          </m:f>
                          <m:r>
                            <a:rPr lang="en-US" sz="2000" b="0" i="1" smtClean="0">
                              <a:solidFill>
                                <a:schemeClr val="bg1"/>
                              </a:solidFill>
                              <a:latin typeface="Cambria Math" panose="02040503050406030204" pitchFamily="18" charset="0"/>
                            </a:rPr>
                            <m:t>−</m:t>
                          </m:r>
                          <m:f>
                            <m:fPr>
                              <m:ctrlPr>
                                <a:rPr lang="en-US" sz="2000" b="0" i="1" smtClean="0">
                                  <a:solidFill>
                                    <a:schemeClr val="bg1"/>
                                  </a:solidFill>
                                  <a:latin typeface="Cambria Math" panose="02040503050406030204" pitchFamily="18" charset="0"/>
                                </a:rPr>
                              </m:ctrlPr>
                            </m:fPr>
                            <m:num>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3</m:t>
                                  </m:r>
                                </m:sub>
                              </m:sSub>
                            </m:num>
                            <m:den>
                              <m:r>
                                <a:rPr lang="en-US" sz="2000" b="0" i="1" smtClean="0">
                                  <a:solidFill>
                                    <a:schemeClr val="bg1"/>
                                  </a:solidFill>
                                  <a:latin typeface="Cambria Math" panose="02040503050406030204" pitchFamily="18" charset="0"/>
                                </a:rPr>
                                <m:t>2</m:t>
                              </m:r>
                            </m:den>
                          </m:f>
                          <m:r>
                            <a:rPr lang="en-US" sz="2000" b="0" i="1" smtClean="0">
                              <a:solidFill>
                                <a:schemeClr val="bg1"/>
                              </a:solidFill>
                              <a:latin typeface="Cambria Math" panose="02040503050406030204" pitchFamily="18" charset="0"/>
                            </a:rPr>
                            <m:t>−</m:t>
                          </m:r>
                          <m:f>
                            <m:fPr>
                              <m:ctrlPr>
                                <a:rPr lang="en-US" sz="2000" b="0" i="1" smtClean="0">
                                  <a:solidFill>
                                    <a:schemeClr val="bg1"/>
                                  </a:solidFill>
                                  <a:latin typeface="Cambria Math" panose="02040503050406030204" pitchFamily="18" charset="0"/>
                                </a:rPr>
                              </m:ctrlPr>
                            </m:fPr>
                            <m:num>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6</m:t>
                                  </m:r>
                                </m:sub>
                              </m:sSub>
                            </m:num>
                            <m:den>
                              <m:r>
                                <a:rPr lang="en-US" sz="2000" b="0" i="1" smtClean="0">
                                  <a:solidFill>
                                    <a:schemeClr val="bg1"/>
                                  </a:solidFill>
                                  <a:latin typeface="Cambria Math" panose="02040503050406030204" pitchFamily="18" charset="0"/>
                                </a:rPr>
                                <m:t>4</m:t>
                              </m:r>
                            </m:den>
                          </m:f>
                        </m:e>
                      </m:d>
                      <m:r>
                        <a:rPr lang="en-US" sz="2000" b="0" i="1" smtClean="0">
                          <a:solidFill>
                            <a:schemeClr val="bg1"/>
                          </a:solidFill>
                          <a:latin typeface="Cambria Math" panose="02040503050406030204" pitchFamily="18" charset="0"/>
                        </a:rPr>
                        <m:t>−</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2</m:t>
                          </m:r>
                        </m:sub>
                      </m:sSub>
                      <m:r>
                        <a:rPr lang="en-US" sz="2000" b="0" i="1" smtClean="0">
                          <a:solidFill>
                            <a:schemeClr val="bg1"/>
                          </a:solidFill>
                          <a:latin typeface="Cambria Math" panose="02040503050406030204" pitchFamily="18" charset="0"/>
                        </a:rPr>
                        <m:t>−3</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3</m:t>
                          </m:r>
                        </m:sub>
                      </m:sSub>
                    </m:oMath>
                    <m:oMath xmlns:m="http://schemas.openxmlformats.org/officeDocument/2006/math">
                      <m:r>
                        <m:rPr>
                          <m:aln/>
                        </m:rPr>
                        <a:rPr lang="en-US" sz="2000" b="0" i="1" smtClean="0">
                          <a:solidFill>
                            <a:schemeClr val="bg1"/>
                          </a:solidFill>
                          <a:latin typeface="Cambria Math" panose="02040503050406030204" pitchFamily="18" charset="0"/>
                        </a:rPr>
                        <m:t>=</m:t>
                      </m:r>
                      <m:r>
                        <a:rPr lang="en-US" sz="2000" b="1" i="1" smtClean="0">
                          <a:solidFill>
                            <a:schemeClr val="bg1"/>
                          </a:solidFill>
                          <a:latin typeface="Cambria Math" panose="02040503050406030204" pitchFamily="18" charset="0"/>
                        </a:rPr>
                        <m:t>𝟐𝟏</m:t>
                      </m:r>
                      <m:r>
                        <a:rPr lang="en-US" sz="2000" b="1" i="1" smtClean="0">
                          <a:solidFill>
                            <a:schemeClr val="bg1"/>
                          </a:solidFill>
                          <a:latin typeface="Cambria Math" panose="02040503050406030204" pitchFamily="18" charset="0"/>
                        </a:rPr>
                        <m:t>−</m:t>
                      </m:r>
                      <m:f>
                        <m:fPr>
                          <m:ctrlPr>
                            <a:rPr lang="en-US" sz="2000" b="1" i="1" smtClean="0">
                              <a:solidFill>
                                <a:schemeClr val="bg1"/>
                              </a:solidFill>
                              <a:latin typeface="Cambria Math" panose="02040503050406030204" pitchFamily="18" charset="0"/>
                            </a:rPr>
                          </m:ctrlPr>
                        </m:fPr>
                        <m:num>
                          <m:r>
                            <a:rPr lang="en-US" sz="2000" b="1" i="1" smtClean="0">
                              <a:solidFill>
                                <a:schemeClr val="bg1"/>
                              </a:solidFill>
                              <a:latin typeface="Cambria Math" panose="02040503050406030204" pitchFamily="18" charset="0"/>
                            </a:rPr>
                            <m:t>𝟑</m:t>
                          </m:r>
                          <m:sSub>
                            <m:sSubPr>
                              <m:ctrlPr>
                                <a:rPr lang="en-US" sz="2000" b="1" i="1" smtClean="0">
                                  <a:solidFill>
                                    <a:schemeClr val="bg1"/>
                                  </a:solidFill>
                                  <a:latin typeface="Cambria Math" panose="02040503050406030204" pitchFamily="18" charset="0"/>
                                </a:rPr>
                              </m:ctrlPr>
                            </m:sSubPr>
                            <m:e>
                              <m:r>
                                <a:rPr lang="en-US" sz="2000" b="1" i="1" smtClean="0">
                                  <a:solidFill>
                                    <a:schemeClr val="bg1"/>
                                  </a:solidFill>
                                  <a:latin typeface="Cambria Math" panose="02040503050406030204" pitchFamily="18" charset="0"/>
                                </a:rPr>
                                <m:t>𝒙</m:t>
                              </m:r>
                            </m:e>
                            <m:sub>
                              <m:r>
                                <a:rPr lang="en-US" sz="2000" b="1" i="1" smtClean="0">
                                  <a:solidFill>
                                    <a:schemeClr val="bg1"/>
                                  </a:solidFill>
                                  <a:latin typeface="Cambria Math" panose="02040503050406030204" pitchFamily="18" charset="0"/>
                                </a:rPr>
                                <m:t>𝟐</m:t>
                              </m:r>
                            </m:sub>
                          </m:sSub>
                        </m:num>
                        <m:den>
                          <m:r>
                            <a:rPr lang="en-US" sz="2000" b="1" i="1" smtClean="0">
                              <a:solidFill>
                                <a:schemeClr val="bg1"/>
                              </a:solidFill>
                              <a:latin typeface="Cambria Math" panose="02040503050406030204" pitchFamily="18" charset="0"/>
                            </a:rPr>
                            <m:t>𝟒</m:t>
                          </m:r>
                        </m:den>
                      </m:f>
                      <m:r>
                        <a:rPr lang="en-US" sz="2000" b="1" i="1" smtClean="0">
                          <a:solidFill>
                            <a:schemeClr val="bg1"/>
                          </a:solidFill>
                          <a:latin typeface="Cambria Math" panose="02040503050406030204" pitchFamily="18" charset="0"/>
                        </a:rPr>
                        <m:t>−</m:t>
                      </m:r>
                      <m:f>
                        <m:fPr>
                          <m:ctrlPr>
                            <a:rPr lang="en-US" sz="2000" b="1" i="1" smtClean="0">
                              <a:solidFill>
                                <a:schemeClr val="bg1"/>
                              </a:solidFill>
                              <a:latin typeface="Cambria Math" panose="02040503050406030204" pitchFamily="18" charset="0"/>
                            </a:rPr>
                          </m:ctrlPr>
                        </m:fPr>
                        <m:num>
                          <m:r>
                            <a:rPr lang="en-US" sz="2000" b="1" i="1" smtClean="0">
                              <a:solidFill>
                                <a:schemeClr val="bg1"/>
                              </a:solidFill>
                              <a:latin typeface="Cambria Math" panose="02040503050406030204" pitchFamily="18" charset="0"/>
                            </a:rPr>
                            <m:t>𝟓</m:t>
                          </m:r>
                          <m:sSub>
                            <m:sSubPr>
                              <m:ctrlPr>
                                <a:rPr lang="en-US" sz="2000" b="1" i="1" smtClean="0">
                                  <a:solidFill>
                                    <a:schemeClr val="bg1"/>
                                  </a:solidFill>
                                  <a:latin typeface="Cambria Math" panose="02040503050406030204" pitchFamily="18" charset="0"/>
                                </a:rPr>
                              </m:ctrlPr>
                            </m:sSubPr>
                            <m:e>
                              <m:r>
                                <a:rPr lang="en-US" sz="2000" b="1" i="1" smtClean="0">
                                  <a:solidFill>
                                    <a:schemeClr val="bg1"/>
                                  </a:solidFill>
                                  <a:latin typeface="Cambria Math" panose="02040503050406030204" pitchFamily="18" charset="0"/>
                                </a:rPr>
                                <m:t>𝒙</m:t>
                              </m:r>
                            </m:e>
                            <m:sub>
                              <m:r>
                                <a:rPr lang="en-US" sz="2000" b="1" i="1" smtClean="0">
                                  <a:solidFill>
                                    <a:schemeClr val="bg1"/>
                                  </a:solidFill>
                                  <a:latin typeface="Cambria Math" panose="02040503050406030204" pitchFamily="18" charset="0"/>
                                </a:rPr>
                                <m:t>𝟑</m:t>
                              </m:r>
                            </m:sub>
                          </m:sSub>
                        </m:num>
                        <m:den>
                          <m:r>
                            <a:rPr lang="en-US" sz="2000" b="1" i="1" smtClean="0">
                              <a:solidFill>
                                <a:schemeClr val="bg1"/>
                              </a:solidFill>
                              <a:latin typeface="Cambria Math" panose="02040503050406030204" pitchFamily="18" charset="0"/>
                            </a:rPr>
                            <m:t>𝟐</m:t>
                          </m:r>
                        </m:den>
                      </m:f>
                      <m:r>
                        <a:rPr lang="en-US" sz="2000" b="1" i="1" smtClean="0">
                          <a:solidFill>
                            <a:schemeClr val="bg1"/>
                          </a:solidFill>
                          <a:latin typeface="Cambria Math" panose="02040503050406030204" pitchFamily="18" charset="0"/>
                        </a:rPr>
                        <m:t>+</m:t>
                      </m:r>
                      <m:f>
                        <m:fPr>
                          <m:ctrlPr>
                            <a:rPr lang="en-US" sz="2000" b="1" i="1" smtClean="0">
                              <a:solidFill>
                                <a:schemeClr val="bg1"/>
                              </a:solidFill>
                              <a:latin typeface="Cambria Math" panose="02040503050406030204" pitchFamily="18" charset="0"/>
                            </a:rPr>
                          </m:ctrlPr>
                        </m:fPr>
                        <m:num>
                          <m:sSub>
                            <m:sSubPr>
                              <m:ctrlPr>
                                <a:rPr lang="en-US" sz="2000" b="1" i="1" smtClean="0">
                                  <a:solidFill>
                                    <a:schemeClr val="bg1"/>
                                  </a:solidFill>
                                  <a:latin typeface="Cambria Math" panose="02040503050406030204" pitchFamily="18" charset="0"/>
                                </a:rPr>
                              </m:ctrlPr>
                            </m:sSubPr>
                            <m:e>
                              <m:r>
                                <a:rPr lang="en-US" sz="2000" b="1" i="1" smtClean="0">
                                  <a:solidFill>
                                    <a:schemeClr val="bg1"/>
                                  </a:solidFill>
                                  <a:latin typeface="Cambria Math" panose="02040503050406030204" pitchFamily="18" charset="0"/>
                                </a:rPr>
                                <m:t>𝒙</m:t>
                              </m:r>
                            </m:e>
                            <m:sub>
                              <m:r>
                                <a:rPr lang="en-US" sz="2000" b="1" i="1" smtClean="0">
                                  <a:solidFill>
                                    <a:schemeClr val="bg1"/>
                                  </a:solidFill>
                                  <a:latin typeface="Cambria Math" panose="02040503050406030204" pitchFamily="18" charset="0"/>
                                </a:rPr>
                                <m:t>𝟔</m:t>
                              </m:r>
                            </m:sub>
                          </m:sSub>
                        </m:num>
                        <m:den>
                          <m:r>
                            <a:rPr lang="en-US" sz="2000" b="1" i="1" smtClean="0">
                              <a:solidFill>
                                <a:schemeClr val="bg1"/>
                              </a:solidFill>
                              <a:latin typeface="Cambria Math" panose="02040503050406030204" pitchFamily="18" charset="0"/>
                            </a:rPr>
                            <m:t>𝟒</m:t>
                          </m:r>
                        </m:den>
                      </m:f>
                    </m:oMath>
                  </m:oMathPara>
                </a14:m>
                <a:endParaRPr lang="en-US" sz="2000" b="1" dirty="0">
                  <a:solidFill>
                    <a:schemeClr val="bg1"/>
                  </a:solidFill>
                </a:endParaRPr>
              </a:p>
            </p:txBody>
          </p:sp>
        </mc:Choice>
        <mc:Fallback xmlns="">
          <p:sp>
            <p:nvSpPr>
              <p:cNvPr id="17" name="Content Placeholder 2">
                <a:extLst>
                  <a:ext uri="{FF2B5EF4-FFF2-40B4-BE49-F238E27FC236}">
                    <a16:creationId xmlns:a16="http://schemas.microsoft.com/office/drawing/2014/main" id="{90B5B505-1EA2-4B42-B283-FD19D9E93B4A}"/>
                  </a:ext>
                </a:extLst>
              </p:cNvPr>
              <p:cNvSpPr txBox="1">
                <a:spLocks noRot="1" noChangeAspect="1" noMove="1" noResize="1" noEditPoints="1" noAdjustHandles="1" noChangeArrowheads="1" noChangeShapeType="1" noTextEdit="1"/>
              </p:cNvSpPr>
              <p:nvPr/>
            </p:nvSpPr>
            <p:spPr>
              <a:xfrm>
                <a:off x="6074798" y="2458276"/>
                <a:ext cx="4675365" cy="1986503"/>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0456354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Simplex Algorithm Example</a:t>
            </a:r>
          </a:p>
        </p:txBody>
      </p:sp>
      <p:sp>
        <p:nvSpPr>
          <p:cNvPr id="19" name="Content Placeholder 2">
            <a:extLst>
              <a:ext uri="{FF2B5EF4-FFF2-40B4-BE49-F238E27FC236}">
                <a16:creationId xmlns:a16="http://schemas.microsoft.com/office/drawing/2014/main" id="{76C8D82D-F749-7249-844B-72A87D682FB1}"/>
              </a:ext>
            </a:extLst>
          </p:cNvPr>
          <p:cNvSpPr txBox="1">
            <a:spLocks/>
          </p:cNvSpPr>
          <p:nvPr/>
        </p:nvSpPr>
        <p:spPr>
          <a:xfrm>
            <a:off x="1232452" y="1065477"/>
            <a:ext cx="9883471" cy="516834"/>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b="1" u="sng" dirty="0"/>
              <a:t>Step 3.c</a:t>
            </a:r>
            <a:r>
              <a:rPr lang="en-US" sz="2000" dirty="0"/>
              <a:t>: Do this for EVERY equation (objective and all constraints) to get new Linear Program</a:t>
            </a:r>
            <a:endParaRPr lang="en-US" sz="2000" b="1" dirty="0"/>
          </a:p>
        </p:txBody>
      </p:sp>
      <p:sp>
        <p:nvSpPr>
          <p:cNvPr id="13" name="Content Placeholder 2">
            <a:extLst>
              <a:ext uri="{FF2B5EF4-FFF2-40B4-BE49-F238E27FC236}">
                <a16:creationId xmlns:a16="http://schemas.microsoft.com/office/drawing/2014/main" id="{5D461932-724D-C244-9316-3B24D0B5E118}"/>
              </a:ext>
            </a:extLst>
          </p:cNvPr>
          <p:cNvSpPr txBox="1">
            <a:spLocks/>
          </p:cNvSpPr>
          <p:nvPr/>
        </p:nvSpPr>
        <p:spPr>
          <a:xfrm>
            <a:off x="2041496" y="5271713"/>
            <a:ext cx="8265382" cy="1305339"/>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b="1" u="sng" dirty="0"/>
              <a:t>Note several things</a:t>
            </a:r>
            <a:r>
              <a:rPr lang="en-US" sz="1600" i="1" dirty="0"/>
              <a:t>:</a:t>
            </a:r>
            <a:br>
              <a:rPr lang="en-US" sz="1600" i="1" dirty="0"/>
            </a:br>
            <a:r>
              <a:rPr lang="en-US" sz="1600" i="1" dirty="0"/>
              <a:t>x</a:t>
            </a:r>
            <a:r>
              <a:rPr lang="en-US" sz="1600" i="1" baseline="-25000" dirty="0"/>
              <a:t>1</a:t>
            </a:r>
            <a:r>
              <a:rPr lang="en-US" sz="1600" i="1" dirty="0"/>
              <a:t> is now a basic variable and x</a:t>
            </a:r>
            <a:r>
              <a:rPr lang="en-US" sz="1600" i="1" baseline="-25000" dirty="0"/>
              <a:t>6</a:t>
            </a:r>
            <a:r>
              <a:rPr lang="en-US" sz="1600" i="1" dirty="0"/>
              <a:t> is now a non-basic variable</a:t>
            </a:r>
            <a:br>
              <a:rPr lang="en-US" sz="1600" i="1" dirty="0"/>
            </a:br>
            <a:r>
              <a:rPr lang="en-US" sz="1600" i="1" dirty="0"/>
              <a:t>The basic feasible solution now has objective value 27 (as expected if x</a:t>
            </a:r>
            <a:r>
              <a:rPr lang="en-US" sz="1600" i="1" baseline="-25000" dirty="0"/>
              <a:t>1</a:t>
            </a:r>
            <a:r>
              <a:rPr lang="en-US" sz="1600" i="1" dirty="0"/>
              <a:t> = 9 in original LP)</a:t>
            </a:r>
            <a:br>
              <a:rPr lang="en-US" sz="1600" i="1" dirty="0"/>
            </a:br>
            <a:r>
              <a:rPr lang="en-US" sz="1600" i="1" dirty="0"/>
              <a:t>This process (of swapping x</a:t>
            </a:r>
            <a:r>
              <a:rPr lang="en-US" sz="1600" i="1" baseline="-25000" dirty="0"/>
              <a:t>1</a:t>
            </a:r>
            <a:r>
              <a:rPr lang="en-US" sz="1600" i="1" dirty="0"/>
              <a:t> and x</a:t>
            </a:r>
            <a:r>
              <a:rPr lang="en-US" sz="1600" i="1" baseline="-25000" dirty="0"/>
              <a:t>6</a:t>
            </a:r>
            <a:r>
              <a:rPr lang="en-US" sz="1600" i="1" dirty="0"/>
              <a:t>) is called a </a:t>
            </a:r>
            <a:r>
              <a:rPr lang="en-US" sz="1600" b="1" i="1" u="sng" dirty="0"/>
              <a:t>PIVOT</a:t>
            </a:r>
            <a:endParaRPr lang="en-US" sz="1600" b="1" i="1" u="sng" baseline="-25000" dirty="0"/>
          </a:p>
        </p:txBody>
      </p:sp>
      <mc:AlternateContent xmlns:mc="http://schemas.openxmlformats.org/markup-compatibility/2006" xmlns:a14="http://schemas.microsoft.com/office/drawing/2010/main">
        <mc:Choice Requires="a14">
          <p:sp>
            <p:nvSpPr>
              <p:cNvPr id="15" name="Content Placeholder 2">
                <a:extLst>
                  <a:ext uri="{FF2B5EF4-FFF2-40B4-BE49-F238E27FC236}">
                    <a16:creationId xmlns:a16="http://schemas.microsoft.com/office/drawing/2014/main" id="{3DC0BA06-C786-1241-B446-503915092094}"/>
                  </a:ext>
                </a:extLst>
              </p:cNvPr>
              <p:cNvSpPr txBox="1">
                <a:spLocks/>
              </p:cNvSpPr>
              <p:nvPr/>
            </p:nvSpPr>
            <p:spPr>
              <a:xfrm>
                <a:off x="3494597" y="2892826"/>
                <a:ext cx="5204129" cy="2362986"/>
              </a:xfrm>
              <a:prstGeom prst="rect">
                <a:avLst/>
              </a:prstGeom>
              <a:solidFill>
                <a:schemeClr val="bg2">
                  <a:lumMod val="10000"/>
                  <a:lumOff val="90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1</m:t>
                          </m:r>
                        </m:sub>
                      </m:sSub>
                      <m:r>
                        <m:rPr>
                          <m:aln/>
                        </m:rPr>
                        <a:rPr lang="en-US" sz="2000" b="0" i="1" smtClean="0">
                          <a:solidFill>
                            <a:schemeClr val="bg1"/>
                          </a:solidFill>
                          <a:latin typeface="Cambria Math" panose="02040503050406030204" pitchFamily="18" charset="0"/>
                        </a:rPr>
                        <m:t>=</m:t>
                      </m:r>
                      <m:r>
                        <a:rPr lang="en-US" sz="2000" b="0" i="1" smtClean="0">
                          <a:solidFill>
                            <a:schemeClr val="bg1"/>
                          </a:solidFill>
                          <a:latin typeface="Cambria Math" panose="02040503050406030204" pitchFamily="18" charset="0"/>
                        </a:rPr>
                        <m:t>9−</m:t>
                      </m:r>
                      <m:f>
                        <m:fPr>
                          <m:ctrlPr>
                            <a:rPr lang="en-US" sz="2000" b="0" i="1" smtClean="0">
                              <a:solidFill>
                                <a:schemeClr val="bg1"/>
                              </a:solidFill>
                              <a:latin typeface="Cambria Math" panose="02040503050406030204" pitchFamily="18" charset="0"/>
                            </a:rPr>
                          </m:ctrlPr>
                        </m:fPr>
                        <m:num>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2</m:t>
                              </m:r>
                            </m:sub>
                          </m:sSub>
                        </m:num>
                        <m:den>
                          <m:r>
                            <a:rPr lang="en-US" sz="2000" b="0" i="1" smtClean="0">
                              <a:solidFill>
                                <a:schemeClr val="bg1"/>
                              </a:solidFill>
                              <a:latin typeface="Cambria Math" panose="02040503050406030204" pitchFamily="18" charset="0"/>
                            </a:rPr>
                            <m:t>4</m:t>
                          </m:r>
                        </m:den>
                      </m:f>
                      <m:r>
                        <a:rPr lang="en-US" sz="2000" b="0" i="1" smtClean="0">
                          <a:solidFill>
                            <a:schemeClr val="bg1"/>
                          </a:solidFill>
                          <a:latin typeface="Cambria Math" panose="02040503050406030204" pitchFamily="18" charset="0"/>
                        </a:rPr>
                        <m:t>−</m:t>
                      </m:r>
                      <m:f>
                        <m:fPr>
                          <m:ctrlPr>
                            <a:rPr lang="en-US" sz="2000" b="0" i="1" smtClean="0">
                              <a:solidFill>
                                <a:schemeClr val="bg1"/>
                              </a:solidFill>
                              <a:latin typeface="Cambria Math" panose="02040503050406030204" pitchFamily="18" charset="0"/>
                            </a:rPr>
                          </m:ctrlPr>
                        </m:fPr>
                        <m:num>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3</m:t>
                              </m:r>
                            </m:sub>
                          </m:sSub>
                        </m:num>
                        <m:den>
                          <m:r>
                            <a:rPr lang="en-US" sz="2000" b="0" i="1" smtClean="0">
                              <a:solidFill>
                                <a:schemeClr val="bg1"/>
                              </a:solidFill>
                              <a:latin typeface="Cambria Math" panose="02040503050406030204" pitchFamily="18" charset="0"/>
                            </a:rPr>
                            <m:t>2</m:t>
                          </m:r>
                        </m:den>
                      </m:f>
                      <m:r>
                        <a:rPr lang="en-US" sz="2000" b="0" i="1" smtClean="0">
                          <a:solidFill>
                            <a:schemeClr val="bg1"/>
                          </a:solidFill>
                          <a:latin typeface="Cambria Math" panose="02040503050406030204" pitchFamily="18" charset="0"/>
                        </a:rPr>
                        <m:t>−</m:t>
                      </m:r>
                      <m:f>
                        <m:fPr>
                          <m:ctrlPr>
                            <a:rPr lang="en-US" sz="2000" b="0" i="1" smtClean="0">
                              <a:solidFill>
                                <a:schemeClr val="bg1"/>
                              </a:solidFill>
                              <a:latin typeface="Cambria Math" panose="02040503050406030204" pitchFamily="18" charset="0"/>
                            </a:rPr>
                          </m:ctrlPr>
                        </m:fPr>
                        <m:num>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6</m:t>
                              </m:r>
                            </m:sub>
                          </m:sSub>
                        </m:num>
                        <m:den>
                          <m:r>
                            <a:rPr lang="en-US" sz="2000" b="0" i="1" smtClean="0">
                              <a:solidFill>
                                <a:schemeClr val="bg1"/>
                              </a:solidFill>
                              <a:latin typeface="Cambria Math" panose="02040503050406030204" pitchFamily="18" charset="0"/>
                            </a:rPr>
                            <m:t>4</m:t>
                          </m:r>
                        </m:den>
                      </m:f>
                    </m:oMath>
                    <m:oMath xmlns:m="http://schemas.openxmlformats.org/officeDocument/2006/math">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4</m:t>
                          </m:r>
                        </m:sub>
                      </m:sSub>
                      <m:r>
                        <m:rPr>
                          <m:aln/>
                        </m:rPr>
                        <a:rPr lang="en-US" sz="2000" b="0" i="1" smtClean="0">
                          <a:solidFill>
                            <a:schemeClr val="bg1"/>
                          </a:solidFill>
                          <a:latin typeface="Cambria Math" panose="02040503050406030204" pitchFamily="18" charset="0"/>
                        </a:rPr>
                        <m:t>=</m:t>
                      </m:r>
                      <m:r>
                        <a:rPr lang="en-US" sz="2000" b="0" i="1" smtClean="0">
                          <a:solidFill>
                            <a:schemeClr val="bg1"/>
                          </a:solidFill>
                          <a:latin typeface="Cambria Math" panose="02040503050406030204" pitchFamily="18" charset="0"/>
                        </a:rPr>
                        <m:t>21−</m:t>
                      </m:r>
                      <m:f>
                        <m:fPr>
                          <m:ctrlPr>
                            <a:rPr lang="en-US" sz="2000" b="0" i="1" smtClean="0">
                              <a:solidFill>
                                <a:schemeClr val="bg1"/>
                              </a:solidFill>
                              <a:latin typeface="Cambria Math" panose="02040503050406030204" pitchFamily="18" charset="0"/>
                            </a:rPr>
                          </m:ctrlPr>
                        </m:fPr>
                        <m:num>
                          <m:r>
                            <a:rPr lang="en-US" sz="2000" b="0" i="1" smtClean="0">
                              <a:solidFill>
                                <a:schemeClr val="bg1"/>
                              </a:solidFill>
                              <a:latin typeface="Cambria Math" panose="02040503050406030204" pitchFamily="18" charset="0"/>
                            </a:rPr>
                            <m:t>3</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2</m:t>
                              </m:r>
                            </m:sub>
                          </m:sSub>
                        </m:num>
                        <m:den>
                          <m:r>
                            <a:rPr lang="en-US" sz="2000" b="0" i="1" smtClean="0">
                              <a:solidFill>
                                <a:schemeClr val="bg1"/>
                              </a:solidFill>
                              <a:latin typeface="Cambria Math" panose="02040503050406030204" pitchFamily="18" charset="0"/>
                            </a:rPr>
                            <m:t>4</m:t>
                          </m:r>
                        </m:den>
                      </m:f>
                      <m:r>
                        <a:rPr lang="en-US" sz="2000" b="0" i="1" smtClean="0">
                          <a:solidFill>
                            <a:schemeClr val="bg1"/>
                          </a:solidFill>
                          <a:latin typeface="Cambria Math" panose="02040503050406030204" pitchFamily="18" charset="0"/>
                        </a:rPr>
                        <m:t>−</m:t>
                      </m:r>
                      <m:f>
                        <m:fPr>
                          <m:ctrlPr>
                            <a:rPr lang="en-US" sz="2000" b="0" i="1" smtClean="0">
                              <a:solidFill>
                                <a:schemeClr val="bg1"/>
                              </a:solidFill>
                              <a:latin typeface="Cambria Math" panose="02040503050406030204" pitchFamily="18" charset="0"/>
                            </a:rPr>
                          </m:ctrlPr>
                        </m:fPr>
                        <m:num>
                          <m:r>
                            <a:rPr lang="en-US" sz="2000" b="0" i="1" smtClean="0">
                              <a:solidFill>
                                <a:schemeClr val="bg1"/>
                              </a:solidFill>
                              <a:latin typeface="Cambria Math" panose="02040503050406030204" pitchFamily="18" charset="0"/>
                            </a:rPr>
                            <m:t>5</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3</m:t>
                              </m:r>
                            </m:sub>
                          </m:sSub>
                        </m:num>
                        <m:den>
                          <m:r>
                            <a:rPr lang="en-US" sz="2000" b="0" i="1" smtClean="0">
                              <a:solidFill>
                                <a:schemeClr val="bg1"/>
                              </a:solidFill>
                              <a:latin typeface="Cambria Math" panose="02040503050406030204" pitchFamily="18" charset="0"/>
                            </a:rPr>
                            <m:t>2</m:t>
                          </m:r>
                        </m:den>
                      </m:f>
                      <m:r>
                        <a:rPr lang="en-US" sz="2000" b="0" i="1" smtClean="0">
                          <a:solidFill>
                            <a:schemeClr val="bg1"/>
                          </a:solidFill>
                          <a:latin typeface="Cambria Math" panose="02040503050406030204" pitchFamily="18" charset="0"/>
                        </a:rPr>
                        <m:t>+</m:t>
                      </m:r>
                      <m:f>
                        <m:fPr>
                          <m:ctrlPr>
                            <a:rPr lang="en-US" sz="2000" b="0" i="1" smtClean="0">
                              <a:solidFill>
                                <a:schemeClr val="bg1"/>
                              </a:solidFill>
                              <a:latin typeface="Cambria Math" panose="02040503050406030204" pitchFamily="18" charset="0"/>
                            </a:rPr>
                          </m:ctrlPr>
                        </m:fPr>
                        <m:num>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6</m:t>
                              </m:r>
                            </m:sub>
                          </m:sSub>
                        </m:num>
                        <m:den>
                          <m:r>
                            <a:rPr lang="en-US" sz="2000" b="0" i="1" smtClean="0">
                              <a:solidFill>
                                <a:schemeClr val="bg1"/>
                              </a:solidFill>
                              <a:latin typeface="Cambria Math" panose="02040503050406030204" pitchFamily="18" charset="0"/>
                            </a:rPr>
                            <m:t>4</m:t>
                          </m:r>
                        </m:den>
                      </m:f>
                    </m:oMath>
                    <m:oMath xmlns:m="http://schemas.openxmlformats.org/officeDocument/2006/math">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5</m:t>
                          </m:r>
                        </m:sub>
                      </m:sSub>
                      <m:r>
                        <m:rPr>
                          <m:aln/>
                        </m:rPr>
                        <a:rPr lang="en-US" sz="2000" b="0" i="1" smtClean="0">
                          <a:solidFill>
                            <a:schemeClr val="bg1"/>
                          </a:solidFill>
                          <a:latin typeface="Cambria Math" panose="02040503050406030204" pitchFamily="18" charset="0"/>
                        </a:rPr>
                        <m:t>=</m:t>
                      </m:r>
                      <m:r>
                        <a:rPr lang="en-US" sz="2000" b="0" i="1" smtClean="0">
                          <a:solidFill>
                            <a:schemeClr val="bg1"/>
                          </a:solidFill>
                          <a:latin typeface="Cambria Math" panose="02040503050406030204" pitchFamily="18" charset="0"/>
                        </a:rPr>
                        <m:t>6−</m:t>
                      </m:r>
                      <m:f>
                        <m:fPr>
                          <m:ctrlPr>
                            <a:rPr lang="en-US" sz="2000" b="0" i="1" smtClean="0">
                              <a:solidFill>
                                <a:schemeClr val="bg1"/>
                              </a:solidFill>
                              <a:latin typeface="Cambria Math" panose="02040503050406030204" pitchFamily="18" charset="0"/>
                            </a:rPr>
                          </m:ctrlPr>
                        </m:fPr>
                        <m:num>
                          <m:r>
                            <a:rPr lang="en-US" sz="2000" b="0" i="1" smtClean="0">
                              <a:solidFill>
                                <a:schemeClr val="bg1"/>
                              </a:solidFill>
                              <a:latin typeface="Cambria Math" panose="02040503050406030204" pitchFamily="18" charset="0"/>
                            </a:rPr>
                            <m:t>3</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2</m:t>
                              </m:r>
                            </m:sub>
                          </m:sSub>
                        </m:num>
                        <m:den>
                          <m:r>
                            <a:rPr lang="en-US" sz="2000" b="0" i="1" smtClean="0">
                              <a:solidFill>
                                <a:schemeClr val="bg1"/>
                              </a:solidFill>
                              <a:latin typeface="Cambria Math" panose="02040503050406030204" pitchFamily="18" charset="0"/>
                            </a:rPr>
                            <m:t>2</m:t>
                          </m:r>
                        </m:den>
                      </m:f>
                      <m:r>
                        <a:rPr lang="en-US" sz="2000" b="0" i="1" smtClean="0">
                          <a:solidFill>
                            <a:schemeClr val="bg1"/>
                          </a:solidFill>
                          <a:latin typeface="Cambria Math" panose="02040503050406030204" pitchFamily="18" charset="0"/>
                        </a:rPr>
                        <m:t>+4</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3</m:t>
                          </m:r>
                        </m:sub>
                      </m:sSub>
                      <m:r>
                        <a:rPr lang="en-US" sz="2000" b="0" i="1" smtClean="0">
                          <a:solidFill>
                            <a:schemeClr val="bg1"/>
                          </a:solidFill>
                          <a:latin typeface="Cambria Math" panose="02040503050406030204" pitchFamily="18" charset="0"/>
                        </a:rPr>
                        <m:t>+</m:t>
                      </m:r>
                      <m:f>
                        <m:fPr>
                          <m:ctrlPr>
                            <a:rPr lang="en-US" sz="2000" b="0" i="1" smtClean="0">
                              <a:solidFill>
                                <a:schemeClr val="bg1"/>
                              </a:solidFill>
                              <a:latin typeface="Cambria Math" panose="02040503050406030204" pitchFamily="18" charset="0"/>
                            </a:rPr>
                          </m:ctrlPr>
                        </m:fPr>
                        <m:num>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6</m:t>
                              </m:r>
                            </m:sub>
                          </m:sSub>
                        </m:num>
                        <m:den>
                          <m:r>
                            <a:rPr lang="en-US" sz="2000" b="0" i="1" smtClean="0">
                              <a:solidFill>
                                <a:schemeClr val="bg1"/>
                              </a:solidFill>
                              <a:latin typeface="Cambria Math" panose="02040503050406030204" pitchFamily="18" charset="0"/>
                            </a:rPr>
                            <m:t>2</m:t>
                          </m:r>
                        </m:den>
                      </m:f>
                    </m:oMath>
                  </m:oMathPara>
                </a14:m>
                <a:br>
                  <a:rPr lang="en-US" sz="2000" b="0" dirty="0">
                    <a:solidFill>
                      <a:schemeClr val="bg1"/>
                    </a:solidFill>
                  </a:rPr>
                </a:br>
                <a:endParaRPr lang="en-US" sz="2000" dirty="0">
                  <a:solidFill>
                    <a:schemeClr val="bg1"/>
                  </a:solidFill>
                </a:endParaRPr>
              </a:p>
            </p:txBody>
          </p:sp>
        </mc:Choice>
        <mc:Fallback xmlns="">
          <p:sp>
            <p:nvSpPr>
              <p:cNvPr id="15" name="Content Placeholder 2">
                <a:extLst>
                  <a:ext uri="{FF2B5EF4-FFF2-40B4-BE49-F238E27FC236}">
                    <a16:creationId xmlns:a16="http://schemas.microsoft.com/office/drawing/2014/main" id="{3DC0BA06-C786-1241-B446-503915092094}"/>
                  </a:ext>
                </a:extLst>
              </p:cNvPr>
              <p:cNvSpPr txBox="1">
                <a:spLocks noRot="1" noChangeAspect="1" noMove="1" noResize="1" noEditPoints="1" noAdjustHandles="1" noChangeArrowheads="1" noChangeShapeType="1" noTextEdit="1"/>
              </p:cNvSpPr>
              <p:nvPr/>
            </p:nvSpPr>
            <p:spPr>
              <a:xfrm>
                <a:off x="3494597" y="2892826"/>
                <a:ext cx="5204129" cy="2362986"/>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Content Placeholder 2">
                <a:extLst>
                  <a:ext uri="{FF2B5EF4-FFF2-40B4-BE49-F238E27FC236}">
                    <a16:creationId xmlns:a16="http://schemas.microsoft.com/office/drawing/2014/main" id="{78DBD3F3-96C7-0842-BC4D-35DEB5164E9B}"/>
                  </a:ext>
                </a:extLst>
              </p:cNvPr>
              <p:cNvSpPr txBox="1">
                <a:spLocks/>
              </p:cNvSpPr>
              <p:nvPr/>
            </p:nvSpPr>
            <p:spPr>
              <a:xfrm>
                <a:off x="3494597" y="1898557"/>
                <a:ext cx="5204129" cy="847776"/>
              </a:xfrm>
              <a:prstGeom prst="rect">
                <a:avLst/>
              </a:prstGeom>
              <a:solidFill>
                <a:schemeClr val="bg2">
                  <a:lumMod val="10000"/>
                  <a:lumOff val="90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sz="2000" b="0" i="1" smtClean="0">
                          <a:solidFill>
                            <a:schemeClr val="bg1"/>
                          </a:solidFill>
                          <a:latin typeface="Cambria Math" panose="02040503050406030204" pitchFamily="18" charset="0"/>
                        </a:rPr>
                        <m:t>𝑧</m:t>
                      </m:r>
                      <m:r>
                        <a:rPr lang="en-US" sz="2000" b="0" i="1" smtClean="0">
                          <a:solidFill>
                            <a:schemeClr val="bg1"/>
                          </a:solidFill>
                          <a:latin typeface="Cambria Math" panose="02040503050406030204" pitchFamily="18" charset="0"/>
                        </a:rPr>
                        <m:t>=27+</m:t>
                      </m:r>
                      <m:f>
                        <m:fPr>
                          <m:ctrlPr>
                            <a:rPr lang="en-US" sz="2000" b="0" i="1" smtClean="0">
                              <a:solidFill>
                                <a:schemeClr val="bg1"/>
                              </a:solidFill>
                              <a:latin typeface="Cambria Math" panose="02040503050406030204" pitchFamily="18" charset="0"/>
                            </a:rPr>
                          </m:ctrlPr>
                        </m:fPr>
                        <m:num>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2</m:t>
                              </m:r>
                            </m:sub>
                          </m:sSub>
                        </m:num>
                        <m:den>
                          <m:r>
                            <a:rPr lang="en-US" sz="2000" b="0" i="1" smtClean="0">
                              <a:solidFill>
                                <a:schemeClr val="bg1"/>
                              </a:solidFill>
                              <a:latin typeface="Cambria Math" panose="02040503050406030204" pitchFamily="18" charset="0"/>
                            </a:rPr>
                            <m:t>4</m:t>
                          </m:r>
                        </m:den>
                      </m:f>
                      <m:r>
                        <a:rPr lang="en-US" sz="2000" b="0" i="1" smtClean="0">
                          <a:solidFill>
                            <a:schemeClr val="bg1"/>
                          </a:solidFill>
                          <a:latin typeface="Cambria Math" panose="02040503050406030204" pitchFamily="18" charset="0"/>
                        </a:rPr>
                        <m:t>+</m:t>
                      </m:r>
                      <m:f>
                        <m:fPr>
                          <m:ctrlPr>
                            <a:rPr lang="en-US" sz="2000" b="0" i="1" smtClean="0">
                              <a:solidFill>
                                <a:schemeClr val="bg1"/>
                              </a:solidFill>
                              <a:latin typeface="Cambria Math" panose="02040503050406030204" pitchFamily="18" charset="0"/>
                            </a:rPr>
                          </m:ctrlPr>
                        </m:fPr>
                        <m:num>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3</m:t>
                              </m:r>
                            </m:sub>
                          </m:sSub>
                        </m:num>
                        <m:den>
                          <m:r>
                            <a:rPr lang="en-US" sz="2000" b="0" i="1" smtClean="0">
                              <a:solidFill>
                                <a:schemeClr val="bg1"/>
                              </a:solidFill>
                              <a:latin typeface="Cambria Math" panose="02040503050406030204" pitchFamily="18" charset="0"/>
                            </a:rPr>
                            <m:t>2</m:t>
                          </m:r>
                        </m:den>
                      </m:f>
                      <m:r>
                        <a:rPr lang="en-US" sz="2000" b="0" i="1" smtClean="0">
                          <a:solidFill>
                            <a:schemeClr val="bg1"/>
                          </a:solidFill>
                          <a:latin typeface="Cambria Math" panose="02040503050406030204" pitchFamily="18" charset="0"/>
                        </a:rPr>
                        <m:t>−</m:t>
                      </m:r>
                      <m:f>
                        <m:fPr>
                          <m:ctrlPr>
                            <a:rPr lang="en-US" sz="2000" b="0" i="1" smtClean="0">
                              <a:solidFill>
                                <a:schemeClr val="bg1"/>
                              </a:solidFill>
                              <a:latin typeface="Cambria Math" panose="02040503050406030204" pitchFamily="18" charset="0"/>
                            </a:rPr>
                          </m:ctrlPr>
                        </m:fPr>
                        <m:num>
                          <m:r>
                            <a:rPr lang="en-US" sz="2000" b="0" i="1" smtClean="0">
                              <a:solidFill>
                                <a:schemeClr val="bg1"/>
                              </a:solidFill>
                              <a:latin typeface="Cambria Math" panose="02040503050406030204" pitchFamily="18" charset="0"/>
                            </a:rPr>
                            <m:t>3</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6</m:t>
                              </m:r>
                            </m:sub>
                          </m:sSub>
                        </m:num>
                        <m:den>
                          <m:r>
                            <a:rPr lang="en-US" sz="2000" b="0" i="1" smtClean="0">
                              <a:solidFill>
                                <a:schemeClr val="bg1"/>
                              </a:solidFill>
                              <a:latin typeface="Cambria Math" panose="02040503050406030204" pitchFamily="18" charset="0"/>
                            </a:rPr>
                            <m:t>4</m:t>
                          </m:r>
                        </m:den>
                      </m:f>
                    </m:oMath>
                  </m:oMathPara>
                </a14:m>
                <a:endParaRPr lang="en-US" sz="2000" dirty="0">
                  <a:solidFill>
                    <a:schemeClr val="bg1"/>
                  </a:solidFill>
                </a:endParaRPr>
              </a:p>
            </p:txBody>
          </p:sp>
        </mc:Choice>
        <mc:Fallback xmlns="">
          <p:sp>
            <p:nvSpPr>
              <p:cNvPr id="8" name="Content Placeholder 2">
                <a:extLst>
                  <a:ext uri="{FF2B5EF4-FFF2-40B4-BE49-F238E27FC236}">
                    <a16:creationId xmlns:a16="http://schemas.microsoft.com/office/drawing/2014/main" id="{78DBD3F3-96C7-0842-BC4D-35DEB5164E9B}"/>
                  </a:ext>
                </a:extLst>
              </p:cNvPr>
              <p:cNvSpPr txBox="1">
                <a:spLocks noRot="1" noChangeAspect="1" noMove="1" noResize="1" noEditPoints="1" noAdjustHandles="1" noChangeArrowheads="1" noChangeShapeType="1" noTextEdit="1"/>
              </p:cNvSpPr>
              <p:nvPr/>
            </p:nvSpPr>
            <p:spPr>
              <a:xfrm>
                <a:off x="3494597" y="1898557"/>
                <a:ext cx="5204129" cy="847776"/>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6003335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Generalizing the Pivot Method</a:t>
            </a:r>
          </a:p>
        </p:txBody>
      </p:sp>
      <p:sp>
        <p:nvSpPr>
          <p:cNvPr id="19" name="Content Placeholder 2">
            <a:extLst>
              <a:ext uri="{FF2B5EF4-FFF2-40B4-BE49-F238E27FC236}">
                <a16:creationId xmlns:a16="http://schemas.microsoft.com/office/drawing/2014/main" id="{76C8D82D-F749-7249-844B-72A87D682FB1}"/>
              </a:ext>
            </a:extLst>
          </p:cNvPr>
          <p:cNvSpPr txBox="1">
            <a:spLocks/>
          </p:cNvSpPr>
          <p:nvPr/>
        </p:nvSpPr>
        <p:spPr>
          <a:xfrm>
            <a:off x="1232452" y="1065477"/>
            <a:ext cx="9883471" cy="516834"/>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t>Here is the general approach for the </a:t>
            </a:r>
            <a:r>
              <a:rPr lang="en-US" sz="2000" b="1" i="1" u="sng" dirty="0"/>
              <a:t>Pivot Operation</a:t>
            </a:r>
          </a:p>
        </p:txBody>
      </p:sp>
      <p:pic>
        <p:nvPicPr>
          <p:cNvPr id="4" name="Picture 3">
            <a:extLst>
              <a:ext uri="{FF2B5EF4-FFF2-40B4-BE49-F238E27FC236}">
                <a16:creationId xmlns:a16="http://schemas.microsoft.com/office/drawing/2014/main" id="{0B1C569D-A523-EF4E-B991-651E904FF29F}"/>
              </a:ext>
            </a:extLst>
          </p:cNvPr>
          <p:cNvPicPr>
            <a:picLocks noChangeAspect="1"/>
          </p:cNvPicPr>
          <p:nvPr/>
        </p:nvPicPr>
        <p:blipFill>
          <a:blip r:embed="rId2"/>
          <a:stretch>
            <a:fillRect/>
          </a:stretch>
        </p:blipFill>
        <p:spPr>
          <a:xfrm>
            <a:off x="3027209" y="1567979"/>
            <a:ext cx="6134403" cy="5076071"/>
          </a:xfrm>
          <a:prstGeom prst="rect">
            <a:avLst/>
          </a:prstGeom>
        </p:spPr>
      </p:pic>
      <p:sp>
        <p:nvSpPr>
          <p:cNvPr id="9" name="Content Placeholder 2">
            <a:extLst>
              <a:ext uri="{FF2B5EF4-FFF2-40B4-BE49-F238E27FC236}">
                <a16:creationId xmlns:a16="http://schemas.microsoft.com/office/drawing/2014/main" id="{E37ECC05-5635-BE43-8C17-6B9EC00FC448}"/>
              </a:ext>
            </a:extLst>
          </p:cNvPr>
          <p:cNvSpPr txBox="1">
            <a:spLocks/>
          </p:cNvSpPr>
          <p:nvPr/>
        </p:nvSpPr>
        <p:spPr>
          <a:xfrm>
            <a:off x="279621" y="2075294"/>
            <a:ext cx="2781631" cy="1119967"/>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b="1" i="1" u="sng" dirty="0"/>
              <a:t>l</a:t>
            </a:r>
            <a:r>
              <a:rPr lang="en-US" sz="1600" i="1" dirty="0"/>
              <a:t> is the leaving variable (e.g., x</a:t>
            </a:r>
            <a:r>
              <a:rPr lang="en-US" sz="1600" i="1" baseline="-25000" dirty="0"/>
              <a:t>6</a:t>
            </a:r>
            <a:r>
              <a:rPr lang="en-US" sz="1600" i="1" dirty="0"/>
              <a:t>) and </a:t>
            </a:r>
            <a:r>
              <a:rPr lang="en-US" sz="1600" b="1" i="1" u="sng" dirty="0"/>
              <a:t>e</a:t>
            </a:r>
            <a:r>
              <a:rPr lang="en-US" sz="1600" i="1" dirty="0"/>
              <a:t> is the entering variable (e.g., x</a:t>
            </a:r>
            <a:r>
              <a:rPr lang="en-US" sz="1600" i="1" baseline="-25000" dirty="0"/>
              <a:t>1</a:t>
            </a:r>
            <a:r>
              <a:rPr lang="en-US" sz="1600" i="1" dirty="0"/>
              <a:t>)</a:t>
            </a:r>
            <a:endParaRPr lang="en-US" sz="1600" i="1" baseline="-25000" dirty="0"/>
          </a:p>
        </p:txBody>
      </p:sp>
      <p:sp>
        <p:nvSpPr>
          <p:cNvPr id="11" name="Content Placeholder 2">
            <a:extLst>
              <a:ext uri="{FF2B5EF4-FFF2-40B4-BE49-F238E27FC236}">
                <a16:creationId xmlns:a16="http://schemas.microsoft.com/office/drawing/2014/main" id="{7587110B-A44E-6F4D-9034-368471F04B12}"/>
              </a:ext>
            </a:extLst>
          </p:cNvPr>
          <p:cNvSpPr txBox="1">
            <a:spLocks/>
          </p:cNvSpPr>
          <p:nvPr/>
        </p:nvSpPr>
        <p:spPr>
          <a:xfrm>
            <a:off x="9264979" y="5542059"/>
            <a:ext cx="2184899" cy="93046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i="1" dirty="0"/>
              <a:t>**Note: Returns new slack form AFTER pivot is complete</a:t>
            </a:r>
            <a:endParaRPr lang="en-US" sz="1600" i="1" baseline="-25000" dirty="0"/>
          </a:p>
        </p:txBody>
      </p:sp>
    </p:spTree>
    <p:extLst>
      <p:ext uri="{BB962C8B-B14F-4D97-AF65-F5344CB8AC3E}">
        <p14:creationId xmlns:p14="http://schemas.microsoft.com/office/powerpoint/2010/main" val="597301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Simplex Algorithm Example</a:t>
            </a:r>
          </a:p>
        </p:txBody>
      </p:sp>
      <p:sp>
        <p:nvSpPr>
          <p:cNvPr id="19" name="Content Placeholder 2">
            <a:extLst>
              <a:ext uri="{FF2B5EF4-FFF2-40B4-BE49-F238E27FC236}">
                <a16:creationId xmlns:a16="http://schemas.microsoft.com/office/drawing/2014/main" id="{76C8D82D-F749-7249-844B-72A87D682FB1}"/>
              </a:ext>
            </a:extLst>
          </p:cNvPr>
          <p:cNvSpPr txBox="1">
            <a:spLocks/>
          </p:cNvSpPr>
          <p:nvPr/>
        </p:nvSpPr>
        <p:spPr>
          <a:xfrm>
            <a:off x="1232452" y="1065477"/>
            <a:ext cx="9883471" cy="516834"/>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b="1" u="sng" dirty="0"/>
              <a:t>Step 4</a:t>
            </a:r>
            <a:r>
              <a:rPr lang="en-US" sz="2000" dirty="0"/>
              <a:t>: Finish our example by increasing another basic variable</a:t>
            </a:r>
            <a:endParaRPr lang="en-US" sz="2000" b="1" dirty="0"/>
          </a:p>
        </p:txBody>
      </p:sp>
      <p:sp>
        <p:nvSpPr>
          <p:cNvPr id="13" name="Content Placeholder 2">
            <a:extLst>
              <a:ext uri="{FF2B5EF4-FFF2-40B4-BE49-F238E27FC236}">
                <a16:creationId xmlns:a16="http://schemas.microsoft.com/office/drawing/2014/main" id="{5D461932-724D-C244-9316-3B24D0B5E118}"/>
              </a:ext>
            </a:extLst>
          </p:cNvPr>
          <p:cNvSpPr txBox="1">
            <a:spLocks/>
          </p:cNvSpPr>
          <p:nvPr/>
        </p:nvSpPr>
        <p:spPr>
          <a:xfrm>
            <a:off x="6440956" y="1796090"/>
            <a:ext cx="4285353" cy="780131"/>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t>Don’t choose x</a:t>
            </a:r>
            <a:r>
              <a:rPr lang="en-US" sz="1600" i="1" baseline="-25000" dirty="0"/>
              <a:t>6</a:t>
            </a:r>
            <a:r>
              <a:rPr lang="en-US" sz="1600" i="1" dirty="0"/>
              <a:t>, this decreases the objective value.</a:t>
            </a:r>
            <a:br>
              <a:rPr lang="en-US" sz="1600" i="1" dirty="0"/>
            </a:br>
            <a:r>
              <a:rPr lang="en-US" sz="1600" i="1" dirty="0"/>
              <a:t>Let’s choose x</a:t>
            </a:r>
            <a:r>
              <a:rPr lang="en-US" sz="1600" i="1" baseline="-25000" dirty="0"/>
              <a:t>3</a:t>
            </a:r>
          </a:p>
        </p:txBody>
      </p:sp>
      <mc:AlternateContent xmlns:mc="http://schemas.openxmlformats.org/markup-compatibility/2006" xmlns:a14="http://schemas.microsoft.com/office/drawing/2010/main">
        <mc:Choice Requires="a14">
          <p:sp>
            <p:nvSpPr>
              <p:cNvPr id="15" name="Content Placeholder 2">
                <a:extLst>
                  <a:ext uri="{FF2B5EF4-FFF2-40B4-BE49-F238E27FC236}">
                    <a16:creationId xmlns:a16="http://schemas.microsoft.com/office/drawing/2014/main" id="{3DC0BA06-C786-1241-B446-503915092094}"/>
                  </a:ext>
                </a:extLst>
              </p:cNvPr>
              <p:cNvSpPr txBox="1">
                <a:spLocks/>
              </p:cNvSpPr>
              <p:nvPr/>
            </p:nvSpPr>
            <p:spPr>
              <a:xfrm>
                <a:off x="1141412" y="2742653"/>
                <a:ext cx="5204129" cy="2362986"/>
              </a:xfrm>
              <a:prstGeom prst="rect">
                <a:avLst/>
              </a:prstGeom>
              <a:solidFill>
                <a:schemeClr val="bg2">
                  <a:lumMod val="10000"/>
                  <a:lumOff val="90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1</m:t>
                          </m:r>
                        </m:sub>
                      </m:sSub>
                      <m:r>
                        <m:rPr>
                          <m:aln/>
                        </m:rPr>
                        <a:rPr lang="en-US" sz="2000" b="0" i="1" smtClean="0">
                          <a:solidFill>
                            <a:schemeClr val="bg1"/>
                          </a:solidFill>
                          <a:latin typeface="Cambria Math" panose="02040503050406030204" pitchFamily="18" charset="0"/>
                        </a:rPr>
                        <m:t>=</m:t>
                      </m:r>
                      <m:r>
                        <a:rPr lang="en-US" sz="2000" b="0" i="1" smtClean="0">
                          <a:solidFill>
                            <a:schemeClr val="bg1"/>
                          </a:solidFill>
                          <a:latin typeface="Cambria Math" panose="02040503050406030204" pitchFamily="18" charset="0"/>
                        </a:rPr>
                        <m:t>9−</m:t>
                      </m:r>
                      <m:f>
                        <m:fPr>
                          <m:ctrlPr>
                            <a:rPr lang="en-US" sz="2000" b="0" i="1" smtClean="0">
                              <a:solidFill>
                                <a:schemeClr val="bg1"/>
                              </a:solidFill>
                              <a:latin typeface="Cambria Math" panose="02040503050406030204" pitchFamily="18" charset="0"/>
                            </a:rPr>
                          </m:ctrlPr>
                        </m:fPr>
                        <m:num>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2</m:t>
                              </m:r>
                            </m:sub>
                          </m:sSub>
                        </m:num>
                        <m:den>
                          <m:r>
                            <a:rPr lang="en-US" sz="2000" b="0" i="1" smtClean="0">
                              <a:solidFill>
                                <a:schemeClr val="bg1"/>
                              </a:solidFill>
                              <a:latin typeface="Cambria Math" panose="02040503050406030204" pitchFamily="18" charset="0"/>
                            </a:rPr>
                            <m:t>4</m:t>
                          </m:r>
                        </m:den>
                      </m:f>
                      <m:r>
                        <a:rPr lang="en-US" sz="2000" b="0" i="1" smtClean="0">
                          <a:solidFill>
                            <a:schemeClr val="bg1"/>
                          </a:solidFill>
                          <a:latin typeface="Cambria Math" panose="02040503050406030204" pitchFamily="18" charset="0"/>
                        </a:rPr>
                        <m:t>−</m:t>
                      </m:r>
                      <m:f>
                        <m:fPr>
                          <m:ctrlPr>
                            <a:rPr lang="en-US" sz="2000" b="0" i="1" smtClean="0">
                              <a:solidFill>
                                <a:schemeClr val="bg1"/>
                              </a:solidFill>
                              <a:latin typeface="Cambria Math" panose="02040503050406030204" pitchFamily="18" charset="0"/>
                            </a:rPr>
                          </m:ctrlPr>
                        </m:fPr>
                        <m:num>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3</m:t>
                              </m:r>
                            </m:sub>
                          </m:sSub>
                        </m:num>
                        <m:den>
                          <m:r>
                            <a:rPr lang="en-US" sz="2000" b="0" i="1" smtClean="0">
                              <a:solidFill>
                                <a:schemeClr val="bg1"/>
                              </a:solidFill>
                              <a:latin typeface="Cambria Math" panose="02040503050406030204" pitchFamily="18" charset="0"/>
                            </a:rPr>
                            <m:t>2</m:t>
                          </m:r>
                        </m:den>
                      </m:f>
                      <m:r>
                        <a:rPr lang="en-US" sz="2000" b="0" i="1" smtClean="0">
                          <a:solidFill>
                            <a:schemeClr val="bg1"/>
                          </a:solidFill>
                          <a:latin typeface="Cambria Math" panose="02040503050406030204" pitchFamily="18" charset="0"/>
                        </a:rPr>
                        <m:t>−</m:t>
                      </m:r>
                      <m:f>
                        <m:fPr>
                          <m:ctrlPr>
                            <a:rPr lang="en-US" sz="2000" b="0" i="1" smtClean="0">
                              <a:solidFill>
                                <a:schemeClr val="bg1"/>
                              </a:solidFill>
                              <a:latin typeface="Cambria Math" panose="02040503050406030204" pitchFamily="18" charset="0"/>
                            </a:rPr>
                          </m:ctrlPr>
                        </m:fPr>
                        <m:num>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6</m:t>
                              </m:r>
                            </m:sub>
                          </m:sSub>
                        </m:num>
                        <m:den>
                          <m:r>
                            <a:rPr lang="en-US" sz="2000" b="0" i="1" smtClean="0">
                              <a:solidFill>
                                <a:schemeClr val="bg1"/>
                              </a:solidFill>
                              <a:latin typeface="Cambria Math" panose="02040503050406030204" pitchFamily="18" charset="0"/>
                            </a:rPr>
                            <m:t>4</m:t>
                          </m:r>
                        </m:den>
                      </m:f>
                    </m:oMath>
                    <m:oMath xmlns:m="http://schemas.openxmlformats.org/officeDocument/2006/math">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4</m:t>
                          </m:r>
                        </m:sub>
                      </m:sSub>
                      <m:r>
                        <m:rPr>
                          <m:aln/>
                        </m:rPr>
                        <a:rPr lang="en-US" sz="2000" b="0" i="1" smtClean="0">
                          <a:solidFill>
                            <a:schemeClr val="bg1"/>
                          </a:solidFill>
                          <a:latin typeface="Cambria Math" panose="02040503050406030204" pitchFamily="18" charset="0"/>
                        </a:rPr>
                        <m:t>=</m:t>
                      </m:r>
                      <m:r>
                        <a:rPr lang="en-US" sz="2000" b="0" i="1" smtClean="0">
                          <a:solidFill>
                            <a:schemeClr val="bg1"/>
                          </a:solidFill>
                          <a:latin typeface="Cambria Math" panose="02040503050406030204" pitchFamily="18" charset="0"/>
                        </a:rPr>
                        <m:t>21−</m:t>
                      </m:r>
                      <m:f>
                        <m:fPr>
                          <m:ctrlPr>
                            <a:rPr lang="en-US" sz="2000" b="0" i="1" smtClean="0">
                              <a:solidFill>
                                <a:schemeClr val="bg1"/>
                              </a:solidFill>
                              <a:latin typeface="Cambria Math" panose="02040503050406030204" pitchFamily="18" charset="0"/>
                            </a:rPr>
                          </m:ctrlPr>
                        </m:fPr>
                        <m:num>
                          <m:r>
                            <a:rPr lang="en-US" sz="2000" b="0" i="1" smtClean="0">
                              <a:solidFill>
                                <a:schemeClr val="bg1"/>
                              </a:solidFill>
                              <a:latin typeface="Cambria Math" panose="02040503050406030204" pitchFamily="18" charset="0"/>
                            </a:rPr>
                            <m:t>3</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2</m:t>
                              </m:r>
                            </m:sub>
                          </m:sSub>
                        </m:num>
                        <m:den>
                          <m:r>
                            <a:rPr lang="en-US" sz="2000" b="0" i="1" smtClean="0">
                              <a:solidFill>
                                <a:schemeClr val="bg1"/>
                              </a:solidFill>
                              <a:latin typeface="Cambria Math" panose="02040503050406030204" pitchFamily="18" charset="0"/>
                            </a:rPr>
                            <m:t>4</m:t>
                          </m:r>
                        </m:den>
                      </m:f>
                      <m:r>
                        <a:rPr lang="en-US" sz="2000" b="0" i="1" smtClean="0">
                          <a:solidFill>
                            <a:schemeClr val="bg1"/>
                          </a:solidFill>
                          <a:latin typeface="Cambria Math" panose="02040503050406030204" pitchFamily="18" charset="0"/>
                        </a:rPr>
                        <m:t>−</m:t>
                      </m:r>
                      <m:f>
                        <m:fPr>
                          <m:ctrlPr>
                            <a:rPr lang="en-US" sz="2000" b="0" i="1" smtClean="0">
                              <a:solidFill>
                                <a:schemeClr val="bg1"/>
                              </a:solidFill>
                              <a:latin typeface="Cambria Math" panose="02040503050406030204" pitchFamily="18" charset="0"/>
                            </a:rPr>
                          </m:ctrlPr>
                        </m:fPr>
                        <m:num>
                          <m:r>
                            <a:rPr lang="en-US" sz="2000" b="0" i="1" smtClean="0">
                              <a:solidFill>
                                <a:schemeClr val="bg1"/>
                              </a:solidFill>
                              <a:latin typeface="Cambria Math" panose="02040503050406030204" pitchFamily="18" charset="0"/>
                            </a:rPr>
                            <m:t>5</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3</m:t>
                              </m:r>
                            </m:sub>
                          </m:sSub>
                        </m:num>
                        <m:den>
                          <m:r>
                            <a:rPr lang="en-US" sz="2000" b="0" i="1" smtClean="0">
                              <a:solidFill>
                                <a:schemeClr val="bg1"/>
                              </a:solidFill>
                              <a:latin typeface="Cambria Math" panose="02040503050406030204" pitchFamily="18" charset="0"/>
                            </a:rPr>
                            <m:t>2</m:t>
                          </m:r>
                        </m:den>
                      </m:f>
                      <m:r>
                        <a:rPr lang="en-US" sz="2000" b="0" i="1" smtClean="0">
                          <a:solidFill>
                            <a:schemeClr val="bg1"/>
                          </a:solidFill>
                          <a:latin typeface="Cambria Math" panose="02040503050406030204" pitchFamily="18" charset="0"/>
                        </a:rPr>
                        <m:t>+</m:t>
                      </m:r>
                      <m:f>
                        <m:fPr>
                          <m:ctrlPr>
                            <a:rPr lang="en-US" sz="2000" b="0" i="1" smtClean="0">
                              <a:solidFill>
                                <a:schemeClr val="bg1"/>
                              </a:solidFill>
                              <a:latin typeface="Cambria Math" panose="02040503050406030204" pitchFamily="18" charset="0"/>
                            </a:rPr>
                          </m:ctrlPr>
                        </m:fPr>
                        <m:num>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6</m:t>
                              </m:r>
                            </m:sub>
                          </m:sSub>
                        </m:num>
                        <m:den>
                          <m:r>
                            <a:rPr lang="en-US" sz="2000" b="0" i="1" smtClean="0">
                              <a:solidFill>
                                <a:schemeClr val="bg1"/>
                              </a:solidFill>
                              <a:latin typeface="Cambria Math" panose="02040503050406030204" pitchFamily="18" charset="0"/>
                            </a:rPr>
                            <m:t>4</m:t>
                          </m:r>
                        </m:den>
                      </m:f>
                    </m:oMath>
                    <m:oMath xmlns:m="http://schemas.openxmlformats.org/officeDocument/2006/math">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5</m:t>
                          </m:r>
                        </m:sub>
                      </m:sSub>
                      <m:r>
                        <m:rPr>
                          <m:aln/>
                        </m:rPr>
                        <a:rPr lang="en-US" sz="2000" b="0" i="1" smtClean="0">
                          <a:solidFill>
                            <a:schemeClr val="bg1"/>
                          </a:solidFill>
                          <a:latin typeface="Cambria Math" panose="02040503050406030204" pitchFamily="18" charset="0"/>
                        </a:rPr>
                        <m:t>=</m:t>
                      </m:r>
                      <m:r>
                        <a:rPr lang="en-US" sz="2000" b="0" i="1" smtClean="0">
                          <a:solidFill>
                            <a:schemeClr val="bg1"/>
                          </a:solidFill>
                          <a:latin typeface="Cambria Math" panose="02040503050406030204" pitchFamily="18" charset="0"/>
                        </a:rPr>
                        <m:t>6−</m:t>
                      </m:r>
                      <m:f>
                        <m:fPr>
                          <m:ctrlPr>
                            <a:rPr lang="en-US" sz="2000" b="0" i="1" smtClean="0">
                              <a:solidFill>
                                <a:schemeClr val="bg1"/>
                              </a:solidFill>
                              <a:latin typeface="Cambria Math" panose="02040503050406030204" pitchFamily="18" charset="0"/>
                            </a:rPr>
                          </m:ctrlPr>
                        </m:fPr>
                        <m:num>
                          <m:r>
                            <a:rPr lang="en-US" sz="2000" b="0" i="1" smtClean="0">
                              <a:solidFill>
                                <a:schemeClr val="bg1"/>
                              </a:solidFill>
                              <a:latin typeface="Cambria Math" panose="02040503050406030204" pitchFamily="18" charset="0"/>
                            </a:rPr>
                            <m:t>3</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2</m:t>
                              </m:r>
                            </m:sub>
                          </m:sSub>
                        </m:num>
                        <m:den>
                          <m:r>
                            <a:rPr lang="en-US" sz="2000" b="0" i="1" smtClean="0">
                              <a:solidFill>
                                <a:schemeClr val="bg1"/>
                              </a:solidFill>
                              <a:latin typeface="Cambria Math" panose="02040503050406030204" pitchFamily="18" charset="0"/>
                            </a:rPr>
                            <m:t>2</m:t>
                          </m:r>
                        </m:den>
                      </m:f>
                      <m:r>
                        <a:rPr lang="en-US" sz="2000" b="0" i="1" smtClean="0">
                          <a:solidFill>
                            <a:schemeClr val="bg1"/>
                          </a:solidFill>
                          <a:latin typeface="Cambria Math" panose="02040503050406030204" pitchFamily="18" charset="0"/>
                        </a:rPr>
                        <m:t>+4</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3</m:t>
                          </m:r>
                        </m:sub>
                      </m:sSub>
                      <m:r>
                        <a:rPr lang="en-US" sz="2000" b="0" i="1" smtClean="0">
                          <a:solidFill>
                            <a:schemeClr val="bg1"/>
                          </a:solidFill>
                          <a:latin typeface="Cambria Math" panose="02040503050406030204" pitchFamily="18" charset="0"/>
                        </a:rPr>
                        <m:t>+</m:t>
                      </m:r>
                      <m:f>
                        <m:fPr>
                          <m:ctrlPr>
                            <a:rPr lang="en-US" sz="2000" b="0" i="1" smtClean="0">
                              <a:solidFill>
                                <a:schemeClr val="bg1"/>
                              </a:solidFill>
                              <a:latin typeface="Cambria Math" panose="02040503050406030204" pitchFamily="18" charset="0"/>
                            </a:rPr>
                          </m:ctrlPr>
                        </m:fPr>
                        <m:num>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6</m:t>
                              </m:r>
                            </m:sub>
                          </m:sSub>
                        </m:num>
                        <m:den>
                          <m:r>
                            <a:rPr lang="en-US" sz="2000" b="0" i="1" smtClean="0">
                              <a:solidFill>
                                <a:schemeClr val="bg1"/>
                              </a:solidFill>
                              <a:latin typeface="Cambria Math" panose="02040503050406030204" pitchFamily="18" charset="0"/>
                            </a:rPr>
                            <m:t>2</m:t>
                          </m:r>
                        </m:den>
                      </m:f>
                    </m:oMath>
                  </m:oMathPara>
                </a14:m>
                <a:br>
                  <a:rPr lang="en-US" sz="2000" b="0" dirty="0">
                    <a:solidFill>
                      <a:schemeClr val="bg1"/>
                    </a:solidFill>
                  </a:rPr>
                </a:br>
                <a:endParaRPr lang="en-US" sz="2000" dirty="0">
                  <a:solidFill>
                    <a:schemeClr val="bg1"/>
                  </a:solidFill>
                </a:endParaRPr>
              </a:p>
            </p:txBody>
          </p:sp>
        </mc:Choice>
        <mc:Fallback xmlns="">
          <p:sp>
            <p:nvSpPr>
              <p:cNvPr id="15" name="Content Placeholder 2">
                <a:extLst>
                  <a:ext uri="{FF2B5EF4-FFF2-40B4-BE49-F238E27FC236}">
                    <a16:creationId xmlns:a16="http://schemas.microsoft.com/office/drawing/2014/main" id="{3DC0BA06-C786-1241-B446-503915092094}"/>
                  </a:ext>
                </a:extLst>
              </p:cNvPr>
              <p:cNvSpPr txBox="1">
                <a:spLocks noRot="1" noChangeAspect="1" noMove="1" noResize="1" noEditPoints="1" noAdjustHandles="1" noChangeArrowheads="1" noChangeShapeType="1" noTextEdit="1"/>
              </p:cNvSpPr>
              <p:nvPr/>
            </p:nvSpPr>
            <p:spPr>
              <a:xfrm>
                <a:off x="1141412" y="2742653"/>
                <a:ext cx="5204129" cy="2362986"/>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Content Placeholder 2">
                <a:extLst>
                  <a:ext uri="{FF2B5EF4-FFF2-40B4-BE49-F238E27FC236}">
                    <a16:creationId xmlns:a16="http://schemas.microsoft.com/office/drawing/2014/main" id="{78DBD3F3-96C7-0842-BC4D-35DEB5164E9B}"/>
                  </a:ext>
                </a:extLst>
              </p:cNvPr>
              <p:cNvSpPr txBox="1">
                <a:spLocks/>
              </p:cNvSpPr>
              <p:nvPr/>
            </p:nvSpPr>
            <p:spPr>
              <a:xfrm>
                <a:off x="1141412" y="1748384"/>
                <a:ext cx="5204129" cy="847776"/>
              </a:xfrm>
              <a:prstGeom prst="rect">
                <a:avLst/>
              </a:prstGeom>
              <a:solidFill>
                <a:schemeClr val="bg2">
                  <a:lumMod val="10000"/>
                  <a:lumOff val="90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sz="2000" b="0" i="1" smtClean="0">
                          <a:solidFill>
                            <a:schemeClr val="bg1"/>
                          </a:solidFill>
                          <a:latin typeface="Cambria Math" panose="02040503050406030204" pitchFamily="18" charset="0"/>
                        </a:rPr>
                        <m:t>𝑧</m:t>
                      </m:r>
                      <m:r>
                        <a:rPr lang="en-US" sz="2000" b="0" i="1" smtClean="0">
                          <a:solidFill>
                            <a:schemeClr val="bg1"/>
                          </a:solidFill>
                          <a:latin typeface="Cambria Math" panose="02040503050406030204" pitchFamily="18" charset="0"/>
                        </a:rPr>
                        <m:t>=27+</m:t>
                      </m:r>
                      <m:f>
                        <m:fPr>
                          <m:ctrlPr>
                            <a:rPr lang="en-US" sz="2000" b="0" i="1" smtClean="0">
                              <a:solidFill>
                                <a:schemeClr val="bg1"/>
                              </a:solidFill>
                              <a:latin typeface="Cambria Math" panose="02040503050406030204" pitchFamily="18" charset="0"/>
                            </a:rPr>
                          </m:ctrlPr>
                        </m:fPr>
                        <m:num>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2</m:t>
                              </m:r>
                            </m:sub>
                          </m:sSub>
                        </m:num>
                        <m:den>
                          <m:r>
                            <a:rPr lang="en-US" sz="2000" b="0" i="1" smtClean="0">
                              <a:solidFill>
                                <a:schemeClr val="bg1"/>
                              </a:solidFill>
                              <a:latin typeface="Cambria Math" panose="02040503050406030204" pitchFamily="18" charset="0"/>
                            </a:rPr>
                            <m:t>4</m:t>
                          </m:r>
                        </m:den>
                      </m:f>
                      <m:r>
                        <a:rPr lang="en-US" sz="2000" b="0" i="1" smtClean="0">
                          <a:solidFill>
                            <a:schemeClr val="bg1"/>
                          </a:solidFill>
                          <a:latin typeface="Cambria Math" panose="02040503050406030204" pitchFamily="18" charset="0"/>
                        </a:rPr>
                        <m:t>+</m:t>
                      </m:r>
                      <m:f>
                        <m:fPr>
                          <m:ctrlPr>
                            <a:rPr lang="en-US" sz="2000" b="0" i="1" smtClean="0">
                              <a:solidFill>
                                <a:schemeClr val="bg1"/>
                              </a:solidFill>
                              <a:latin typeface="Cambria Math" panose="02040503050406030204" pitchFamily="18" charset="0"/>
                            </a:rPr>
                          </m:ctrlPr>
                        </m:fPr>
                        <m:num>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3</m:t>
                              </m:r>
                            </m:sub>
                          </m:sSub>
                        </m:num>
                        <m:den>
                          <m:r>
                            <a:rPr lang="en-US" sz="2000" b="0" i="1" smtClean="0">
                              <a:solidFill>
                                <a:schemeClr val="bg1"/>
                              </a:solidFill>
                              <a:latin typeface="Cambria Math" panose="02040503050406030204" pitchFamily="18" charset="0"/>
                            </a:rPr>
                            <m:t>2</m:t>
                          </m:r>
                        </m:den>
                      </m:f>
                      <m:r>
                        <a:rPr lang="en-US" sz="2000" b="0" i="1" smtClean="0">
                          <a:solidFill>
                            <a:schemeClr val="bg1"/>
                          </a:solidFill>
                          <a:latin typeface="Cambria Math" panose="02040503050406030204" pitchFamily="18" charset="0"/>
                        </a:rPr>
                        <m:t>−</m:t>
                      </m:r>
                      <m:f>
                        <m:fPr>
                          <m:ctrlPr>
                            <a:rPr lang="en-US" sz="2000" b="0" i="1" smtClean="0">
                              <a:solidFill>
                                <a:schemeClr val="bg1"/>
                              </a:solidFill>
                              <a:latin typeface="Cambria Math" panose="02040503050406030204" pitchFamily="18" charset="0"/>
                            </a:rPr>
                          </m:ctrlPr>
                        </m:fPr>
                        <m:num>
                          <m:r>
                            <a:rPr lang="en-US" sz="2000" b="0" i="1" smtClean="0">
                              <a:solidFill>
                                <a:schemeClr val="bg1"/>
                              </a:solidFill>
                              <a:latin typeface="Cambria Math" panose="02040503050406030204" pitchFamily="18" charset="0"/>
                            </a:rPr>
                            <m:t>3</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6</m:t>
                              </m:r>
                            </m:sub>
                          </m:sSub>
                        </m:num>
                        <m:den>
                          <m:r>
                            <a:rPr lang="en-US" sz="2000" b="0" i="1" smtClean="0">
                              <a:solidFill>
                                <a:schemeClr val="bg1"/>
                              </a:solidFill>
                              <a:latin typeface="Cambria Math" panose="02040503050406030204" pitchFamily="18" charset="0"/>
                            </a:rPr>
                            <m:t>4</m:t>
                          </m:r>
                        </m:den>
                      </m:f>
                    </m:oMath>
                  </m:oMathPara>
                </a14:m>
                <a:endParaRPr lang="en-US" sz="2000" dirty="0">
                  <a:solidFill>
                    <a:schemeClr val="bg1"/>
                  </a:solidFill>
                </a:endParaRPr>
              </a:p>
            </p:txBody>
          </p:sp>
        </mc:Choice>
        <mc:Fallback xmlns="">
          <p:sp>
            <p:nvSpPr>
              <p:cNvPr id="8" name="Content Placeholder 2">
                <a:extLst>
                  <a:ext uri="{FF2B5EF4-FFF2-40B4-BE49-F238E27FC236}">
                    <a16:creationId xmlns:a16="http://schemas.microsoft.com/office/drawing/2014/main" id="{78DBD3F3-96C7-0842-BC4D-35DEB5164E9B}"/>
                  </a:ext>
                </a:extLst>
              </p:cNvPr>
              <p:cNvSpPr txBox="1">
                <a:spLocks noRot="1" noChangeAspect="1" noMove="1" noResize="1" noEditPoints="1" noAdjustHandles="1" noChangeArrowheads="1" noChangeShapeType="1" noTextEdit="1"/>
              </p:cNvSpPr>
              <p:nvPr/>
            </p:nvSpPr>
            <p:spPr>
              <a:xfrm>
                <a:off x="1141412" y="1748384"/>
                <a:ext cx="5204129" cy="847776"/>
              </a:xfrm>
              <a:prstGeom prst="rect">
                <a:avLst/>
              </a:prstGeom>
              <a:blipFill>
                <a:blip r:embed="rId3"/>
                <a:stretch>
                  <a:fillRect/>
                </a:stretch>
              </a:blipFill>
            </p:spPr>
            <p:txBody>
              <a:bodyPr/>
              <a:lstStyle/>
              <a:p>
                <a:r>
                  <a:rPr lang="en-US">
                    <a:noFill/>
                  </a:rPr>
                  <a:t> </a:t>
                </a:r>
              </a:p>
            </p:txBody>
          </p:sp>
        </mc:Fallback>
      </mc:AlternateContent>
      <p:sp>
        <p:nvSpPr>
          <p:cNvPr id="7" name="Content Placeholder 2">
            <a:extLst>
              <a:ext uri="{FF2B5EF4-FFF2-40B4-BE49-F238E27FC236}">
                <a16:creationId xmlns:a16="http://schemas.microsoft.com/office/drawing/2014/main" id="{EA34854B-5735-C14D-A144-C2664CF34719}"/>
              </a:ext>
            </a:extLst>
          </p:cNvPr>
          <p:cNvSpPr txBox="1">
            <a:spLocks/>
          </p:cNvSpPr>
          <p:nvPr/>
        </p:nvSpPr>
        <p:spPr>
          <a:xfrm>
            <a:off x="6440955" y="3275937"/>
            <a:ext cx="4285353" cy="1558456"/>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t>Which function constrains how much we can increase x</a:t>
            </a:r>
            <a:r>
              <a:rPr lang="en-US" sz="1600" i="1" baseline="-25000" dirty="0"/>
              <a:t>3</a:t>
            </a:r>
            <a:r>
              <a:rPr lang="en-US" sz="1600" i="1" dirty="0"/>
              <a:t> the most?</a:t>
            </a:r>
          </a:p>
        </p:txBody>
      </p:sp>
      <p:sp>
        <p:nvSpPr>
          <p:cNvPr id="9" name="Content Placeholder 2">
            <a:extLst>
              <a:ext uri="{FF2B5EF4-FFF2-40B4-BE49-F238E27FC236}">
                <a16:creationId xmlns:a16="http://schemas.microsoft.com/office/drawing/2014/main" id="{789E45CD-37FE-D446-A1E0-361E2F5546C9}"/>
              </a:ext>
            </a:extLst>
          </p:cNvPr>
          <p:cNvSpPr txBox="1">
            <a:spLocks/>
          </p:cNvSpPr>
          <p:nvPr/>
        </p:nvSpPr>
        <p:spPr>
          <a:xfrm>
            <a:off x="1367624" y="5248452"/>
            <a:ext cx="4977917" cy="977111"/>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t>We can increase x</a:t>
            </a:r>
            <a:r>
              <a:rPr lang="en-US" sz="1600" i="1" baseline="-25000" dirty="0"/>
              <a:t>3</a:t>
            </a:r>
            <a:r>
              <a:rPr lang="en-US" sz="1600" i="1" dirty="0"/>
              <a:t> by 18, 42/5, and 3/2 respectively.</a:t>
            </a:r>
          </a:p>
          <a:p>
            <a:pPr marL="0" indent="0">
              <a:buFont typeface="Arial" panose="020B0604020202020204" pitchFamily="34" charset="0"/>
              <a:buNone/>
            </a:pPr>
            <a:r>
              <a:rPr lang="en-US" sz="1600" i="1" dirty="0"/>
              <a:t>So…again the </a:t>
            </a:r>
            <a:r>
              <a:rPr lang="en-US" sz="1600" b="1" u="sng" dirty="0"/>
              <a:t>third constraint is the tightest one</a:t>
            </a:r>
          </a:p>
        </p:txBody>
      </p:sp>
    </p:spTree>
    <p:extLst>
      <p:ext uri="{BB962C8B-B14F-4D97-AF65-F5344CB8AC3E}">
        <p14:creationId xmlns:p14="http://schemas.microsoft.com/office/powerpoint/2010/main" val="36445260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Simplex Algorithm Example</a:t>
            </a:r>
          </a:p>
        </p:txBody>
      </p:sp>
      <p:sp>
        <p:nvSpPr>
          <p:cNvPr id="19" name="Content Placeholder 2">
            <a:extLst>
              <a:ext uri="{FF2B5EF4-FFF2-40B4-BE49-F238E27FC236}">
                <a16:creationId xmlns:a16="http://schemas.microsoft.com/office/drawing/2014/main" id="{76C8D82D-F749-7249-844B-72A87D682FB1}"/>
              </a:ext>
            </a:extLst>
          </p:cNvPr>
          <p:cNvSpPr txBox="1">
            <a:spLocks/>
          </p:cNvSpPr>
          <p:nvPr/>
        </p:nvSpPr>
        <p:spPr>
          <a:xfrm>
            <a:off x="1232452" y="1065477"/>
            <a:ext cx="9883471" cy="516834"/>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b="1" u="sng" dirty="0"/>
              <a:t>Step 4</a:t>
            </a:r>
            <a:r>
              <a:rPr lang="en-US" sz="2000" dirty="0"/>
              <a:t>: Finish our example by increasing another basic variable</a:t>
            </a:r>
            <a:endParaRPr lang="en-US" sz="2000" b="1" dirty="0"/>
          </a:p>
        </p:txBody>
      </p:sp>
      <mc:AlternateContent xmlns:mc="http://schemas.openxmlformats.org/markup-compatibility/2006" xmlns:a14="http://schemas.microsoft.com/office/drawing/2010/main">
        <mc:Choice Requires="a14">
          <p:sp>
            <p:nvSpPr>
              <p:cNvPr id="15" name="Content Placeholder 2">
                <a:extLst>
                  <a:ext uri="{FF2B5EF4-FFF2-40B4-BE49-F238E27FC236}">
                    <a16:creationId xmlns:a16="http://schemas.microsoft.com/office/drawing/2014/main" id="{3DC0BA06-C786-1241-B446-503915092094}"/>
                  </a:ext>
                </a:extLst>
              </p:cNvPr>
              <p:cNvSpPr txBox="1">
                <a:spLocks/>
              </p:cNvSpPr>
              <p:nvPr/>
            </p:nvSpPr>
            <p:spPr>
              <a:xfrm>
                <a:off x="1141412" y="2941434"/>
                <a:ext cx="5204129" cy="2362986"/>
              </a:xfrm>
              <a:prstGeom prst="rect">
                <a:avLst/>
              </a:prstGeom>
              <a:solidFill>
                <a:schemeClr val="bg2">
                  <a:lumMod val="10000"/>
                  <a:lumOff val="90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1</m:t>
                          </m:r>
                        </m:sub>
                      </m:sSub>
                      <m:r>
                        <m:rPr>
                          <m:aln/>
                        </m:rPr>
                        <a:rPr lang="en-US" sz="2000" b="0" i="1" smtClean="0">
                          <a:solidFill>
                            <a:schemeClr val="bg1"/>
                          </a:solidFill>
                          <a:latin typeface="Cambria Math" panose="02040503050406030204" pitchFamily="18" charset="0"/>
                        </a:rPr>
                        <m:t>=</m:t>
                      </m:r>
                      <m:r>
                        <a:rPr lang="en-US" sz="2000" b="0" i="1" smtClean="0">
                          <a:solidFill>
                            <a:schemeClr val="bg1"/>
                          </a:solidFill>
                          <a:latin typeface="Cambria Math" panose="02040503050406030204" pitchFamily="18" charset="0"/>
                        </a:rPr>
                        <m:t>9−</m:t>
                      </m:r>
                      <m:f>
                        <m:fPr>
                          <m:ctrlPr>
                            <a:rPr lang="en-US" sz="2000" b="0" i="1" smtClean="0">
                              <a:solidFill>
                                <a:schemeClr val="bg1"/>
                              </a:solidFill>
                              <a:latin typeface="Cambria Math" panose="02040503050406030204" pitchFamily="18" charset="0"/>
                            </a:rPr>
                          </m:ctrlPr>
                        </m:fPr>
                        <m:num>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2</m:t>
                              </m:r>
                            </m:sub>
                          </m:sSub>
                        </m:num>
                        <m:den>
                          <m:r>
                            <a:rPr lang="en-US" sz="2000" b="0" i="1" smtClean="0">
                              <a:solidFill>
                                <a:schemeClr val="bg1"/>
                              </a:solidFill>
                              <a:latin typeface="Cambria Math" panose="02040503050406030204" pitchFamily="18" charset="0"/>
                            </a:rPr>
                            <m:t>4</m:t>
                          </m:r>
                        </m:den>
                      </m:f>
                      <m:r>
                        <a:rPr lang="en-US" sz="2000" b="0" i="1" smtClean="0">
                          <a:solidFill>
                            <a:schemeClr val="bg1"/>
                          </a:solidFill>
                          <a:latin typeface="Cambria Math" panose="02040503050406030204" pitchFamily="18" charset="0"/>
                        </a:rPr>
                        <m:t>−</m:t>
                      </m:r>
                      <m:f>
                        <m:fPr>
                          <m:ctrlPr>
                            <a:rPr lang="en-US" sz="2000" b="0" i="1" smtClean="0">
                              <a:solidFill>
                                <a:schemeClr val="bg1"/>
                              </a:solidFill>
                              <a:latin typeface="Cambria Math" panose="02040503050406030204" pitchFamily="18" charset="0"/>
                            </a:rPr>
                          </m:ctrlPr>
                        </m:fPr>
                        <m:num>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3</m:t>
                              </m:r>
                            </m:sub>
                          </m:sSub>
                        </m:num>
                        <m:den>
                          <m:r>
                            <a:rPr lang="en-US" sz="2000" b="0" i="1" smtClean="0">
                              <a:solidFill>
                                <a:schemeClr val="bg1"/>
                              </a:solidFill>
                              <a:latin typeface="Cambria Math" panose="02040503050406030204" pitchFamily="18" charset="0"/>
                            </a:rPr>
                            <m:t>2</m:t>
                          </m:r>
                        </m:den>
                      </m:f>
                      <m:r>
                        <a:rPr lang="en-US" sz="2000" b="0" i="1" smtClean="0">
                          <a:solidFill>
                            <a:schemeClr val="bg1"/>
                          </a:solidFill>
                          <a:latin typeface="Cambria Math" panose="02040503050406030204" pitchFamily="18" charset="0"/>
                        </a:rPr>
                        <m:t>−</m:t>
                      </m:r>
                      <m:f>
                        <m:fPr>
                          <m:ctrlPr>
                            <a:rPr lang="en-US" sz="2000" b="0" i="1" smtClean="0">
                              <a:solidFill>
                                <a:schemeClr val="bg1"/>
                              </a:solidFill>
                              <a:latin typeface="Cambria Math" panose="02040503050406030204" pitchFamily="18" charset="0"/>
                            </a:rPr>
                          </m:ctrlPr>
                        </m:fPr>
                        <m:num>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6</m:t>
                              </m:r>
                            </m:sub>
                          </m:sSub>
                        </m:num>
                        <m:den>
                          <m:r>
                            <a:rPr lang="en-US" sz="2000" b="0" i="1" smtClean="0">
                              <a:solidFill>
                                <a:schemeClr val="bg1"/>
                              </a:solidFill>
                              <a:latin typeface="Cambria Math" panose="02040503050406030204" pitchFamily="18" charset="0"/>
                            </a:rPr>
                            <m:t>4</m:t>
                          </m:r>
                        </m:den>
                      </m:f>
                    </m:oMath>
                    <m:oMath xmlns:m="http://schemas.openxmlformats.org/officeDocument/2006/math">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4</m:t>
                          </m:r>
                        </m:sub>
                      </m:sSub>
                      <m:r>
                        <m:rPr>
                          <m:aln/>
                        </m:rPr>
                        <a:rPr lang="en-US" sz="2000" b="0" i="1" smtClean="0">
                          <a:solidFill>
                            <a:schemeClr val="bg1"/>
                          </a:solidFill>
                          <a:latin typeface="Cambria Math" panose="02040503050406030204" pitchFamily="18" charset="0"/>
                        </a:rPr>
                        <m:t>=</m:t>
                      </m:r>
                      <m:r>
                        <a:rPr lang="en-US" sz="2000" b="0" i="1" smtClean="0">
                          <a:solidFill>
                            <a:schemeClr val="bg1"/>
                          </a:solidFill>
                          <a:latin typeface="Cambria Math" panose="02040503050406030204" pitchFamily="18" charset="0"/>
                        </a:rPr>
                        <m:t>21−</m:t>
                      </m:r>
                      <m:f>
                        <m:fPr>
                          <m:ctrlPr>
                            <a:rPr lang="en-US" sz="2000" b="0" i="1" smtClean="0">
                              <a:solidFill>
                                <a:schemeClr val="bg1"/>
                              </a:solidFill>
                              <a:latin typeface="Cambria Math" panose="02040503050406030204" pitchFamily="18" charset="0"/>
                            </a:rPr>
                          </m:ctrlPr>
                        </m:fPr>
                        <m:num>
                          <m:r>
                            <a:rPr lang="en-US" sz="2000" b="0" i="1" smtClean="0">
                              <a:solidFill>
                                <a:schemeClr val="bg1"/>
                              </a:solidFill>
                              <a:latin typeface="Cambria Math" panose="02040503050406030204" pitchFamily="18" charset="0"/>
                            </a:rPr>
                            <m:t>3</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2</m:t>
                              </m:r>
                            </m:sub>
                          </m:sSub>
                        </m:num>
                        <m:den>
                          <m:r>
                            <a:rPr lang="en-US" sz="2000" b="0" i="1" smtClean="0">
                              <a:solidFill>
                                <a:schemeClr val="bg1"/>
                              </a:solidFill>
                              <a:latin typeface="Cambria Math" panose="02040503050406030204" pitchFamily="18" charset="0"/>
                            </a:rPr>
                            <m:t>4</m:t>
                          </m:r>
                        </m:den>
                      </m:f>
                      <m:r>
                        <a:rPr lang="en-US" sz="2000" b="0" i="1" smtClean="0">
                          <a:solidFill>
                            <a:schemeClr val="bg1"/>
                          </a:solidFill>
                          <a:latin typeface="Cambria Math" panose="02040503050406030204" pitchFamily="18" charset="0"/>
                        </a:rPr>
                        <m:t>−</m:t>
                      </m:r>
                      <m:f>
                        <m:fPr>
                          <m:ctrlPr>
                            <a:rPr lang="en-US" sz="2000" b="0" i="1" smtClean="0">
                              <a:solidFill>
                                <a:schemeClr val="bg1"/>
                              </a:solidFill>
                              <a:latin typeface="Cambria Math" panose="02040503050406030204" pitchFamily="18" charset="0"/>
                            </a:rPr>
                          </m:ctrlPr>
                        </m:fPr>
                        <m:num>
                          <m:r>
                            <a:rPr lang="en-US" sz="2000" b="0" i="1" smtClean="0">
                              <a:solidFill>
                                <a:schemeClr val="bg1"/>
                              </a:solidFill>
                              <a:latin typeface="Cambria Math" panose="02040503050406030204" pitchFamily="18" charset="0"/>
                            </a:rPr>
                            <m:t>5</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3</m:t>
                              </m:r>
                            </m:sub>
                          </m:sSub>
                        </m:num>
                        <m:den>
                          <m:r>
                            <a:rPr lang="en-US" sz="2000" b="0" i="1" smtClean="0">
                              <a:solidFill>
                                <a:schemeClr val="bg1"/>
                              </a:solidFill>
                              <a:latin typeface="Cambria Math" panose="02040503050406030204" pitchFamily="18" charset="0"/>
                            </a:rPr>
                            <m:t>2</m:t>
                          </m:r>
                        </m:den>
                      </m:f>
                      <m:r>
                        <a:rPr lang="en-US" sz="2000" b="0" i="1" smtClean="0">
                          <a:solidFill>
                            <a:schemeClr val="bg1"/>
                          </a:solidFill>
                          <a:latin typeface="Cambria Math" panose="02040503050406030204" pitchFamily="18" charset="0"/>
                        </a:rPr>
                        <m:t>+</m:t>
                      </m:r>
                      <m:f>
                        <m:fPr>
                          <m:ctrlPr>
                            <a:rPr lang="en-US" sz="2000" b="0" i="1" smtClean="0">
                              <a:solidFill>
                                <a:schemeClr val="bg1"/>
                              </a:solidFill>
                              <a:latin typeface="Cambria Math" panose="02040503050406030204" pitchFamily="18" charset="0"/>
                            </a:rPr>
                          </m:ctrlPr>
                        </m:fPr>
                        <m:num>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6</m:t>
                              </m:r>
                            </m:sub>
                          </m:sSub>
                        </m:num>
                        <m:den>
                          <m:r>
                            <a:rPr lang="en-US" sz="2000" b="0" i="1" smtClean="0">
                              <a:solidFill>
                                <a:schemeClr val="bg1"/>
                              </a:solidFill>
                              <a:latin typeface="Cambria Math" panose="02040503050406030204" pitchFamily="18" charset="0"/>
                            </a:rPr>
                            <m:t>4</m:t>
                          </m:r>
                        </m:den>
                      </m:f>
                    </m:oMath>
                    <m:oMath xmlns:m="http://schemas.openxmlformats.org/officeDocument/2006/math">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5</m:t>
                          </m:r>
                        </m:sub>
                      </m:sSub>
                      <m:r>
                        <m:rPr>
                          <m:aln/>
                        </m:rPr>
                        <a:rPr lang="en-US" sz="2000" b="0" i="1" smtClean="0">
                          <a:solidFill>
                            <a:schemeClr val="bg1"/>
                          </a:solidFill>
                          <a:latin typeface="Cambria Math" panose="02040503050406030204" pitchFamily="18" charset="0"/>
                        </a:rPr>
                        <m:t>=</m:t>
                      </m:r>
                      <m:r>
                        <a:rPr lang="en-US" sz="2000" b="0" i="1" smtClean="0">
                          <a:solidFill>
                            <a:schemeClr val="bg1"/>
                          </a:solidFill>
                          <a:latin typeface="Cambria Math" panose="02040503050406030204" pitchFamily="18" charset="0"/>
                        </a:rPr>
                        <m:t>6−</m:t>
                      </m:r>
                      <m:f>
                        <m:fPr>
                          <m:ctrlPr>
                            <a:rPr lang="en-US" sz="2000" b="0" i="1" smtClean="0">
                              <a:solidFill>
                                <a:schemeClr val="bg1"/>
                              </a:solidFill>
                              <a:latin typeface="Cambria Math" panose="02040503050406030204" pitchFamily="18" charset="0"/>
                            </a:rPr>
                          </m:ctrlPr>
                        </m:fPr>
                        <m:num>
                          <m:r>
                            <a:rPr lang="en-US" sz="2000" b="0" i="1" smtClean="0">
                              <a:solidFill>
                                <a:schemeClr val="bg1"/>
                              </a:solidFill>
                              <a:latin typeface="Cambria Math" panose="02040503050406030204" pitchFamily="18" charset="0"/>
                            </a:rPr>
                            <m:t>3</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2</m:t>
                              </m:r>
                            </m:sub>
                          </m:sSub>
                        </m:num>
                        <m:den>
                          <m:r>
                            <a:rPr lang="en-US" sz="2000" b="0" i="1" smtClean="0">
                              <a:solidFill>
                                <a:schemeClr val="bg1"/>
                              </a:solidFill>
                              <a:latin typeface="Cambria Math" panose="02040503050406030204" pitchFamily="18" charset="0"/>
                            </a:rPr>
                            <m:t>2</m:t>
                          </m:r>
                        </m:den>
                      </m:f>
                      <m:r>
                        <a:rPr lang="en-US" sz="2000" b="0" i="1" smtClean="0">
                          <a:solidFill>
                            <a:schemeClr val="bg1"/>
                          </a:solidFill>
                          <a:latin typeface="Cambria Math" panose="02040503050406030204" pitchFamily="18" charset="0"/>
                        </a:rPr>
                        <m:t>+4</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3</m:t>
                          </m:r>
                        </m:sub>
                      </m:sSub>
                      <m:r>
                        <a:rPr lang="en-US" sz="2000" b="0" i="1" smtClean="0">
                          <a:solidFill>
                            <a:schemeClr val="bg1"/>
                          </a:solidFill>
                          <a:latin typeface="Cambria Math" panose="02040503050406030204" pitchFamily="18" charset="0"/>
                        </a:rPr>
                        <m:t>+</m:t>
                      </m:r>
                      <m:f>
                        <m:fPr>
                          <m:ctrlPr>
                            <a:rPr lang="en-US" sz="2000" b="0" i="1" smtClean="0">
                              <a:solidFill>
                                <a:schemeClr val="bg1"/>
                              </a:solidFill>
                              <a:latin typeface="Cambria Math" panose="02040503050406030204" pitchFamily="18" charset="0"/>
                            </a:rPr>
                          </m:ctrlPr>
                        </m:fPr>
                        <m:num>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6</m:t>
                              </m:r>
                            </m:sub>
                          </m:sSub>
                        </m:num>
                        <m:den>
                          <m:r>
                            <a:rPr lang="en-US" sz="2000" b="0" i="1" smtClean="0">
                              <a:solidFill>
                                <a:schemeClr val="bg1"/>
                              </a:solidFill>
                              <a:latin typeface="Cambria Math" panose="02040503050406030204" pitchFamily="18" charset="0"/>
                            </a:rPr>
                            <m:t>2</m:t>
                          </m:r>
                        </m:den>
                      </m:f>
                    </m:oMath>
                  </m:oMathPara>
                </a14:m>
                <a:br>
                  <a:rPr lang="en-US" sz="2000" b="0" dirty="0">
                    <a:solidFill>
                      <a:schemeClr val="bg1"/>
                    </a:solidFill>
                  </a:rPr>
                </a:br>
                <a:endParaRPr lang="en-US" sz="2000" dirty="0">
                  <a:solidFill>
                    <a:schemeClr val="bg1"/>
                  </a:solidFill>
                </a:endParaRPr>
              </a:p>
            </p:txBody>
          </p:sp>
        </mc:Choice>
        <mc:Fallback xmlns="">
          <p:sp>
            <p:nvSpPr>
              <p:cNvPr id="15" name="Content Placeholder 2">
                <a:extLst>
                  <a:ext uri="{FF2B5EF4-FFF2-40B4-BE49-F238E27FC236}">
                    <a16:creationId xmlns:a16="http://schemas.microsoft.com/office/drawing/2014/main" id="{3DC0BA06-C786-1241-B446-503915092094}"/>
                  </a:ext>
                </a:extLst>
              </p:cNvPr>
              <p:cNvSpPr txBox="1">
                <a:spLocks noRot="1" noChangeAspect="1" noMove="1" noResize="1" noEditPoints="1" noAdjustHandles="1" noChangeArrowheads="1" noChangeShapeType="1" noTextEdit="1"/>
              </p:cNvSpPr>
              <p:nvPr/>
            </p:nvSpPr>
            <p:spPr>
              <a:xfrm>
                <a:off x="1141412" y="2941434"/>
                <a:ext cx="5204129" cy="2362986"/>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Content Placeholder 2">
                <a:extLst>
                  <a:ext uri="{FF2B5EF4-FFF2-40B4-BE49-F238E27FC236}">
                    <a16:creationId xmlns:a16="http://schemas.microsoft.com/office/drawing/2014/main" id="{78DBD3F3-96C7-0842-BC4D-35DEB5164E9B}"/>
                  </a:ext>
                </a:extLst>
              </p:cNvPr>
              <p:cNvSpPr txBox="1">
                <a:spLocks/>
              </p:cNvSpPr>
              <p:nvPr/>
            </p:nvSpPr>
            <p:spPr>
              <a:xfrm>
                <a:off x="1141412" y="1947165"/>
                <a:ext cx="5204129" cy="847776"/>
              </a:xfrm>
              <a:prstGeom prst="rect">
                <a:avLst/>
              </a:prstGeom>
              <a:solidFill>
                <a:schemeClr val="bg2">
                  <a:lumMod val="10000"/>
                  <a:lumOff val="90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sz="2000" b="0" i="1" smtClean="0">
                          <a:solidFill>
                            <a:schemeClr val="bg1"/>
                          </a:solidFill>
                          <a:latin typeface="Cambria Math" panose="02040503050406030204" pitchFamily="18" charset="0"/>
                        </a:rPr>
                        <m:t>𝑧</m:t>
                      </m:r>
                      <m:r>
                        <a:rPr lang="en-US" sz="2000" b="0" i="1" smtClean="0">
                          <a:solidFill>
                            <a:schemeClr val="bg1"/>
                          </a:solidFill>
                          <a:latin typeface="Cambria Math" panose="02040503050406030204" pitchFamily="18" charset="0"/>
                        </a:rPr>
                        <m:t>=27+</m:t>
                      </m:r>
                      <m:f>
                        <m:fPr>
                          <m:ctrlPr>
                            <a:rPr lang="en-US" sz="2000" b="0" i="1" smtClean="0">
                              <a:solidFill>
                                <a:schemeClr val="bg1"/>
                              </a:solidFill>
                              <a:latin typeface="Cambria Math" panose="02040503050406030204" pitchFamily="18" charset="0"/>
                            </a:rPr>
                          </m:ctrlPr>
                        </m:fPr>
                        <m:num>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2</m:t>
                              </m:r>
                            </m:sub>
                          </m:sSub>
                        </m:num>
                        <m:den>
                          <m:r>
                            <a:rPr lang="en-US" sz="2000" b="0" i="1" smtClean="0">
                              <a:solidFill>
                                <a:schemeClr val="bg1"/>
                              </a:solidFill>
                              <a:latin typeface="Cambria Math" panose="02040503050406030204" pitchFamily="18" charset="0"/>
                            </a:rPr>
                            <m:t>4</m:t>
                          </m:r>
                        </m:den>
                      </m:f>
                      <m:r>
                        <a:rPr lang="en-US" sz="2000" b="0" i="1" smtClean="0">
                          <a:solidFill>
                            <a:schemeClr val="bg1"/>
                          </a:solidFill>
                          <a:latin typeface="Cambria Math" panose="02040503050406030204" pitchFamily="18" charset="0"/>
                        </a:rPr>
                        <m:t>+</m:t>
                      </m:r>
                      <m:f>
                        <m:fPr>
                          <m:ctrlPr>
                            <a:rPr lang="en-US" sz="2000" b="0" i="1" smtClean="0">
                              <a:solidFill>
                                <a:schemeClr val="bg1"/>
                              </a:solidFill>
                              <a:latin typeface="Cambria Math" panose="02040503050406030204" pitchFamily="18" charset="0"/>
                            </a:rPr>
                          </m:ctrlPr>
                        </m:fPr>
                        <m:num>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3</m:t>
                              </m:r>
                            </m:sub>
                          </m:sSub>
                        </m:num>
                        <m:den>
                          <m:r>
                            <a:rPr lang="en-US" sz="2000" b="0" i="1" smtClean="0">
                              <a:solidFill>
                                <a:schemeClr val="bg1"/>
                              </a:solidFill>
                              <a:latin typeface="Cambria Math" panose="02040503050406030204" pitchFamily="18" charset="0"/>
                            </a:rPr>
                            <m:t>2</m:t>
                          </m:r>
                        </m:den>
                      </m:f>
                      <m:r>
                        <a:rPr lang="en-US" sz="2000" b="0" i="1" smtClean="0">
                          <a:solidFill>
                            <a:schemeClr val="bg1"/>
                          </a:solidFill>
                          <a:latin typeface="Cambria Math" panose="02040503050406030204" pitchFamily="18" charset="0"/>
                        </a:rPr>
                        <m:t>−</m:t>
                      </m:r>
                      <m:f>
                        <m:fPr>
                          <m:ctrlPr>
                            <a:rPr lang="en-US" sz="2000" b="0" i="1" smtClean="0">
                              <a:solidFill>
                                <a:schemeClr val="bg1"/>
                              </a:solidFill>
                              <a:latin typeface="Cambria Math" panose="02040503050406030204" pitchFamily="18" charset="0"/>
                            </a:rPr>
                          </m:ctrlPr>
                        </m:fPr>
                        <m:num>
                          <m:r>
                            <a:rPr lang="en-US" sz="2000" b="0" i="1" smtClean="0">
                              <a:solidFill>
                                <a:schemeClr val="bg1"/>
                              </a:solidFill>
                              <a:latin typeface="Cambria Math" panose="02040503050406030204" pitchFamily="18" charset="0"/>
                            </a:rPr>
                            <m:t>3</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6</m:t>
                              </m:r>
                            </m:sub>
                          </m:sSub>
                        </m:num>
                        <m:den>
                          <m:r>
                            <a:rPr lang="en-US" sz="2000" b="0" i="1" smtClean="0">
                              <a:solidFill>
                                <a:schemeClr val="bg1"/>
                              </a:solidFill>
                              <a:latin typeface="Cambria Math" panose="02040503050406030204" pitchFamily="18" charset="0"/>
                            </a:rPr>
                            <m:t>4</m:t>
                          </m:r>
                        </m:den>
                      </m:f>
                    </m:oMath>
                  </m:oMathPara>
                </a14:m>
                <a:endParaRPr lang="en-US" sz="2000" dirty="0">
                  <a:solidFill>
                    <a:schemeClr val="bg1"/>
                  </a:solidFill>
                </a:endParaRPr>
              </a:p>
            </p:txBody>
          </p:sp>
        </mc:Choice>
        <mc:Fallback xmlns="">
          <p:sp>
            <p:nvSpPr>
              <p:cNvPr id="8" name="Content Placeholder 2">
                <a:extLst>
                  <a:ext uri="{FF2B5EF4-FFF2-40B4-BE49-F238E27FC236}">
                    <a16:creationId xmlns:a16="http://schemas.microsoft.com/office/drawing/2014/main" id="{78DBD3F3-96C7-0842-BC4D-35DEB5164E9B}"/>
                  </a:ext>
                </a:extLst>
              </p:cNvPr>
              <p:cNvSpPr txBox="1">
                <a:spLocks noRot="1" noChangeAspect="1" noMove="1" noResize="1" noEditPoints="1" noAdjustHandles="1" noChangeArrowheads="1" noChangeShapeType="1" noTextEdit="1"/>
              </p:cNvSpPr>
              <p:nvPr/>
            </p:nvSpPr>
            <p:spPr>
              <a:xfrm>
                <a:off x="1141412" y="1947165"/>
                <a:ext cx="5204129" cy="847776"/>
              </a:xfrm>
              <a:prstGeom prst="rect">
                <a:avLst/>
              </a:prstGeom>
              <a:blipFill>
                <a:blip r:embed="rId3"/>
                <a:stretch>
                  <a:fillRect/>
                </a:stretch>
              </a:blipFill>
            </p:spPr>
            <p:txBody>
              <a:bodyPr/>
              <a:lstStyle/>
              <a:p>
                <a:r>
                  <a:rPr lang="en-US">
                    <a:noFill/>
                  </a:rPr>
                  <a:t> </a:t>
                </a:r>
              </a:p>
            </p:txBody>
          </p:sp>
        </mc:Fallback>
      </mc:AlternateContent>
      <p:sp>
        <p:nvSpPr>
          <p:cNvPr id="7" name="Content Placeholder 2">
            <a:extLst>
              <a:ext uri="{FF2B5EF4-FFF2-40B4-BE49-F238E27FC236}">
                <a16:creationId xmlns:a16="http://schemas.microsoft.com/office/drawing/2014/main" id="{EA34854B-5735-C14D-A144-C2664CF34719}"/>
              </a:ext>
            </a:extLst>
          </p:cNvPr>
          <p:cNvSpPr txBox="1">
            <a:spLocks/>
          </p:cNvSpPr>
          <p:nvPr/>
        </p:nvSpPr>
        <p:spPr>
          <a:xfrm>
            <a:off x="6599982" y="2371053"/>
            <a:ext cx="5096387" cy="263983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t>So, x3 will be the entering variable and x5 will be the exiting variable.</a:t>
            </a:r>
          </a:p>
          <a:p>
            <a:pPr marL="0" indent="0">
              <a:buFont typeface="Arial" panose="020B0604020202020204" pitchFamily="34" charset="0"/>
              <a:buNone/>
            </a:pPr>
            <a:endParaRPr lang="en-US" sz="1600" i="1" dirty="0"/>
          </a:p>
          <a:p>
            <a:pPr marL="0" indent="0">
              <a:buFont typeface="Arial" panose="020B0604020202020204" pitchFamily="34" charset="0"/>
              <a:buNone/>
            </a:pPr>
            <a:r>
              <a:rPr lang="en-US" sz="1600" b="1" u="sng" dirty="0"/>
              <a:t>Process</a:t>
            </a:r>
            <a:r>
              <a:rPr lang="en-US" sz="1600" i="1" dirty="0"/>
              <a:t>:</a:t>
            </a:r>
          </a:p>
          <a:p>
            <a:pPr marL="0" indent="0">
              <a:buFont typeface="Arial" panose="020B0604020202020204" pitchFamily="34" charset="0"/>
              <a:buNone/>
            </a:pPr>
            <a:r>
              <a:rPr lang="en-US" sz="1600" i="1" dirty="0"/>
              <a:t>   - Solve x</a:t>
            </a:r>
            <a:r>
              <a:rPr lang="en-US" sz="1600" i="1" baseline="-25000" dirty="0"/>
              <a:t>5</a:t>
            </a:r>
            <a:r>
              <a:rPr lang="en-US" sz="1600" i="1" dirty="0"/>
              <a:t> equation for x</a:t>
            </a:r>
            <a:r>
              <a:rPr lang="en-US" sz="1600" i="1" baseline="-25000" dirty="0"/>
              <a:t>3</a:t>
            </a:r>
            <a:r>
              <a:rPr lang="en-US" sz="1600" i="1" dirty="0"/>
              <a:t> and simplify</a:t>
            </a:r>
            <a:br>
              <a:rPr lang="en-US" sz="1600" i="1" dirty="0"/>
            </a:br>
            <a:r>
              <a:rPr lang="en-US" sz="1600" i="1" dirty="0"/>
              <a:t>   - Substitute value of x</a:t>
            </a:r>
            <a:r>
              <a:rPr lang="en-US" sz="1600" i="1" baseline="-25000" dirty="0"/>
              <a:t>3</a:t>
            </a:r>
            <a:r>
              <a:rPr lang="en-US" sz="1600" i="1" dirty="0"/>
              <a:t> in each other equation and simplify</a:t>
            </a:r>
          </a:p>
        </p:txBody>
      </p:sp>
    </p:spTree>
    <p:extLst>
      <p:ext uri="{BB962C8B-B14F-4D97-AF65-F5344CB8AC3E}">
        <p14:creationId xmlns:p14="http://schemas.microsoft.com/office/powerpoint/2010/main" val="2119612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Simplex Algorithm Example</a:t>
            </a:r>
          </a:p>
        </p:txBody>
      </p:sp>
      <p:sp>
        <p:nvSpPr>
          <p:cNvPr id="19" name="Content Placeholder 2">
            <a:extLst>
              <a:ext uri="{FF2B5EF4-FFF2-40B4-BE49-F238E27FC236}">
                <a16:creationId xmlns:a16="http://schemas.microsoft.com/office/drawing/2014/main" id="{76C8D82D-F749-7249-844B-72A87D682FB1}"/>
              </a:ext>
            </a:extLst>
          </p:cNvPr>
          <p:cNvSpPr txBox="1">
            <a:spLocks/>
          </p:cNvSpPr>
          <p:nvPr/>
        </p:nvSpPr>
        <p:spPr>
          <a:xfrm>
            <a:off x="1232452" y="1065477"/>
            <a:ext cx="9883471" cy="516834"/>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b="1" u="sng" dirty="0"/>
              <a:t>Step 4</a:t>
            </a:r>
            <a:r>
              <a:rPr lang="en-US" sz="2000" dirty="0"/>
              <a:t>: Result of second pivot shown here (just trust me?)</a:t>
            </a:r>
            <a:endParaRPr lang="en-US" sz="2000" b="1" dirty="0"/>
          </a:p>
        </p:txBody>
      </p:sp>
      <mc:AlternateContent xmlns:mc="http://schemas.openxmlformats.org/markup-compatibility/2006" xmlns:a14="http://schemas.microsoft.com/office/drawing/2010/main">
        <mc:Choice Requires="a14">
          <p:sp>
            <p:nvSpPr>
              <p:cNvPr id="15" name="Content Placeholder 2">
                <a:extLst>
                  <a:ext uri="{FF2B5EF4-FFF2-40B4-BE49-F238E27FC236}">
                    <a16:creationId xmlns:a16="http://schemas.microsoft.com/office/drawing/2014/main" id="{3DC0BA06-C786-1241-B446-503915092094}"/>
                  </a:ext>
                </a:extLst>
              </p:cNvPr>
              <p:cNvSpPr txBox="1">
                <a:spLocks/>
              </p:cNvSpPr>
              <p:nvPr/>
            </p:nvSpPr>
            <p:spPr>
              <a:xfrm>
                <a:off x="1176795" y="3164071"/>
                <a:ext cx="6483889" cy="2362986"/>
              </a:xfrm>
              <a:prstGeom prst="rect">
                <a:avLst/>
              </a:prstGeom>
              <a:solidFill>
                <a:schemeClr val="bg2">
                  <a:lumMod val="10000"/>
                  <a:lumOff val="90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1</m:t>
                          </m:r>
                        </m:sub>
                      </m:sSub>
                      <m:r>
                        <m:rPr>
                          <m:aln/>
                        </m:rPr>
                        <a:rPr lang="en-US" sz="2000" b="0" i="1" smtClean="0">
                          <a:solidFill>
                            <a:schemeClr val="bg1"/>
                          </a:solidFill>
                          <a:latin typeface="Cambria Math" panose="02040503050406030204" pitchFamily="18" charset="0"/>
                        </a:rPr>
                        <m:t>=</m:t>
                      </m:r>
                      <m:f>
                        <m:fPr>
                          <m:ctrlPr>
                            <a:rPr lang="en-US" sz="2000" b="0" i="1" smtClean="0">
                              <a:solidFill>
                                <a:schemeClr val="bg1"/>
                              </a:solidFill>
                              <a:latin typeface="Cambria Math" panose="02040503050406030204" pitchFamily="18" charset="0"/>
                            </a:rPr>
                          </m:ctrlPr>
                        </m:fPr>
                        <m:num>
                          <m:r>
                            <a:rPr lang="en-US" sz="2000" b="0" i="1" smtClean="0">
                              <a:solidFill>
                                <a:schemeClr val="bg1"/>
                              </a:solidFill>
                              <a:latin typeface="Cambria Math" panose="02040503050406030204" pitchFamily="18" charset="0"/>
                            </a:rPr>
                            <m:t>33</m:t>
                          </m:r>
                        </m:num>
                        <m:den>
                          <m:r>
                            <a:rPr lang="en-US" sz="2000" b="0" i="1" smtClean="0">
                              <a:solidFill>
                                <a:schemeClr val="bg1"/>
                              </a:solidFill>
                              <a:latin typeface="Cambria Math" panose="02040503050406030204" pitchFamily="18" charset="0"/>
                            </a:rPr>
                            <m:t>4</m:t>
                          </m:r>
                        </m:den>
                      </m:f>
                      <m:r>
                        <a:rPr lang="en-US" sz="2000" b="0" i="1" smtClean="0">
                          <a:solidFill>
                            <a:schemeClr val="bg1"/>
                          </a:solidFill>
                          <a:latin typeface="Cambria Math" panose="02040503050406030204" pitchFamily="18" charset="0"/>
                        </a:rPr>
                        <m:t>−</m:t>
                      </m:r>
                      <m:f>
                        <m:fPr>
                          <m:ctrlPr>
                            <a:rPr lang="en-US" sz="2000" b="0" i="1" smtClean="0">
                              <a:solidFill>
                                <a:schemeClr val="bg1"/>
                              </a:solidFill>
                              <a:latin typeface="Cambria Math" panose="02040503050406030204" pitchFamily="18" charset="0"/>
                            </a:rPr>
                          </m:ctrlPr>
                        </m:fPr>
                        <m:num>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2</m:t>
                              </m:r>
                            </m:sub>
                          </m:sSub>
                        </m:num>
                        <m:den>
                          <m:r>
                            <a:rPr lang="en-US" sz="2000" b="0" i="1" smtClean="0">
                              <a:solidFill>
                                <a:schemeClr val="bg1"/>
                              </a:solidFill>
                              <a:latin typeface="Cambria Math" panose="02040503050406030204" pitchFamily="18" charset="0"/>
                            </a:rPr>
                            <m:t>16</m:t>
                          </m:r>
                        </m:den>
                      </m:f>
                      <m:r>
                        <a:rPr lang="en-US" sz="2000" b="0" i="1" smtClean="0">
                          <a:solidFill>
                            <a:schemeClr val="bg1"/>
                          </a:solidFill>
                          <a:latin typeface="Cambria Math" panose="02040503050406030204" pitchFamily="18" charset="0"/>
                        </a:rPr>
                        <m:t>+</m:t>
                      </m:r>
                      <m:f>
                        <m:fPr>
                          <m:ctrlPr>
                            <a:rPr lang="en-US" sz="2000" b="0" i="1" smtClean="0">
                              <a:solidFill>
                                <a:schemeClr val="bg1"/>
                              </a:solidFill>
                              <a:latin typeface="Cambria Math" panose="02040503050406030204" pitchFamily="18" charset="0"/>
                            </a:rPr>
                          </m:ctrlPr>
                        </m:fPr>
                        <m:num>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5</m:t>
                              </m:r>
                            </m:sub>
                          </m:sSub>
                        </m:num>
                        <m:den>
                          <m:r>
                            <a:rPr lang="en-US" sz="2000" b="0" i="1" smtClean="0">
                              <a:solidFill>
                                <a:schemeClr val="bg1"/>
                              </a:solidFill>
                              <a:latin typeface="Cambria Math" panose="02040503050406030204" pitchFamily="18" charset="0"/>
                            </a:rPr>
                            <m:t>8</m:t>
                          </m:r>
                        </m:den>
                      </m:f>
                      <m:r>
                        <a:rPr lang="en-US" sz="2000" b="0" i="1" smtClean="0">
                          <a:solidFill>
                            <a:schemeClr val="bg1"/>
                          </a:solidFill>
                          <a:latin typeface="Cambria Math" panose="02040503050406030204" pitchFamily="18" charset="0"/>
                        </a:rPr>
                        <m:t>−</m:t>
                      </m:r>
                      <m:f>
                        <m:fPr>
                          <m:ctrlPr>
                            <a:rPr lang="en-US" sz="2000" b="0" i="1" smtClean="0">
                              <a:solidFill>
                                <a:schemeClr val="bg1"/>
                              </a:solidFill>
                              <a:latin typeface="Cambria Math" panose="02040503050406030204" pitchFamily="18" charset="0"/>
                            </a:rPr>
                          </m:ctrlPr>
                        </m:fPr>
                        <m:num>
                          <m:r>
                            <a:rPr lang="en-US" sz="2000" b="0" i="1" smtClean="0">
                              <a:solidFill>
                                <a:schemeClr val="bg1"/>
                              </a:solidFill>
                              <a:latin typeface="Cambria Math" panose="02040503050406030204" pitchFamily="18" charset="0"/>
                            </a:rPr>
                            <m:t>5</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6</m:t>
                              </m:r>
                            </m:sub>
                          </m:sSub>
                        </m:num>
                        <m:den>
                          <m:r>
                            <a:rPr lang="en-US" sz="2000" b="0" i="1" smtClean="0">
                              <a:solidFill>
                                <a:schemeClr val="bg1"/>
                              </a:solidFill>
                              <a:latin typeface="Cambria Math" panose="02040503050406030204" pitchFamily="18" charset="0"/>
                            </a:rPr>
                            <m:t>16</m:t>
                          </m:r>
                        </m:den>
                      </m:f>
                    </m:oMath>
                    <m:oMath xmlns:m="http://schemas.openxmlformats.org/officeDocument/2006/math">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3</m:t>
                          </m:r>
                        </m:sub>
                      </m:sSub>
                      <m:r>
                        <m:rPr>
                          <m:aln/>
                        </m:rPr>
                        <a:rPr lang="en-US" sz="2000" b="0" i="1" smtClean="0">
                          <a:solidFill>
                            <a:schemeClr val="bg1"/>
                          </a:solidFill>
                          <a:latin typeface="Cambria Math" panose="02040503050406030204" pitchFamily="18" charset="0"/>
                        </a:rPr>
                        <m:t>=</m:t>
                      </m:r>
                      <m:f>
                        <m:fPr>
                          <m:ctrlPr>
                            <a:rPr lang="en-US" sz="2000" b="0" i="1" smtClean="0">
                              <a:solidFill>
                                <a:schemeClr val="bg1"/>
                              </a:solidFill>
                              <a:latin typeface="Cambria Math" panose="02040503050406030204" pitchFamily="18" charset="0"/>
                            </a:rPr>
                          </m:ctrlPr>
                        </m:fPr>
                        <m:num>
                          <m:r>
                            <a:rPr lang="en-US" sz="2000" b="0" i="1" smtClean="0">
                              <a:solidFill>
                                <a:schemeClr val="bg1"/>
                              </a:solidFill>
                              <a:latin typeface="Cambria Math" panose="02040503050406030204" pitchFamily="18" charset="0"/>
                            </a:rPr>
                            <m:t>3</m:t>
                          </m:r>
                        </m:num>
                        <m:den>
                          <m:r>
                            <a:rPr lang="en-US" sz="2000" b="0" i="1" smtClean="0">
                              <a:solidFill>
                                <a:schemeClr val="bg1"/>
                              </a:solidFill>
                              <a:latin typeface="Cambria Math" panose="02040503050406030204" pitchFamily="18" charset="0"/>
                            </a:rPr>
                            <m:t>2</m:t>
                          </m:r>
                        </m:den>
                      </m:f>
                      <m:r>
                        <a:rPr lang="en-US" sz="2000" b="0" i="1" smtClean="0">
                          <a:solidFill>
                            <a:schemeClr val="bg1"/>
                          </a:solidFill>
                          <a:latin typeface="Cambria Math" panose="02040503050406030204" pitchFamily="18" charset="0"/>
                        </a:rPr>
                        <m:t>−</m:t>
                      </m:r>
                      <m:f>
                        <m:fPr>
                          <m:ctrlPr>
                            <a:rPr lang="en-US" sz="2000" b="0" i="1" smtClean="0">
                              <a:solidFill>
                                <a:schemeClr val="bg1"/>
                              </a:solidFill>
                              <a:latin typeface="Cambria Math" panose="02040503050406030204" pitchFamily="18" charset="0"/>
                            </a:rPr>
                          </m:ctrlPr>
                        </m:fPr>
                        <m:num>
                          <m:r>
                            <a:rPr lang="en-US" sz="2000" b="0" i="1" smtClean="0">
                              <a:solidFill>
                                <a:schemeClr val="bg1"/>
                              </a:solidFill>
                              <a:latin typeface="Cambria Math" panose="02040503050406030204" pitchFamily="18" charset="0"/>
                            </a:rPr>
                            <m:t>3</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2</m:t>
                              </m:r>
                            </m:sub>
                          </m:sSub>
                        </m:num>
                        <m:den>
                          <m:r>
                            <a:rPr lang="en-US" sz="2000" b="0" i="1" smtClean="0">
                              <a:solidFill>
                                <a:schemeClr val="bg1"/>
                              </a:solidFill>
                              <a:latin typeface="Cambria Math" panose="02040503050406030204" pitchFamily="18" charset="0"/>
                            </a:rPr>
                            <m:t>8</m:t>
                          </m:r>
                        </m:den>
                      </m:f>
                      <m:r>
                        <a:rPr lang="en-US" sz="2000" b="0" i="1" smtClean="0">
                          <a:solidFill>
                            <a:schemeClr val="bg1"/>
                          </a:solidFill>
                          <a:latin typeface="Cambria Math" panose="02040503050406030204" pitchFamily="18" charset="0"/>
                        </a:rPr>
                        <m:t>−</m:t>
                      </m:r>
                      <m:f>
                        <m:fPr>
                          <m:ctrlPr>
                            <a:rPr lang="en-US" sz="2000" b="0" i="1" smtClean="0">
                              <a:solidFill>
                                <a:schemeClr val="bg1"/>
                              </a:solidFill>
                              <a:latin typeface="Cambria Math" panose="02040503050406030204" pitchFamily="18" charset="0"/>
                            </a:rPr>
                          </m:ctrlPr>
                        </m:fPr>
                        <m:num>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5</m:t>
                              </m:r>
                            </m:sub>
                          </m:sSub>
                        </m:num>
                        <m:den>
                          <m:r>
                            <a:rPr lang="en-US" sz="2000" b="0" i="1" smtClean="0">
                              <a:solidFill>
                                <a:schemeClr val="bg1"/>
                              </a:solidFill>
                              <a:latin typeface="Cambria Math" panose="02040503050406030204" pitchFamily="18" charset="0"/>
                            </a:rPr>
                            <m:t>4</m:t>
                          </m:r>
                        </m:den>
                      </m:f>
                      <m:r>
                        <a:rPr lang="en-US" sz="2000" b="0" i="1" smtClean="0">
                          <a:solidFill>
                            <a:schemeClr val="bg1"/>
                          </a:solidFill>
                          <a:latin typeface="Cambria Math" panose="02040503050406030204" pitchFamily="18" charset="0"/>
                        </a:rPr>
                        <m:t>+</m:t>
                      </m:r>
                      <m:f>
                        <m:fPr>
                          <m:ctrlPr>
                            <a:rPr lang="en-US" sz="2000" b="0" i="1" smtClean="0">
                              <a:solidFill>
                                <a:schemeClr val="bg1"/>
                              </a:solidFill>
                              <a:latin typeface="Cambria Math" panose="02040503050406030204" pitchFamily="18" charset="0"/>
                            </a:rPr>
                          </m:ctrlPr>
                        </m:fPr>
                        <m:num>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6</m:t>
                              </m:r>
                            </m:sub>
                          </m:sSub>
                        </m:num>
                        <m:den>
                          <m:r>
                            <a:rPr lang="en-US" sz="2000" b="0" i="1" smtClean="0">
                              <a:solidFill>
                                <a:schemeClr val="bg1"/>
                              </a:solidFill>
                              <a:latin typeface="Cambria Math" panose="02040503050406030204" pitchFamily="18" charset="0"/>
                            </a:rPr>
                            <m:t>8</m:t>
                          </m:r>
                        </m:den>
                      </m:f>
                    </m:oMath>
                    <m:oMath xmlns:m="http://schemas.openxmlformats.org/officeDocument/2006/math">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4</m:t>
                          </m:r>
                        </m:sub>
                      </m:sSub>
                      <m:r>
                        <m:rPr>
                          <m:aln/>
                        </m:rPr>
                        <a:rPr lang="en-US" sz="2000" b="0" i="1" smtClean="0">
                          <a:solidFill>
                            <a:schemeClr val="bg1"/>
                          </a:solidFill>
                          <a:latin typeface="Cambria Math" panose="02040503050406030204" pitchFamily="18" charset="0"/>
                        </a:rPr>
                        <m:t>=</m:t>
                      </m:r>
                      <m:f>
                        <m:fPr>
                          <m:ctrlPr>
                            <a:rPr lang="en-US" sz="2000" b="0" i="1" smtClean="0">
                              <a:solidFill>
                                <a:schemeClr val="bg1"/>
                              </a:solidFill>
                              <a:latin typeface="Cambria Math" panose="02040503050406030204" pitchFamily="18" charset="0"/>
                            </a:rPr>
                          </m:ctrlPr>
                        </m:fPr>
                        <m:num>
                          <m:r>
                            <a:rPr lang="en-US" sz="2000" b="0" i="1" smtClean="0">
                              <a:solidFill>
                                <a:schemeClr val="bg1"/>
                              </a:solidFill>
                              <a:latin typeface="Cambria Math" panose="02040503050406030204" pitchFamily="18" charset="0"/>
                            </a:rPr>
                            <m:t>69</m:t>
                          </m:r>
                        </m:num>
                        <m:den>
                          <m:r>
                            <a:rPr lang="en-US" sz="2000" b="0" i="1" smtClean="0">
                              <a:solidFill>
                                <a:schemeClr val="bg1"/>
                              </a:solidFill>
                              <a:latin typeface="Cambria Math" panose="02040503050406030204" pitchFamily="18" charset="0"/>
                            </a:rPr>
                            <m:t>4</m:t>
                          </m:r>
                        </m:den>
                      </m:f>
                      <m:r>
                        <a:rPr lang="en-US" sz="2000" b="0" i="1" smtClean="0">
                          <a:solidFill>
                            <a:schemeClr val="bg1"/>
                          </a:solidFill>
                          <a:latin typeface="Cambria Math" panose="02040503050406030204" pitchFamily="18" charset="0"/>
                        </a:rPr>
                        <m:t>+</m:t>
                      </m:r>
                      <m:f>
                        <m:fPr>
                          <m:ctrlPr>
                            <a:rPr lang="en-US" sz="2000" b="0" i="1" smtClean="0">
                              <a:solidFill>
                                <a:schemeClr val="bg1"/>
                              </a:solidFill>
                              <a:latin typeface="Cambria Math" panose="02040503050406030204" pitchFamily="18" charset="0"/>
                            </a:rPr>
                          </m:ctrlPr>
                        </m:fPr>
                        <m:num>
                          <m:r>
                            <a:rPr lang="en-US" sz="2000" b="0" i="1" smtClean="0">
                              <a:solidFill>
                                <a:schemeClr val="bg1"/>
                              </a:solidFill>
                              <a:latin typeface="Cambria Math" panose="02040503050406030204" pitchFamily="18" charset="0"/>
                            </a:rPr>
                            <m:t>3</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2</m:t>
                              </m:r>
                            </m:sub>
                          </m:sSub>
                        </m:num>
                        <m:den>
                          <m:r>
                            <a:rPr lang="en-US" sz="2000" b="0" i="1" smtClean="0">
                              <a:solidFill>
                                <a:schemeClr val="bg1"/>
                              </a:solidFill>
                              <a:latin typeface="Cambria Math" panose="02040503050406030204" pitchFamily="18" charset="0"/>
                            </a:rPr>
                            <m:t>16</m:t>
                          </m:r>
                        </m:den>
                      </m:f>
                      <m:r>
                        <a:rPr lang="en-US" sz="2000" b="0" i="1" smtClean="0">
                          <a:solidFill>
                            <a:schemeClr val="bg1"/>
                          </a:solidFill>
                          <a:latin typeface="Cambria Math" panose="02040503050406030204" pitchFamily="18" charset="0"/>
                        </a:rPr>
                        <m:t>+</m:t>
                      </m:r>
                      <m:f>
                        <m:fPr>
                          <m:ctrlPr>
                            <a:rPr lang="en-US" sz="2000" b="0" i="1" smtClean="0">
                              <a:solidFill>
                                <a:schemeClr val="bg1"/>
                              </a:solidFill>
                              <a:latin typeface="Cambria Math" panose="02040503050406030204" pitchFamily="18" charset="0"/>
                            </a:rPr>
                          </m:ctrlPr>
                        </m:fPr>
                        <m:num>
                          <m:r>
                            <a:rPr lang="en-US" sz="2000" b="0" i="1" smtClean="0">
                              <a:solidFill>
                                <a:schemeClr val="bg1"/>
                              </a:solidFill>
                              <a:latin typeface="Cambria Math" panose="02040503050406030204" pitchFamily="18" charset="0"/>
                            </a:rPr>
                            <m:t>5</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5</m:t>
                              </m:r>
                            </m:sub>
                          </m:sSub>
                        </m:num>
                        <m:den>
                          <m:r>
                            <a:rPr lang="en-US" sz="2000" b="0" i="1" smtClean="0">
                              <a:solidFill>
                                <a:schemeClr val="bg1"/>
                              </a:solidFill>
                              <a:latin typeface="Cambria Math" panose="02040503050406030204" pitchFamily="18" charset="0"/>
                            </a:rPr>
                            <m:t>8</m:t>
                          </m:r>
                        </m:den>
                      </m:f>
                      <m:r>
                        <a:rPr lang="en-US" sz="2000" b="0" i="1" smtClean="0">
                          <a:solidFill>
                            <a:schemeClr val="bg1"/>
                          </a:solidFill>
                          <a:latin typeface="Cambria Math" panose="02040503050406030204" pitchFamily="18" charset="0"/>
                        </a:rPr>
                        <m:t>−</m:t>
                      </m:r>
                      <m:f>
                        <m:fPr>
                          <m:ctrlPr>
                            <a:rPr lang="en-US" sz="2000" b="0" i="1" smtClean="0">
                              <a:solidFill>
                                <a:schemeClr val="bg1"/>
                              </a:solidFill>
                              <a:latin typeface="Cambria Math" panose="02040503050406030204" pitchFamily="18" charset="0"/>
                            </a:rPr>
                          </m:ctrlPr>
                        </m:fPr>
                        <m:num>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6</m:t>
                              </m:r>
                            </m:sub>
                          </m:sSub>
                        </m:num>
                        <m:den>
                          <m:r>
                            <a:rPr lang="en-US" sz="2000" b="0" i="1" smtClean="0">
                              <a:solidFill>
                                <a:schemeClr val="bg1"/>
                              </a:solidFill>
                              <a:latin typeface="Cambria Math" panose="02040503050406030204" pitchFamily="18" charset="0"/>
                            </a:rPr>
                            <m:t>16</m:t>
                          </m:r>
                        </m:den>
                      </m:f>
                    </m:oMath>
                  </m:oMathPara>
                </a14:m>
                <a:br>
                  <a:rPr lang="en-US" sz="2000" b="0" dirty="0">
                    <a:solidFill>
                      <a:schemeClr val="bg1"/>
                    </a:solidFill>
                  </a:rPr>
                </a:br>
                <a:endParaRPr lang="en-US" sz="2000" dirty="0">
                  <a:solidFill>
                    <a:schemeClr val="bg1"/>
                  </a:solidFill>
                </a:endParaRPr>
              </a:p>
            </p:txBody>
          </p:sp>
        </mc:Choice>
        <mc:Fallback xmlns="">
          <p:sp>
            <p:nvSpPr>
              <p:cNvPr id="15" name="Content Placeholder 2">
                <a:extLst>
                  <a:ext uri="{FF2B5EF4-FFF2-40B4-BE49-F238E27FC236}">
                    <a16:creationId xmlns:a16="http://schemas.microsoft.com/office/drawing/2014/main" id="{3DC0BA06-C786-1241-B446-503915092094}"/>
                  </a:ext>
                </a:extLst>
              </p:cNvPr>
              <p:cNvSpPr txBox="1">
                <a:spLocks noRot="1" noChangeAspect="1" noMove="1" noResize="1" noEditPoints="1" noAdjustHandles="1" noChangeArrowheads="1" noChangeShapeType="1" noTextEdit="1"/>
              </p:cNvSpPr>
              <p:nvPr/>
            </p:nvSpPr>
            <p:spPr>
              <a:xfrm>
                <a:off x="1176795" y="3164071"/>
                <a:ext cx="6483889" cy="2362986"/>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Content Placeholder 2">
                <a:extLst>
                  <a:ext uri="{FF2B5EF4-FFF2-40B4-BE49-F238E27FC236}">
                    <a16:creationId xmlns:a16="http://schemas.microsoft.com/office/drawing/2014/main" id="{78DBD3F3-96C7-0842-BC4D-35DEB5164E9B}"/>
                  </a:ext>
                </a:extLst>
              </p:cNvPr>
              <p:cNvSpPr txBox="1">
                <a:spLocks/>
              </p:cNvSpPr>
              <p:nvPr/>
            </p:nvSpPr>
            <p:spPr>
              <a:xfrm>
                <a:off x="1176795" y="2169802"/>
                <a:ext cx="6483889" cy="847776"/>
              </a:xfrm>
              <a:prstGeom prst="rect">
                <a:avLst/>
              </a:prstGeom>
              <a:solidFill>
                <a:schemeClr val="bg2">
                  <a:lumMod val="10000"/>
                  <a:lumOff val="90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sz="2000" b="0" i="1" smtClean="0">
                          <a:solidFill>
                            <a:schemeClr val="bg1"/>
                          </a:solidFill>
                          <a:latin typeface="Cambria Math" panose="02040503050406030204" pitchFamily="18" charset="0"/>
                        </a:rPr>
                        <m:t>𝑧</m:t>
                      </m:r>
                      <m:r>
                        <a:rPr lang="en-US" sz="2000" b="0" i="1" smtClean="0">
                          <a:solidFill>
                            <a:schemeClr val="bg1"/>
                          </a:solidFill>
                          <a:latin typeface="Cambria Math" panose="02040503050406030204" pitchFamily="18" charset="0"/>
                        </a:rPr>
                        <m:t>=</m:t>
                      </m:r>
                      <m:f>
                        <m:fPr>
                          <m:ctrlPr>
                            <a:rPr lang="en-US" sz="2000" b="0" i="1" smtClean="0">
                              <a:solidFill>
                                <a:schemeClr val="bg1"/>
                              </a:solidFill>
                              <a:latin typeface="Cambria Math" panose="02040503050406030204" pitchFamily="18" charset="0"/>
                            </a:rPr>
                          </m:ctrlPr>
                        </m:fPr>
                        <m:num>
                          <m:r>
                            <a:rPr lang="en-US" sz="2000" b="0" i="1" smtClean="0">
                              <a:solidFill>
                                <a:schemeClr val="bg1"/>
                              </a:solidFill>
                              <a:latin typeface="Cambria Math" panose="02040503050406030204" pitchFamily="18" charset="0"/>
                            </a:rPr>
                            <m:t>111</m:t>
                          </m:r>
                        </m:num>
                        <m:den>
                          <m:r>
                            <a:rPr lang="en-US" sz="2000" b="0" i="1" smtClean="0">
                              <a:solidFill>
                                <a:schemeClr val="bg1"/>
                              </a:solidFill>
                              <a:latin typeface="Cambria Math" panose="02040503050406030204" pitchFamily="18" charset="0"/>
                            </a:rPr>
                            <m:t>4</m:t>
                          </m:r>
                        </m:den>
                      </m:f>
                      <m:r>
                        <a:rPr lang="en-US" sz="2000" b="0" i="1" smtClean="0">
                          <a:solidFill>
                            <a:schemeClr val="bg1"/>
                          </a:solidFill>
                          <a:latin typeface="Cambria Math" panose="02040503050406030204" pitchFamily="18" charset="0"/>
                        </a:rPr>
                        <m:t>+</m:t>
                      </m:r>
                      <m:f>
                        <m:fPr>
                          <m:ctrlPr>
                            <a:rPr lang="en-US" sz="2000" b="0" i="1" smtClean="0">
                              <a:solidFill>
                                <a:schemeClr val="bg1"/>
                              </a:solidFill>
                              <a:latin typeface="Cambria Math" panose="02040503050406030204" pitchFamily="18" charset="0"/>
                            </a:rPr>
                          </m:ctrlPr>
                        </m:fPr>
                        <m:num>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2</m:t>
                              </m:r>
                            </m:sub>
                          </m:sSub>
                        </m:num>
                        <m:den>
                          <m:r>
                            <a:rPr lang="en-US" sz="2000" b="0" i="1" smtClean="0">
                              <a:solidFill>
                                <a:schemeClr val="bg1"/>
                              </a:solidFill>
                              <a:latin typeface="Cambria Math" panose="02040503050406030204" pitchFamily="18" charset="0"/>
                            </a:rPr>
                            <m:t>16</m:t>
                          </m:r>
                        </m:den>
                      </m:f>
                      <m:r>
                        <a:rPr lang="en-US" sz="2000" b="0" i="1" smtClean="0">
                          <a:solidFill>
                            <a:schemeClr val="bg1"/>
                          </a:solidFill>
                          <a:latin typeface="Cambria Math" panose="02040503050406030204" pitchFamily="18" charset="0"/>
                        </a:rPr>
                        <m:t>−</m:t>
                      </m:r>
                      <m:f>
                        <m:fPr>
                          <m:ctrlPr>
                            <a:rPr lang="en-US" sz="2000" b="0" i="1" smtClean="0">
                              <a:solidFill>
                                <a:schemeClr val="bg1"/>
                              </a:solidFill>
                              <a:latin typeface="Cambria Math" panose="02040503050406030204" pitchFamily="18" charset="0"/>
                            </a:rPr>
                          </m:ctrlPr>
                        </m:fPr>
                        <m:num>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5</m:t>
                              </m:r>
                            </m:sub>
                          </m:sSub>
                        </m:num>
                        <m:den>
                          <m:r>
                            <a:rPr lang="en-US" sz="2000" b="0" i="1" smtClean="0">
                              <a:solidFill>
                                <a:schemeClr val="bg1"/>
                              </a:solidFill>
                              <a:latin typeface="Cambria Math" panose="02040503050406030204" pitchFamily="18" charset="0"/>
                            </a:rPr>
                            <m:t>8</m:t>
                          </m:r>
                        </m:den>
                      </m:f>
                      <m:r>
                        <a:rPr lang="en-US" sz="2000" b="0" i="1" smtClean="0">
                          <a:solidFill>
                            <a:schemeClr val="bg1"/>
                          </a:solidFill>
                          <a:latin typeface="Cambria Math" panose="02040503050406030204" pitchFamily="18" charset="0"/>
                        </a:rPr>
                        <m:t>−</m:t>
                      </m:r>
                      <m:f>
                        <m:fPr>
                          <m:ctrlPr>
                            <a:rPr lang="en-US" sz="2000" b="0" i="1" smtClean="0">
                              <a:solidFill>
                                <a:schemeClr val="bg1"/>
                              </a:solidFill>
                              <a:latin typeface="Cambria Math" panose="02040503050406030204" pitchFamily="18" charset="0"/>
                            </a:rPr>
                          </m:ctrlPr>
                        </m:fPr>
                        <m:num>
                          <m:r>
                            <a:rPr lang="en-US" sz="2000" b="0" i="1" smtClean="0">
                              <a:solidFill>
                                <a:schemeClr val="bg1"/>
                              </a:solidFill>
                              <a:latin typeface="Cambria Math" panose="02040503050406030204" pitchFamily="18" charset="0"/>
                            </a:rPr>
                            <m:t>11</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6</m:t>
                              </m:r>
                            </m:sub>
                          </m:sSub>
                        </m:num>
                        <m:den>
                          <m:r>
                            <a:rPr lang="en-US" sz="2000" b="0" i="1" smtClean="0">
                              <a:solidFill>
                                <a:schemeClr val="bg1"/>
                              </a:solidFill>
                              <a:latin typeface="Cambria Math" panose="02040503050406030204" pitchFamily="18" charset="0"/>
                            </a:rPr>
                            <m:t>16</m:t>
                          </m:r>
                        </m:den>
                      </m:f>
                    </m:oMath>
                  </m:oMathPara>
                </a14:m>
                <a:endParaRPr lang="en-US" sz="2000" dirty="0">
                  <a:solidFill>
                    <a:schemeClr val="bg1"/>
                  </a:solidFill>
                </a:endParaRPr>
              </a:p>
            </p:txBody>
          </p:sp>
        </mc:Choice>
        <mc:Fallback xmlns="">
          <p:sp>
            <p:nvSpPr>
              <p:cNvPr id="8" name="Content Placeholder 2">
                <a:extLst>
                  <a:ext uri="{FF2B5EF4-FFF2-40B4-BE49-F238E27FC236}">
                    <a16:creationId xmlns:a16="http://schemas.microsoft.com/office/drawing/2014/main" id="{78DBD3F3-96C7-0842-BC4D-35DEB5164E9B}"/>
                  </a:ext>
                </a:extLst>
              </p:cNvPr>
              <p:cNvSpPr txBox="1">
                <a:spLocks noRot="1" noChangeAspect="1" noMove="1" noResize="1" noEditPoints="1" noAdjustHandles="1" noChangeArrowheads="1" noChangeShapeType="1" noTextEdit="1"/>
              </p:cNvSpPr>
              <p:nvPr/>
            </p:nvSpPr>
            <p:spPr>
              <a:xfrm>
                <a:off x="1176795" y="2169802"/>
                <a:ext cx="6483889" cy="847776"/>
              </a:xfrm>
              <a:prstGeom prst="rect">
                <a:avLst/>
              </a:prstGeom>
              <a:blipFill>
                <a:blip r:embed="rId3"/>
                <a:stretch>
                  <a:fillRect/>
                </a:stretch>
              </a:blipFill>
            </p:spPr>
            <p:txBody>
              <a:bodyPr/>
              <a:lstStyle/>
              <a:p>
                <a:r>
                  <a:rPr lang="en-US">
                    <a:noFill/>
                  </a:rPr>
                  <a:t> </a:t>
                </a:r>
              </a:p>
            </p:txBody>
          </p:sp>
        </mc:Fallback>
      </mc:AlternateContent>
      <p:sp>
        <p:nvSpPr>
          <p:cNvPr id="9" name="Content Placeholder 2">
            <a:extLst>
              <a:ext uri="{FF2B5EF4-FFF2-40B4-BE49-F238E27FC236}">
                <a16:creationId xmlns:a16="http://schemas.microsoft.com/office/drawing/2014/main" id="{335F72EC-F4FF-F04D-B2AB-175FACBE210B}"/>
              </a:ext>
            </a:extLst>
          </p:cNvPr>
          <p:cNvSpPr txBox="1">
            <a:spLocks/>
          </p:cNvSpPr>
          <p:nvPr/>
        </p:nvSpPr>
        <p:spPr>
          <a:xfrm>
            <a:off x="7712768" y="2066438"/>
            <a:ext cx="3927944" cy="3357255"/>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t>Objective value now 111/4</a:t>
            </a:r>
          </a:p>
          <a:p>
            <a:pPr marL="0" indent="0">
              <a:buFont typeface="Arial" panose="020B0604020202020204" pitchFamily="34" charset="0"/>
              <a:buNone/>
            </a:pPr>
            <a:r>
              <a:rPr lang="en-US" sz="1600" i="1" dirty="0"/>
              <a:t>x</a:t>
            </a:r>
            <a:r>
              <a:rPr lang="en-US" sz="1600" i="1" baseline="-25000" dirty="0"/>
              <a:t>2</a:t>
            </a:r>
            <a:r>
              <a:rPr lang="en-US" sz="1600" i="1" dirty="0"/>
              <a:t> still has positive coefficient, so how much can we increase it by?</a:t>
            </a:r>
          </a:p>
          <a:p>
            <a:pPr marL="0" indent="0">
              <a:buFont typeface="Arial" panose="020B0604020202020204" pitchFamily="34" charset="0"/>
              <a:buNone/>
            </a:pPr>
            <a:endParaRPr lang="en-US" sz="1600" i="1" dirty="0"/>
          </a:p>
          <a:p>
            <a:pPr marL="0" indent="0">
              <a:buFont typeface="Arial" panose="020B0604020202020204" pitchFamily="34" charset="0"/>
              <a:buNone/>
            </a:pPr>
            <a:endParaRPr lang="en-US" sz="1600" i="1" dirty="0"/>
          </a:p>
          <a:p>
            <a:pPr marL="0" indent="0">
              <a:buFont typeface="Arial" panose="020B0604020202020204" pitchFamily="34" charset="0"/>
              <a:buNone/>
            </a:pPr>
            <a:r>
              <a:rPr lang="en-US" sz="1600" i="1" dirty="0"/>
              <a:t>This time, we can increase x</a:t>
            </a:r>
            <a:r>
              <a:rPr lang="en-US" sz="1600" i="1" baseline="-25000" dirty="0"/>
              <a:t>2</a:t>
            </a:r>
            <a:r>
              <a:rPr lang="en-US" sz="1600" i="1" dirty="0"/>
              <a:t> by 4 at most (x</a:t>
            </a:r>
            <a:r>
              <a:rPr lang="en-US" sz="1600" i="1" baseline="-25000" dirty="0"/>
              <a:t>3</a:t>
            </a:r>
            <a:r>
              <a:rPr lang="en-US" sz="1600" i="1" dirty="0"/>
              <a:t> constraint is most tight)</a:t>
            </a:r>
          </a:p>
        </p:txBody>
      </p:sp>
    </p:spTree>
    <p:extLst>
      <p:ext uri="{BB962C8B-B14F-4D97-AF65-F5344CB8AC3E}">
        <p14:creationId xmlns:p14="http://schemas.microsoft.com/office/powerpoint/2010/main" val="10074674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Simplex Algorithm Example</a:t>
            </a:r>
          </a:p>
        </p:txBody>
      </p:sp>
      <p:sp>
        <p:nvSpPr>
          <p:cNvPr id="19" name="Content Placeholder 2">
            <a:extLst>
              <a:ext uri="{FF2B5EF4-FFF2-40B4-BE49-F238E27FC236}">
                <a16:creationId xmlns:a16="http://schemas.microsoft.com/office/drawing/2014/main" id="{76C8D82D-F749-7249-844B-72A87D682FB1}"/>
              </a:ext>
            </a:extLst>
          </p:cNvPr>
          <p:cNvSpPr txBox="1">
            <a:spLocks/>
          </p:cNvSpPr>
          <p:nvPr/>
        </p:nvSpPr>
        <p:spPr>
          <a:xfrm>
            <a:off x="1232452" y="1065477"/>
            <a:ext cx="9883471" cy="516834"/>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b="1" u="sng" dirty="0"/>
              <a:t>Step 5</a:t>
            </a:r>
            <a:r>
              <a:rPr lang="en-US" sz="2000" dirty="0"/>
              <a:t>: Last Pivot (x2 enters and x3 leaves)</a:t>
            </a:r>
            <a:endParaRPr lang="en-US" sz="2000" b="1" dirty="0"/>
          </a:p>
        </p:txBody>
      </p:sp>
      <mc:AlternateContent xmlns:mc="http://schemas.openxmlformats.org/markup-compatibility/2006" xmlns:a14="http://schemas.microsoft.com/office/drawing/2010/main">
        <mc:Choice Requires="a14">
          <p:sp>
            <p:nvSpPr>
              <p:cNvPr id="15" name="Content Placeholder 2">
                <a:extLst>
                  <a:ext uri="{FF2B5EF4-FFF2-40B4-BE49-F238E27FC236}">
                    <a16:creationId xmlns:a16="http://schemas.microsoft.com/office/drawing/2014/main" id="{3DC0BA06-C786-1241-B446-503915092094}"/>
                  </a:ext>
                </a:extLst>
              </p:cNvPr>
              <p:cNvSpPr txBox="1">
                <a:spLocks/>
              </p:cNvSpPr>
              <p:nvPr/>
            </p:nvSpPr>
            <p:spPr>
              <a:xfrm>
                <a:off x="1566409" y="3156120"/>
                <a:ext cx="4150579" cy="2362986"/>
              </a:xfrm>
              <a:prstGeom prst="rect">
                <a:avLst/>
              </a:prstGeom>
              <a:solidFill>
                <a:schemeClr val="bg2">
                  <a:lumMod val="10000"/>
                  <a:lumOff val="90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1</m:t>
                          </m:r>
                        </m:sub>
                      </m:sSub>
                      <m:r>
                        <m:rPr>
                          <m:aln/>
                        </m:rPr>
                        <a:rPr lang="en-US" sz="2000" b="0" i="1" smtClean="0">
                          <a:solidFill>
                            <a:schemeClr val="bg1"/>
                          </a:solidFill>
                          <a:latin typeface="Cambria Math" panose="02040503050406030204" pitchFamily="18" charset="0"/>
                        </a:rPr>
                        <m:t>=</m:t>
                      </m:r>
                      <m:r>
                        <a:rPr lang="en-US" sz="2000" b="0" i="1" smtClean="0">
                          <a:solidFill>
                            <a:schemeClr val="bg1"/>
                          </a:solidFill>
                          <a:latin typeface="Cambria Math" panose="02040503050406030204" pitchFamily="18" charset="0"/>
                        </a:rPr>
                        <m:t>8+</m:t>
                      </m:r>
                      <m:f>
                        <m:fPr>
                          <m:ctrlPr>
                            <a:rPr lang="en-US" sz="2000" b="0" i="1" smtClean="0">
                              <a:solidFill>
                                <a:schemeClr val="bg1"/>
                              </a:solidFill>
                              <a:latin typeface="Cambria Math" panose="02040503050406030204" pitchFamily="18" charset="0"/>
                            </a:rPr>
                          </m:ctrlPr>
                        </m:fPr>
                        <m:num>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3</m:t>
                              </m:r>
                            </m:sub>
                          </m:sSub>
                        </m:num>
                        <m:den>
                          <m:r>
                            <a:rPr lang="en-US" sz="2000" b="0" i="1" smtClean="0">
                              <a:solidFill>
                                <a:schemeClr val="bg1"/>
                              </a:solidFill>
                              <a:latin typeface="Cambria Math" panose="02040503050406030204" pitchFamily="18" charset="0"/>
                            </a:rPr>
                            <m:t>6</m:t>
                          </m:r>
                        </m:den>
                      </m:f>
                      <m:r>
                        <a:rPr lang="en-US" sz="2000" b="0" i="1" smtClean="0">
                          <a:solidFill>
                            <a:schemeClr val="bg1"/>
                          </a:solidFill>
                          <a:latin typeface="Cambria Math" panose="02040503050406030204" pitchFamily="18" charset="0"/>
                        </a:rPr>
                        <m:t>+</m:t>
                      </m:r>
                      <m:f>
                        <m:fPr>
                          <m:ctrlPr>
                            <a:rPr lang="en-US" sz="2000" b="0" i="1" smtClean="0">
                              <a:solidFill>
                                <a:schemeClr val="bg1"/>
                              </a:solidFill>
                              <a:latin typeface="Cambria Math" panose="02040503050406030204" pitchFamily="18" charset="0"/>
                            </a:rPr>
                          </m:ctrlPr>
                        </m:fPr>
                        <m:num>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5</m:t>
                              </m:r>
                            </m:sub>
                          </m:sSub>
                        </m:num>
                        <m:den>
                          <m:r>
                            <a:rPr lang="en-US" sz="2000" b="0" i="1" smtClean="0">
                              <a:solidFill>
                                <a:schemeClr val="bg1"/>
                              </a:solidFill>
                              <a:latin typeface="Cambria Math" panose="02040503050406030204" pitchFamily="18" charset="0"/>
                            </a:rPr>
                            <m:t>6</m:t>
                          </m:r>
                        </m:den>
                      </m:f>
                      <m:r>
                        <a:rPr lang="en-US" sz="2000" b="0" i="1" smtClean="0">
                          <a:solidFill>
                            <a:schemeClr val="bg1"/>
                          </a:solidFill>
                          <a:latin typeface="Cambria Math" panose="02040503050406030204" pitchFamily="18" charset="0"/>
                        </a:rPr>
                        <m:t>−</m:t>
                      </m:r>
                      <m:f>
                        <m:fPr>
                          <m:ctrlPr>
                            <a:rPr lang="en-US" sz="2000" b="0" i="1" smtClean="0">
                              <a:solidFill>
                                <a:schemeClr val="bg1"/>
                              </a:solidFill>
                              <a:latin typeface="Cambria Math" panose="02040503050406030204" pitchFamily="18" charset="0"/>
                            </a:rPr>
                          </m:ctrlPr>
                        </m:fPr>
                        <m:num>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6</m:t>
                              </m:r>
                            </m:sub>
                          </m:sSub>
                        </m:num>
                        <m:den>
                          <m:r>
                            <a:rPr lang="en-US" sz="2000" b="0" i="1" smtClean="0">
                              <a:solidFill>
                                <a:schemeClr val="bg1"/>
                              </a:solidFill>
                              <a:latin typeface="Cambria Math" panose="02040503050406030204" pitchFamily="18" charset="0"/>
                            </a:rPr>
                            <m:t>3</m:t>
                          </m:r>
                        </m:den>
                      </m:f>
                    </m:oMath>
                    <m:oMath xmlns:m="http://schemas.openxmlformats.org/officeDocument/2006/math">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2</m:t>
                          </m:r>
                        </m:sub>
                      </m:sSub>
                      <m:r>
                        <m:rPr>
                          <m:aln/>
                        </m:rPr>
                        <a:rPr lang="en-US" sz="2000" b="0" i="1" smtClean="0">
                          <a:solidFill>
                            <a:schemeClr val="bg1"/>
                          </a:solidFill>
                          <a:latin typeface="Cambria Math" panose="02040503050406030204" pitchFamily="18" charset="0"/>
                        </a:rPr>
                        <m:t>=</m:t>
                      </m:r>
                      <m:r>
                        <a:rPr lang="en-US" sz="2000" b="0" i="1" smtClean="0">
                          <a:solidFill>
                            <a:schemeClr val="bg1"/>
                          </a:solidFill>
                          <a:latin typeface="Cambria Math" panose="02040503050406030204" pitchFamily="18" charset="0"/>
                        </a:rPr>
                        <m:t>4−</m:t>
                      </m:r>
                      <m:f>
                        <m:fPr>
                          <m:ctrlPr>
                            <a:rPr lang="en-US" sz="2000" b="0" i="1" smtClean="0">
                              <a:solidFill>
                                <a:schemeClr val="bg1"/>
                              </a:solidFill>
                              <a:latin typeface="Cambria Math" panose="02040503050406030204" pitchFamily="18" charset="0"/>
                            </a:rPr>
                          </m:ctrlPr>
                        </m:fPr>
                        <m:num>
                          <m:r>
                            <a:rPr lang="en-US" sz="2000" b="0" i="1" smtClean="0">
                              <a:solidFill>
                                <a:schemeClr val="bg1"/>
                              </a:solidFill>
                              <a:latin typeface="Cambria Math" panose="02040503050406030204" pitchFamily="18" charset="0"/>
                            </a:rPr>
                            <m:t>8</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3</m:t>
                              </m:r>
                            </m:sub>
                          </m:sSub>
                        </m:num>
                        <m:den>
                          <m:r>
                            <a:rPr lang="en-US" sz="2000" b="0" i="1" smtClean="0">
                              <a:solidFill>
                                <a:schemeClr val="bg1"/>
                              </a:solidFill>
                              <a:latin typeface="Cambria Math" panose="02040503050406030204" pitchFamily="18" charset="0"/>
                            </a:rPr>
                            <m:t>3</m:t>
                          </m:r>
                        </m:den>
                      </m:f>
                      <m:r>
                        <a:rPr lang="en-US" sz="2000" b="0" i="1" smtClean="0">
                          <a:solidFill>
                            <a:schemeClr val="bg1"/>
                          </a:solidFill>
                          <a:latin typeface="Cambria Math" panose="02040503050406030204" pitchFamily="18" charset="0"/>
                        </a:rPr>
                        <m:t>−</m:t>
                      </m:r>
                      <m:f>
                        <m:fPr>
                          <m:ctrlPr>
                            <a:rPr lang="en-US" sz="2000" b="0" i="1" smtClean="0">
                              <a:solidFill>
                                <a:schemeClr val="bg1"/>
                              </a:solidFill>
                              <a:latin typeface="Cambria Math" panose="02040503050406030204" pitchFamily="18" charset="0"/>
                            </a:rPr>
                          </m:ctrlPr>
                        </m:fPr>
                        <m:num>
                          <m:r>
                            <a:rPr lang="en-US" sz="2000" b="0" i="1" smtClean="0">
                              <a:solidFill>
                                <a:schemeClr val="bg1"/>
                              </a:solidFill>
                              <a:latin typeface="Cambria Math" panose="02040503050406030204" pitchFamily="18" charset="0"/>
                            </a:rPr>
                            <m:t>2</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5</m:t>
                              </m:r>
                            </m:sub>
                          </m:sSub>
                        </m:num>
                        <m:den>
                          <m:r>
                            <a:rPr lang="en-US" sz="2000" b="0" i="1" smtClean="0">
                              <a:solidFill>
                                <a:schemeClr val="bg1"/>
                              </a:solidFill>
                              <a:latin typeface="Cambria Math" panose="02040503050406030204" pitchFamily="18" charset="0"/>
                            </a:rPr>
                            <m:t>3</m:t>
                          </m:r>
                        </m:den>
                      </m:f>
                      <m:r>
                        <a:rPr lang="en-US" sz="2000" b="0" i="1" smtClean="0">
                          <a:solidFill>
                            <a:schemeClr val="bg1"/>
                          </a:solidFill>
                          <a:latin typeface="Cambria Math" panose="02040503050406030204" pitchFamily="18" charset="0"/>
                        </a:rPr>
                        <m:t>+</m:t>
                      </m:r>
                      <m:f>
                        <m:fPr>
                          <m:ctrlPr>
                            <a:rPr lang="en-US" sz="2000" b="0" i="1" smtClean="0">
                              <a:solidFill>
                                <a:schemeClr val="bg1"/>
                              </a:solidFill>
                              <a:latin typeface="Cambria Math" panose="02040503050406030204" pitchFamily="18" charset="0"/>
                            </a:rPr>
                          </m:ctrlPr>
                        </m:fPr>
                        <m:num>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6</m:t>
                              </m:r>
                            </m:sub>
                          </m:sSub>
                        </m:num>
                        <m:den>
                          <m:r>
                            <a:rPr lang="en-US" sz="2000" b="0" i="1" smtClean="0">
                              <a:solidFill>
                                <a:schemeClr val="bg1"/>
                              </a:solidFill>
                              <a:latin typeface="Cambria Math" panose="02040503050406030204" pitchFamily="18" charset="0"/>
                            </a:rPr>
                            <m:t>3</m:t>
                          </m:r>
                        </m:den>
                      </m:f>
                    </m:oMath>
                    <m:oMath xmlns:m="http://schemas.openxmlformats.org/officeDocument/2006/math">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4</m:t>
                          </m:r>
                        </m:sub>
                      </m:sSub>
                      <m:r>
                        <m:rPr>
                          <m:aln/>
                        </m:rPr>
                        <a:rPr lang="en-US" sz="2000" b="0" i="1" smtClean="0">
                          <a:solidFill>
                            <a:schemeClr val="bg1"/>
                          </a:solidFill>
                          <a:latin typeface="Cambria Math" panose="02040503050406030204" pitchFamily="18" charset="0"/>
                        </a:rPr>
                        <m:t>=</m:t>
                      </m:r>
                      <m:r>
                        <a:rPr lang="en-US" sz="2000" b="0" i="1" smtClean="0">
                          <a:solidFill>
                            <a:schemeClr val="bg1"/>
                          </a:solidFill>
                          <a:latin typeface="Cambria Math" panose="02040503050406030204" pitchFamily="18" charset="0"/>
                        </a:rPr>
                        <m:t>18−</m:t>
                      </m:r>
                      <m:f>
                        <m:fPr>
                          <m:ctrlPr>
                            <a:rPr lang="en-US" sz="2000" b="0" i="1" smtClean="0">
                              <a:solidFill>
                                <a:schemeClr val="bg1"/>
                              </a:solidFill>
                              <a:latin typeface="Cambria Math" panose="02040503050406030204" pitchFamily="18" charset="0"/>
                            </a:rPr>
                          </m:ctrlPr>
                        </m:fPr>
                        <m:num>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3</m:t>
                              </m:r>
                            </m:sub>
                          </m:sSub>
                        </m:num>
                        <m:den>
                          <m:r>
                            <a:rPr lang="en-US" sz="2000" b="0" i="1" smtClean="0">
                              <a:solidFill>
                                <a:schemeClr val="bg1"/>
                              </a:solidFill>
                              <a:latin typeface="Cambria Math" panose="02040503050406030204" pitchFamily="18" charset="0"/>
                            </a:rPr>
                            <m:t>2</m:t>
                          </m:r>
                        </m:den>
                      </m:f>
                      <m:r>
                        <a:rPr lang="en-US" sz="2000" b="0" i="1" smtClean="0">
                          <a:solidFill>
                            <a:schemeClr val="bg1"/>
                          </a:solidFill>
                          <a:latin typeface="Cambria Math" panose="02040503050406030204" pitchFamily="18" charset="0"/>
                        </a:rPr>
                        <m:t>+</m:t>
                      </m:r>
                      <m:f>
                        <m:fPr>
                          <m:ctrlPr>
                            <a:rPr lang="en-US" sz="2000" b="0" i="1" smtClean="0">
                              <a:solidFill>
                                <a:schemeClr val="bg1"/>
                              </a:solidFill>
                              <a:latin typeface="Cambria Math" panose="02040503050406030204" pitchFamily="18" charset="0"/>
                            </a:rPr>
                          </m:ctrlPr>
                        </m:fPr>
                        <m:num>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5</m:t>
                              </m:r>
                            </m:sub>
                          </m:sSub>
                        </m:num>
                        <m:den>
                          <m:r>
                            <a:rPr lang="en-US" sz="2000" b="0" i="1" smtClean="0">
                              <a:solidFill>
                                <a:schemeClr val="bg1"/>
                              </a:solidFill>
                              <a:latin typeface="Cambria Math" panose="02040503050406030204" pitchFamily="18" charset="0"/>
                            </a:rPr>
                            <m:t>2</m:t>
                          </m:r>
                        </m:den>
                      </m:f>
                    </m:oMath>
                  </m:oMathPara>
                </a14:m>
                <a:br>
                  <a:rPr lang="en-US" sz="2000" b="0" dirty="0">
                    <a:solidFill>
                      <a:schemeClr val="bg1"/>
                    </a:solidFill>
                  </a:rPr>
                </a:br>
                <a:endParaRPr lang="en-US" sz="2000" dirty="0">
                  <a:solidFill>
                    <a:schemeClr val="bg1"/>
                  </a:solidFill>
                </a:endParaRPr>
              </a:p>
            </p:txBody>
          </p:sp>
        </mc:Choice>
        <mc:Fallback xmlns="">
          <p:sp>
            <p:nvSpPr>
              <p:cNvPr id="15" name="Content Placeholder 2">
                <a:extLst>
                  <a:ext uri="{FF2B5EF4-FFF2-40B4-BE49-F238E27FC236}">
                    <a16:creationId xmlns:a16="http://schemas.microsoft.com/office/drawing/2014/main" id="{3DC0BA06-C786-1241-B446-503915092094}"/>
                  </a:ext>
                </a:extLst>
              </p:cNvPr>
              <p:cNvSpPr txBox="1">
                <a:spLocks noRot="1" noChangeAspect="1" noMove="1" noResize="1" noEditPoints="1" noAdjustHandles="1" noChangeArrowheads="1" noChangeShapeType="1" noTextEdit="1"/>
              </p:cNvSpPr>
              <p:nvPr/>
            </p:nvSpPr>
            <p:spPr>
              <a:xfrm>
                <a:off x="1566409" y="3156120"/>
                <a:ext cx="4150579" cy="2362986"/>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Content Placeholder 2">
                <a:extLst>
                  <a:ext uri="{FF2B5EF4-FFF2-40B4-BE49-F238E27FC236}">
                    <a16:creationId xmlns:a16="http://schemas.microsoft.com/office/drawing/2014/main" id="{78DBD3F3-96C7-0842-BC4D-35DEB5164E9B}"/>
                  </a:ext>
                </a:extLst>
              </p:cNvPr>
              <p:cNvSpPr txBox="1">
                <a:spLocks/>
              </p:cNvSpPr>
              <p:nvPr/>
            </p:nvSpPr>
            <p:spPr>
              <a:xfrm>
                <a:off x="1566409" y="2161851"/>
                <a:ext cx="4150579" cy="847776"/>
              </a:xfrm>
              <a:prstGeom prst="rect">
                <a:avLst/>
              </a:prstGeom>
              <a:solidFill>
                <a:schemeClr val="bg2">
                  <a:lumMod val="10000"/>
                  <a:lumOff val="90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sz="2000" b="0" i="1" smtClean="0">
                          <a:solidFill>
                            <a:schemeClr val="bg1"/>
                          </a:solidFill>
                          <a:latin typeface="Cambria Math" panose="02040503050406030204" pitchFamily="18" charset="0"/>
                        </a:rPr>
                        <m:t>𝑧</m:t>
                      </m:r>
                      <m:r>
                        <a:rPr lang="en-US" sz="2000" b="0" i="1" smtClean="0">
                          <a:solidFill>
                            <a:schemeClr val="bg1"/>
                          </a:solidFill>
                          <a:latin typeface="Cambria Math" panose="02040503050406030204" pitchFamily="18" charset="0"/>
                        </a:rPr>
                        <m:t>=28−</m:t>
                      </m:r>
                      <m:f>
                        <m:fPr>
                          <m:ctrlPr>
                            <a:rPr lang="en-US" sz="2000" b="0" i="1" smtClean="0">
                              <a:solidFill>
                                <a:schemeClr val="bg1"/>
                              </a:solidFill>
                              <a:latin typeface="Cambria Math" panose="02040503050406030204" pitchFamily="18" charset="0"/>
                            </a:rPr>
                          </m:ctrlPr>
                        </m:fPr>
                        <m:num>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3</m:t>
                              </m:r>
                            </m:sub>
                          </m:sSub>
                        </m:num>
                        <m:den>
                          <m:r>
                            <a:rPr lang="en-US" sz="2000" b="0" i="1" smtClean="0">
                              <a:solidFill>
                                <a:schemeClr val="bg1"/>
                              </a:solidFill>
                              <a:latin typeface="Cambria Math" panose="02040503050406030204" pitchFamily="18" charset="0"/>
                            </a:rPr>
                            <m:t>6</m:t>
                          </m:r>
                        </m:den>
                      </m:f>
                      <m:r>
                        <a:rPr lang="en-US" sz="2000" b="0" i="1" smtClean="0">
                          <a:solidFill>
                            <a:schemeClr val="bg1"/>
                          </a:solidFill>
                          <a:latin typeface="Cambria Math" panose="02040503050406030204" pitchFamily="18" charset="0"/>
                        </a:rPr>
                        <m:t>−</m:t>
                      </m:r>
                      <m:f>
                        <m:fPr>
                          <m:ctrlPr>
                            <a:rPr lang="en-US" sz="2000" b="0" i="1" smtClean="0">
                              <a:solidFill>
                                <a:schemeClr val="bg1"/>
                              </a:solidFill>
                              <a:latin typeface="Cambria Math" panose="02040503050406030204" pitchFamily="18" charset="0"/>
                            </a:rPr>
                          </m:ctrlPr>
                        </m:fPr>
                        <m:num>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5</m:t>
                              </m:r>
                            </m:sub>
                          </m:sSub>
                        </m:num>
                        <m:den>
                          <m:r>
                            <a:rPr lang="en-US" sz="2000" b="0" i="1" smtClean="0">
                              <a:solidFill>
                                <a:schemeClr val="bg1"/>
                              </a:solidFill>
                              <a:latin typeface="Cambria Math" panose="02040503050406030204" pitchFamily="18" charset="0"/>
                            </a:rPr>
                            <m:t>6</m:t>
                          </m:r>
                        </m:den>
                      </m:f>
                      <m:r>
                        <a:rPr lang="en-US" sz="2000" b="0" i="1" smtClean="0">
                          <a:solidFill>
                            <a:schemeClr val="bg1"/>
                          </a:solidFill>
                          <a:latin typeface="Cambria Math" panose="02040503050406030204" pitchFamily="18" charset="0"/>
                        </a:rPr>
                        <m:t>−</m:t>
                      </m:r>
                      <m:f>
                        <m:fPr>
                          <m:ctrlPr>
                            <a:rPr lang="en-US" sz="2000" b="0" i="1" smtClean="0">
                              <a:solidFill>
                                <a:schemeClr val="bg1"/>
                              </a:solidFill>
                              <a:latin typeface="Cambria Math" panose="02040503050406030204" pitchFamily="18" charset="0"/>
                            </a:rPr>
                          </m:ctrlPr>
                        </m:fPr>
                        <m:num>
                          <m:r>
                            <a:rPr lang="en-US" sz="2000" b="0" i="1" smtClean="0">
                              <a:solidFill>
                                <a:schemeClr val="bg1"/>
                              </a:solidFill>
                              <a:latin typeface="Cambria Math" panose="02040503050406030204" pitchFamily="18" charset="0"/>
                            </a:rPr>
                            <m:t>2</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6</m:t>
                              </m:r>
                            </m:sub>
                          </m:sSub>
                        </m:num>
                        <m:den>
                          <m:r>
                            <a:rPr lang="en-US" sz="2000" b="0" i="1" smtClean="0">
                              <a:solidFill>
                                <a:schemeClr val="bg1"/>
                              </a:solidFill>
                              <a:latin typeface="Cambria Math" panose="02040503050406030204" pitchFamily="18" charset="0"/>
                            </a:rPr>
                            <m:t>3</m:t>
                          </m:r>
                        </m:den>
                      </m:f>
                    </m:oMath>
                  </m:oMathPara>
                </a14:m>
                <a:endParaRPr lang="en-US" sz="2000" dirty="0">
                  <a:solidFill>
                    <a:schemeClr val="bg1"/>
                  </a:solidFill>
                </a:endParaRPr>
              </a:p>
            </p:txBody>
          </p:sp>
        </mc:Choice>
        <mc:Fallback xmlns="">
          <p:sp>
            <p:nvSpPr>
              <p:cNvPr id="8" name="Content Placeholder 2">
                <a:extLst>
                  <a:ext uri="{FF2B5EF4-FFF2-40B4-BE49-F238E27FC236}">
                    <a16:creationId xmlns:a16="http://schemas.microsoft.com/office/drawing/2014/main" id="{78DBD3F3-96C7-0842-BC4D-35DEB5164E9B}"/>
                  </a:ext>
                </a:extLst>
              </p:cNvPr>
              <p:cNvSpPr txBox="1">
                <a:spLocks noRot="1" noChangeAspect="1" noMove="1" noResize="1" noEditPoints="1" noAdjustHandles="1" noChangeArrowheads="1" noChangeShapeType="1" noTextEdit="1"/>
              </p:cNvSpPr>
              <p:nvPr/>
            </p:nvSpPr>
            <p:spPr>
              <a:xfrm>
                <a:off x="1566409" y="2161851"/>
                <a:ext cx="4150579" cy="847776"/>
              </a:xfrm>
              <a:prstGeom prst="rect">
                <a:avLst/>
              </a:prstGeom>
              <a:blipFill>
                <a:blip r:embed="rId3"/>
                <a:stretch>
                  <a:fillRect/>
                </a:stretch>
              </a:blipFill>
            </p:spPr>
            <p:txBody>
              <a:bodyPr/>
              <a:lstStyle/>
              <a:p>
                <a:r>
                  <a:rPr lang="en-US">
                    <a:noFill/>
                  </a:rPr>
                  <a:t> </a:t>
                </a:r>
              </a:p>
            </p:txBody>
          </p:sp>
        </mc:Fallback>
      </mc:AlternateContent>
      <p:sp>
        <p:nvSpPr>
          <p:cNvPr id="9" name="Content Placeholder 2">
            <a:extLst>
              <a:ext uri="{FF2B5EF4-FFF2-40B4-BE49-F238E27FC236}">
                <a16:creationId xmlns:a16="http://schemas.microsoft.com/office/drawing/2014/main" id="{335F72EC-F4FF-F04D-B2AB-175FACBE210B}"/>
              </a:ext>
            </a:extLst>
          </p:cNvPr>
          <p:cNvSpPr txBox="1">
            <a:spLocks/>
          </p:cNvSpPr>
          <p:nvPr/>
        </p:nvSpPr>
        <p:spPr>
          <a:xfrm>
            <a:off x="7187979" y="1827899"/>
            <a:ext cx="3927944" cy="843739"/>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t>All coefficients in objective function are negative, so cannot pivot again!</a:t>
            </a:r>
          </a:p>
        </p:txBody>
      </p:sp>
      <p:cxnSp>
        <p:nvCxnSpPr>
          <p:cNvPr id="7" name="Straight Connector 6">
            <a:extLst>
              <a:ext uri="{FF2B5EF4-FFF2-40B4-BE49-F238E27FC236}">
                <a16:creationId xmlns:a16="http://schemas.microsoft.com/office/drawing/2014/main" id="{EA10F4D0-D04C-184F-A823-D205DCD1E71F}"/>
              </a:ext>
            </a:extLst>
          </p:cNvPr>
          <p:cNvCxnSpPr>
            <a:cxnSpLocks/>
            <a:stCxn id="9" idx="1"/>
          </p:cNvCxnSpPr>
          <p:nvPr/>
        </p:nvCxnSpPr>
        <p:spPr>
          <a:xfrm flipH="1">
            <a:off x="5891919" y="2249769"/>
            <a:ext cx="1296060" cy="3359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C779BFBE-9504-5649-BC27-5C321D709804}"/>
              </a:ext>
            </a:extLst>
          </p:cNvPr>
          <p:cNvCxnSpPr>
            <a:cxnSpLocks/>
          </p:cNvCxnSpPr>
          <p:nvPr/>
        </p:nvCxnSpPr>
        <p:spPr>
          <a:xfrm flipH="1" flipV="1">
            <a:off x="5891919" y="2671638"/>
            <a:ext cx="3196422" cy="58155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Content Placeholder 2">
            <a:extLst>
              <a:ext uri="{FF2B5EF4-FFF2-40B4-BE49-F238E27FC236}">
                <a16:creationId xmlns:a16="http://schemas.microsoft.com/office/drawing/2014/main" id="{E7F1E5D4-1AEE-D144-9AC1-E3BE8F8D4871}"/>
              </a:ext>
            </a:extLst>
          </p:cNvPr>
          <p:cNvSpPr txBox="1">
            <a:spLocks/>
          </p:cNvSpPr>
          <p:nvPr/>
        </p:nvSpPr>
        <p:spPr>
          <a:xfrm>
            <a:off x="9088341" y="2831089"/>
            <a:ext cx="2678264" cy="1208174"/>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t>Basic feasible solution IS the optimal solution at this point.</a:t>
            </a:r>
          </a:p>
          <a:p>
            <a:pPr marL="0" indent="0">
              <a:buFont typeface="Arial" panose="020B0604020202020204" pitchFamily="34" charset="0"/>
              <a:buNone/>
            </a:pPr>
            <a:r>
              <a:rPr lang="en-US" sz="1600" i="1" dirty="0"/>
              <a:t>Objective value is 28</a:t>
            </a:r>
          </a:p>
        </p:txBody>
      </p:sp>
    </p:spTree>
    <p:extLst>
      <p:ext uri="{BB962C8B-B14F-4D97-AF65-F5344CB8AC3E}">
        <p14:creationId xmlns:p14="http://schemas.microsoft.com/office/powerpoint/2010/main" val="22639704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Simplex Algorithm Overview</a:t>
            </a:r>
          </a:p>
        </p:txBody>
      </p:sp>
      <p:sp>
        <p:nvSpPr>
          <p:cNvPr id="21" name="Content Placeholder 2">
            <a:extLst>
              <a:ext uri="{FF2B5EF4-FFF2-40B4-BE49-F238E27FC236}">
                <a16:creationId xmlns:a16="http://schemas.microsoft.com/office/drawing/2014/main" id="{767E0EDE-F53A-8341-AC3F-C90A9D29D276}"/>
              </a:ext>
            </a:extLst>
          </p:cNvPr>
          <p:cNvSpPr txBox="1">
            <a:spLocks/>
          </p:cNvSpPr>
          <p:nvPr/>
        </p:nvSpPr>
        <p:spPr>
          <a:xfrm>
            <a:off x="1141412" y="991501"/>
            <a:ext cx="9905998" cy="107846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u="sng" dirty="0"/>
              <a:t>Simplex Algorithm</a:t>
            </a:r>
            <a:r>
              <a:rPr lang="en-US" sz="2000" i="1" dirty="0"/>
              <a:t>: The main idea is to iteratively increase a variable as much as possible, then re-arrange the linear program so that you can do this again. Algorithm Overview:</a:t>
            </a:r>
          </a:p>
        </p:txBody>
      </p:sp>
      <p:pic>
        <p:nvPicPr>
          <p:cNvPr id="4" name="Picture 3">
            <a:extLst>
              <a:ext uri="{FF2B5EF4-FFF2-40B4-BE49-F238E27FC236}">
                <a16:creationId xmlns:a16="http://schemas.microsoft.com/office/drawing/2014/main" id="{2E450CBF-887B-AE4D-968D-E655086C3713}"/>
              </a:ext>
            </a:extLst>
          </p:cNvPr>
          <p:cNvPicPr>
            <a:picLocks noChangeAspect="1"/>
          </p:cNvPicPr>
          <p:nvPr/>
        </p:nvPicPr>
        <p:blipFill>
          <a:blip r:embed="rId2"/>
          <a:stretch>
            <a:fillRect/>
          </a:stretch>
        </p:blipFill>
        <p:spPr>
          <a:xfrm>
            <a:off x="2421646" y="1892118"/>
            <a:ext cx="7289628" cy="4794990"/>
          </a:xfrm>
          <a:prstGeom prst="rect">
            <a:avLst/>
          </a:prstGeom>
        </p:spPr>
      </p:pic>
    </p:spTree>
    <p:extLst>
      <p:ext uri="{BB962C8B-B14F-4D97-AF65-F5344CB8AC3E}">
        <p14:creationId xmlns:p14="http://schemas.microsoft.com/office/powerpoint/2010/main" val="20935589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Notes about Simplex</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141412" y="1089328"/>
                <a:ext cx="9905999" cy="5446643"/>
              </a:xfrm>
            </p:spPr>
            <p:txBody>
              <a:bodyPr/>
              <a:lstStyle/>
              <a:p>
                <a:pPr marL="0" indent="0">
                  <a:buNone/>
                </a:pPr>
                <a:r>
                  <a:rPr lang="en-US" dirty="0"/>
                  <a:t>Simplex is NOT guaranteed to terminate. LP could be degenerate, and cycle through a sequence of slack forms that all have the same objective value</a:t>
                </a:r>
              </a:p>
              <a:p>
                <a:pPr marL="0" indent="0">
                  <a:buNone/>
                </a:pPr>
                <a:endParaRPr lang="en-US" dirty="0"/>
              </a:p>
              <a:p>
                <a:pPr marL="0" indent="0">
                  <a:buNone/>
                </a:pPr>
                <a:r>
                  <a:rPr lang="en-US" dirty="0"/>
                  <a:t>There IS a way to check if you are in a cycle pretty simply (see book)</a:t>
                </a:r>
              </a:p>
              <a:p>
                <a:pPr marL="0" indent="0">
                  <a:buNone/>
                </a:pPr>
                <a:endParaRPr lang="en-US" dirty="0"/>
              </a:p>
              <a:p>
                <a:pPr marL="0" indent="0">
                  <a:buNone/>
                </a:pPr>
                <a:r>
                  <a:rPr lang="en-US" dirty="0"/>
                  <a:t>Simplex is USUALLY fast, but can sometimes be </a:t>
                </a:r>
                <a14:m>
                  <m:oMath xmlns:m="http://schemas.openxmlformats.org/officeDocument/2006/math">
                    <m:r>
                      <m:rPr>
                        <m:sty m:val="p"/>
                      </m:rPr>
                      <a:rPr lang="en-US" b="0" i="0" smtClean="0">
                        <a:latin typeface="Cambria Math" panose="02040503050406030204" pitchFamily="18" charset="0"/>
                      </a:rPr>
                      <m:t>Ω</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𝑐</m:t>
                        </m:r>
                      </m:sup>
                    </m:sSup>
                    <m:r>
                      <a:rPr lang="en-US" b="0" i="1" smtClean="0">
                        <a:latin typeface="Cambria Math" panose="02040503050406030204" pitchFamily="18" charset="0"/>
                      </a:rPr>
                      <m:t>)</m:t>
                    </m:r>
                  </m:oMath>
                </a14:m>
                <a:r>
                  <a:rPr lang="en-US" dirty="0"/>
                  <a:t> </a:t>
                </a:r>
              </a:p>
              <a:p>
                <a:pPr marL="0" indent="0">
                  <a:buNone/>
                </a:pPr>
                <a:endParaRPr lang="en-US" dirty="0"/>
              </a:p>
              <a:p>
                <a:pPr marL="0" indent="0">
                  <a:buNone/>
                </a:pPr>
                <a:r>
                  <a:rPr lang="en-US" dirty="0"/>
                  <a:t>Other LP Algorithms are guaranteed to be polynomial time, but we won’t study them here</a:t>
                </a:r>
              </a:p>
            </p:txBody>
          </p:sp>
        </mc:Choice>
        <mc:Fallback xmlns="">
          <p:sp>
            <p:nvSpPr>
              <p:cNvPr id="3" name="Content Placeholder 2">
                <a:extLst>
                  <a:ext uri="{FF2B5EF4-FFF2-40B4-BE49-F238E27FC236}">
                    <a16:creationId xmlns:a16="http://schemas.microsoft.com/office/drawing/2014/main" id="{14278F5F-F936-6145-9FF8-704886F1A386}"/>
                  </a:ext>
                </a:extLst>
              </p:cNvPr>
              <p:cNvSpPr>
                <a:spLocks noGrp="1" noRot="1" noChangeAspect="1" noMove="1" noResize="1" noEditPoints="1" noAdjustHandles="1" noChangeArrowheads="1" noChangeShapeType="1" noTextEdit="1"/>
              </p:cNvSpPr>
              <p:nvPr>
                <p:ph idx="1"/>
              </p:nvPr>
            </p:nvSpPr>
            <p:spPr>
              <a:xfrm>
                <a:off x="1141412" y="1089328"/>
                <a:ext cx="9905999" cy="5446643"/>
              </a:xfrm>
              <a:blipFill>
                <a:blip r:embed="rId2"/>
                <a:stretch>
                  <a:fillRect l="-896" t="-233"/>
                </a:stretch>
              </a:blipFill>
            </p:spPr>
            <p:txBody>
              <a:bodyPr/>
              <a:lstStyle/>
              <a:p>
                <a:r>
                  <a:rPr lang="en-US">
                    <a:noFill/>
                  </a:rPr>
                  <a:t> </a:t>
                </a:r>
              </a:p>
            </p:txBody>
          </p:sp>
        </mc:Fallback>
      </mc:AlternateContent>
    </p:spTree>
    <p:extLst>
      <p:ext uri="{BB962C8B-B14F-4D97-AF65-F5344CB8AC3E}">
        <p14:creationId xmlns:p14="http://schemas.microsoft.com/office/powerpoint/2010/main" val="1944765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19C56-21DC-0A40-AA49-9AF4AF4C92DA}"/>
              </a:ext>
            </a:extLst>
          </p:cNvPr>
          <p:cNvSpPr>
            <a:spLocks noGrp="1"/>
          </p:cNvSpPr>
          <p:nvPr>
            <p:ph type="title"/>
          </p:nvPr>
        </p:nvSpPr>
        <p:spPr/>
        <p:txBody>
          <a:bodyPr/>
          <a:lstStyle/>
          <a:p>
            <a:pPr algn="ctr"/>
            <a:r>
              <a:rPr lang="en-US" dirty="0"/>
              <a:t>The Simplex Algorithm</a:t>
            </a:r>
          </a:p>
        </p:txBody>
      </p:sp>
    </p:spTree>
    <p:extLst>
      <p:ext uri="{BB962C8B-B14F-4D97-AF65-F5344CB8AC3E}">
        <p14:creationId xmlns:p14="http://schemas.microsoft.com/office/powerpoint/2010/main" val="13498457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19C56-21DC-0A40-AA49-9AF4AF4C92DA}"/>
              </a:ext>
            </a:extLst>
          </p:cNvPr>
          <p:cNvSpPr>
            <a:spLocks noGrp="1"/>
          </p:cNvSpPr>
          <p:nvPr>
            <p:ph type="title"/>
          </p:nvPr>
        </p:nvSpPr>
        <p:spPr/>
        <p:txBody>
          <a:bodyPr/>
          <a:lstStyle/>
          <a:p>
            <a:pPr algn="ctr"/>
            <a:r>
              <a:rPr lang="en-US" dirty="0"/>
              <a:t>How Does Initialize-Simplex Work?</a:t>
            </a:r>
          </a:p>
        </p:txBody>
      </p:sp>
    </p:spTree>
    <p:extLst>
      <p:ext uri="{BB962C8B-B14F-4D97-AF65-F5344CB8AC3E}">
        <p14:creationId xmlns:p14="http://schemas.microsoft.com/office/powerpoint/2010/main" val="9496139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Initialize-Simplex Overview</a:t>
            </a:r>
          </a:p>
        </p:txBody>
      </p:sp>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396721" y="886571"/>
            <a:ext cx="4439877" cy="795131"/>
          </a:xfrm>
        </p:spPr>
        <p:txBody>
          <a:bodyPr/>
          <a:lstStyle/>
          <a:p>
            <a:pPr marL="0" indent="0">
              <a:buNone/>
            </a:pPr>
            <a:r>
              <a:rPr lang="en-US" dirty="0"/>
              <a:t>Basic Idea:</a:t>
            </a:r>
          </a:p>
          <a:p>
            <a:pPr marL="0" indent="0">
              <a:buNone/>
            </a:pPr>
            <a:endParaRPr lang="en-US" dirty="0"/>
          </a:p>
        </p:txBody>
      </p:sp>
      <p:sp>
        <p:nvSpPr>
          <p:cNvPr id="4" name="Content Placeholder 2">
            <a:extLst>
              <a:ext uri="{FF2B5EF4-FFF2-40B4-BE49-F238E27FC236}">
                <a16:creationId xmlns:a16="http://schemas.microsoft.com/office/drawing/2014/main" id="{7414B214-32D3-F44D-8300-EAA271732D81}"/>
              </a:ext>
            </a:extLst>
          </p:cNvPr>
          <p:cNvSpPr txBox="1">
            <a:spLocks/>
          </p:cNvSpPr>
          <p:nvPr/>
        </p:nvSpPr>
        <p:spPr>
          <a:xfrm>
            <a:off x="1396721" y="1534603"/>
            <a:ext cx="9355016" cy="4961613"/>
          </a:xfrm>
          <a:prstGeom prst="rect">
            <a:avLst/>
          </a:prstGeom>
          <a:solidFill>
            <a:schemeClr val="bg2">
              <a:lumMod val="10000"/>
              <a:lumOff val="90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dirty="0">
                <a:solidFill>
                  <a:schemeClr val="bg1"/>
                </a:solidFill>
              </a:rPr>
              <a:t>| Given a linear program in which the </a:t>
            </a:r>
            <a:r>
              <a:rPr lang="en-US" sz="2000" b="1" i="1" dirty="0">
                <a:solidFill>
                  <a:schemeClr val="bg1"/>
                </a:solidFill>
              </a:rPr>
              <a:t>basic solution is NOT feasible</a:t>
            </a:r>
            <a:r>
              <a:rPr lang="en-US" sz="2000" dirty="0">
                <a:solidFill>
                  <a:schemeClr val="bg1"/>
                </a:solidFill>
              </a:rPr>
              <a:t>	</a:t>
            </a:r>
            <a:br>
              <a:rPr lang="en-US" sz="2000" dirty="0">
                <a:solidFill>
                  <a:schemeClr val="bg1"/>
                </a:solidFill>
              </a:rPr>
            </a:br>
            <a:r>
              <a:rPr lang="en-US" sz="2000" dirty="0">
                <a:solidFill>
                  <a:schemeClr val="bg1"/>
                </a:solidFill>
              </a:rPr>
              <a:t>| Introduce a new variable </a:t>
            </a:r>
            <a:r>
              <a:rPr lang="en-US" sz="2000" b="1" i="1" dirty="0">
                <a:solidFill>
                  <a:schemeClr val="bg1"/>
                </a:solidFill>
              </a:rPr>
              <a:t>x</a:t>
            </a:r>
            <a:r>
              <a:rPr lang="en-US" sz="2000" b="1" i="1" baseline="-25000" dirty="0">
                <a:solidFill>
                  <a:schemeClr val="bg1"/>
                </a:solidFill>
              </a:rPr>
              <a:t>0</a:t>
            </a:r>
            <a:r>
              <a:rPr lang="en-US" sz="2000" dirty="0">
                <a:solidFill>
                  <a:schemeClr val="bg1"/>
                </a:solidFill>
              </a:rPr>
              <a:t> and add –x</a:t>
            </a:r>
            <a:r>
              <a:rPr lang="en-US" sz="2000" baseline="-25000" dirty="0">
                <a:solidFill>
                  <a:schemeClr val="bg1"/>
                </a:solidFill>
              </a:rPr>
              <a:t>0</a:t>
            </a:r>
            <a:r>
              <a:rPr lang="en-US" sz="2000" dirty="0">
                <a:solidFill>
                  <a:schemeClr val="bg1"/>
                </a:solidFill>
              </a:rPr>
              <a:t> to each constraint</a:t>
            </a:r>
            <a:br>
              <a:rPr lang="en-US" sz="2000" dirty="0">
                <a:solidFill>
                  <a:schemeClr val="bg1"/>
                </a:solidFill>
              </a:rPr>
            </a:br>
            <a:r>
              <a:rPr lang="en-US" sz="2000" dirty="0">
                <a:solidFill>
                  <a:schemeClr val="bg1"/>
                </a:solidFill>
              </a:rPr>
              <a:t>| Make –x</a:t>
            </a:r>
            <a:r>
              <a:rPr lang="en-US" sz="2000" baseline="-25000" dirty="0">
                <a:solidFill>
                  <a:schemeClr val="bg1"/>
                </a:solidFill>
              </a:rPr>
              <a:t>0</a:t>
            </a:r>
            <a:r>
              <a:rPr lang="en-US" sz="2000" dirty="0">
                <a:solidFill>
                  <a:schemeClr val="bg1"/>
                </a:solidFill>
              </a:rPr>
              <a:t> the objective function as well</a:t>
            </a:r>
            <a:br>
              <a:rPr lang="en-US" sz="2000" dirty="0">
                <a:solidFill>
                  <a:schemeClr val="bg1"/>
                </a:solidFill>
              </a:rPr>
            </a:br>
            <a:r>
              <a:rPr lang="en-US" sz="2000" dirty="0">
                <a:solidFill>
                  <a:schemeClr val="bg1"/>
                </a:solidFill>
              </a:rPr>
              <a:t>| Call Pivot (x0 is entering variable, exiting variable is basic </a:t>
            </a:r>
            <a:r>
              <a:rPr lang="en-US" sz="2000" dirty="0" err="1">
                <a:solidFill>
                  <a:schemeClr val="bg1"/>
                </a:solidFill>
              </a:rPr>
              <a:t>var</a:t>
            </a:r>
            <a:r>
              <a:rPr lang="en-US" sz="2000" dirty="0">
                <a:solidFill>
                  <a:schemeClr val="bg1"/>
                </a:solidFill>
              </a:rPr>
              <a:t> that is MOST negative)</a:t>
            </a:r>
            <a:br>
              <a:rPr lang="en-US" sz="2000" dirty="0">
                <a:solidFill>
                  <a:schemeClr val="bg1"/>
                </a:solidFill>
              </a:rPr>
            </a:br>
            <a:r>
              <a:rPr lang="en-US" sz="2000" dirty="0">
                <a:solidFill>
                  <a:schemeClr val="bg1"/>
                </a:solidFill>
              </a:rPr>
              <a:t>| The resulting LP is guaranteed to have a basic feasible solution</a:t>
            </a:r>
            <a:br>
              <a:rPr lang="en-US" sz="2000" dirty="0">
                <a:solidFill>
                  <a:schemeClr val="bg1"/>
                </a:solidFill>
              </a:rPr>
            </a:br>
            <a:r>
              <a:rPr lang="en-US" sz="2000" dirty="0">
                <a:solidFill>
                  <a:schemeClr val="bg1"/>
                </a:solidFill>
              </a:rPr>
              <a:t>| Run Simplex loop to find optimal solution to this new LP</a:t>
            </a:r>
            <a:br>
              <a:rPr lang="en-US" sz="2000" dirty="0">
                <a:solidFill>
                  <a:schemeClr val="bg1"/>
                </a:solidFill>
              </a:rPr>
            </a:br>
            <a:r>
              <a:rPr lang="en-US" sz="2000" dirty="0">
                <a:solidFill>
                  <a:schemeClr val="bg1"/>
                </a:solidFill>
              </a:rPr>
              <a:t>| If the optimal solution to this new LP sets x</a:t>
            </a:r>
            <a:r>
              <a:rPr lang="en-US" sz="2000" baseline="-25000" dirty="0">
                <a:solidFill>
                  <a:schemeClr val="bg1"/>
                </a:solidFill>
              </a:rPr>
              <a:t>0</a:t>
            </a:r>
            <a:r>
              <a:rPr lang="en-US" sz="2000" dirty="0">
                <a:solidFill>
                  <a:schemeClr val="bg1"/>
                </a:solidFill>
              </a:rPr>
              <a:t> to 0</a:t>
            </a:r>
            <a:br>
              <a:rPr lang="en-US" sz="2000" dirty="0">
                <a:solidFill>
                  <a:schemeClr val="bg1"/>
                </a:solidFill>
              </a:rPr>
            </a:br>
            <a:r>
              <a:rPr lang="en-US" sz="2000" dirty="0">
                <a:solidFill>
                  <a:schemeClr val="bg1"/>
                </a:solidFill>
              </a:rPr>
              <a:t>|---| if x0 is basic</a:t>
            </a:r>
            <a:br>
              <a:rPr lang="en-US" sz="2000" dirty="0">
                <a:solidFill>
                  <a:schemeClr val="bg1"/>
                </a:solidFill>
              </a:rPr>
            </a:br>
            <a:r>
              <a:rPr lang="en-US" sz="2000" dirty="0">
                <a:solidFill>
                  <a:schemeClr val="bg1"/>
                </a:solidFill>
              </a:rPr>
              <a:t>|------| Perform one pivot to make it non-basic</a:t>
            </a:r>
            <a:br>
              <a:rPr lang="en-US" sz="2000" dirty="0">
                <a:solidFill>
                  <a:schemeClr val="bg1"/>
                </a:solidFill>
              </a:rPr>
            </a:br>
            <a:r>
              <a:rPr lang="en-US" sz="2000" dirty="0">
                <a:solidFill>
                  <a:schemeClr val="bg1"/>
                </a:solidFill>
              </a:rPr>
              <a:t>|---| Remove x0 from the solution’s slack form (set to 0) and restore original obj. </a:t>
            </a:r>
            <a:r>
              <a:rPr lang="en-US" sz="2000" dirty="0" err="1">
                <a:solidFill>
                  <a:schemeClr val="bg1"/>
                </a:solidFill>
              </a:rPr>
              <a:t>func</a:t>
            </a:r>
            <a:r>
              <a:rPr lang="en-US" sz="2000" dirty="0">
                <a:solidFill>
                  <a:schemeClr val="bg1"/>
                </a:solidFill>
              </a:rPr>
              <a:t>.</a:t>
            </a:r>
            <a:br>
              <a:rPr lang="en-US" sz="2000" dirty="0">
                <a:solidFill>
                  <a:schemeClr val="bg1"/>
                </a:solidFill>
              </a:rPr>
            </a:br>
            <a:r>
              <a:rPr lang="en-US" sz="2000" dirty="0">
                <a:solidFill>
                  <a:schemeClr val="bg1"/>
                </a:solidFill>
              </a:rPr>
              <a:t>|---| Return new slack form</a:t>
            </a:r>
            <a:br>
              <a:rPr lang="en-US" sz="2000" dirty="0">
                <a:solidFill>
                  <a:schemeClr val="bg1"/>
                </a:solidFill>
              </a:rPr>
            </a:br>
            <a:r>
              <a:rPr lang="en-US" sz="2000" dirty="0">
                <a:solidFill>
                  <a:schemeClr val="bg1"/>
                </a:solidFill>
              </a:rPr>
              <a:t>| Else</a:t>
            </a:r>
            <a:br>
              <a:rPr lang="en-US" sz="2000" dirty="0">
                <a:solidFill>
                  <a:schemeClr val="bg1"/>
                </a:solidFill>
              </a:rPr>
            </a:br>
            <a:r>
              <a:rPr lang="en-US" sz="2000" dirty="0">
                <a:solidFill>
                  <a:schemeClr val="bg1"/>
                </a:solidFill>
              </a:rPr>
              <a:t>|---| Return “infeasible”</a:t>
            </a:r>
          </a:p>
        </p:txBody>
      </p:sp>
    </p:spTree>
    <p:extLst>
      <p:ext uri="{BB962C8B-B14F-4D97-AF65-F5344CB8AC3E}">
        <p14:creationId xmlns:p14="http://schemas.microsoft.com/office/powerpoint/2010/main" val="23816049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Initialize-Simplex Example</a:t>
            </a:r>
          </a:p>
        </p:txBody>
      </p:sp>
      <p:sp>
        <p:nvSpPr>
          <p:cNvPr id="19" name="Content Placeholder 2">
            <a:extLst>
              <a:ext uri="{FF2B5EF4-FFF2-40B4-BE49-F238E27FC236}">
                <a16:creationId xmlns:a16="http://schemas.microsoft.com/office/drawing/2014/main" id="{76C8D82D-F749-7249-844B-72A87D682FB1}"/>
              </a:ext>
            </a:extLst>
          </p:cNvPr>
          <p:cNvSpPr txBox="1">
            <a:spLocks/>
          </p:cNvSpPr>
          <p:nvPr/>
        </p:nvSpPr>
        <p:spPr>
          <a:xfrm>
            <a:off x="1232452" y="1065477"/>
            <a:ext cx="9883471" cy="516834"/>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t>Consider the following LP. Note that basic solution is NOT feasible</a:t>
            </a:r>
            <a:endParaRPr lang="en-US" sz="2000" b="1" dirty="0"/>
          </a:p>
        </p:txBody>
      </p:sp>
      <mc:AlternateContent xmlns:mc="http://schemas.openxmlformats.org/markup-compatibility/2006" xmlns:a14="http://schemas.microsoft.com/office/drawing/2010/main">
        <mc:Choice Requires="a14">
          <p:sp>
            <p:nvSpPr>
              <p:cNvPr id="15" name="Content Placeholder 2">
                <a:extLst>
                  <a:ext uri="{FF2B5EF4-FFF2-40B4-BE49-F238E27FC236}">
                    <a16:creationId xmlns:a16="http://schemas.microsoft.com/office/drawing/2014/main" id="{3DC0BA06-C786-1241-B446-503915092094}"/>
                  </a:ext>
                </a:extLst>
              </p:cNvPr>
              <p:cNvSpPr txBox="1">
                <a:spLocks/>
              </p:cNvSpPr>
              <p:nvPr/>
            </p:nvSpPr>
            <p:spPr>
              <a:xfrm>
                <a:off x="1141412" y="3307195"/>
                <a:ext cx="5204129" cy="1407929"/>
              </a:xfrm>
              <a:prstGeom prst="rect">
                <a:avLst/>
              </a:prstGeom>
              <a:solidFill>
                <a:schemeClr val="bg2">
                  <a:lumMod val="10000"/>
                  <a:lumOff val="90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sz="2000" b="0" i="1" smtClean="0">
                          <a:solidFill>
                            <a:schemeClr val="bg1"/>
                          </a:solidFill>
                          <a:latin typeface="Cambria Math" panose="02040503050406030204" pitchFamily="18" charset="0"/>
                        </a:rPr>
                        <m:t>2</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1</m:t>
                          </m:r>
                        </m:sub>
                      </m:sSub>
                      <m:r>
                        <a:rPr lang="en-US" sz="2000" b="0" i="1" smtClean="0">
                          <a:solidFill>
                            <a:schemeClr val="bg1"/>
                          </a:solidFill>
                          <a:latin typeface="Cambria Math" panose="02040503050406030204" pitchFamily="18" charset="0"/>
                        </a:rPr>
                        <m:t>−</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2</m:t>
                          </m:r>
                        </m:sub>
                      </m:sSub>
                      <m:r>
                        <m:rPr>
                          <m:aln/>
                        </m:rPr>
                        <a:rPr lang="en-US" sz="2000" b="0" i="1" smtClean="0">
                          <a:solidFill>
                            <a:schemeClr val="bg1"/>
                          </a:solidFill>
                          <a:latin typeface="Cambria Math" panose="02040503050406030204" pitchFamily="18" charset="0"/>
                        </a:rPr>
                        <m:t>≤</m:t>
                      </m:r>
                      <m:r>
                        <a:rPr lang="en-US" sz="2000" b="0" i="1" smtClean="0">
                          <a:solidFill>
                            <a:schemeClr val="bg1"/>
                          </a:solidFill>
                          <a:latin typeface="Cambria Math" panose="02040503050406030204" pitchFamily="18" charset="0"/>
                        </a:rPr>
                        <m:t>2</m:t>
                      </m:r>
                    </m:oMath>
                    <m:oMath xmlns:m="http://schemas.openxmlformats.org/officeDocument/2006/math">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1</m:t>
                          </m:r>
                        </m:sub>
                      </m:sSub>
                      <m:r>
                        <a:rPr lang="en-US" sz="2000" b="0" i="1" smtClean="0">
                          <a:solidFill>
                            <a:schemeClr val="bg1"/>
                          </a:solidFill>
                          <a:latin typeface="Cambria Math" panose="02040503050406030204" pitchFamily="18" charset="0"/>
                        </a:rPr>
                        <m:t>−5</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2</m:t>
                          </m:r>
                        </m:sub>
                      </m:sSub>
                      <m:r>
                        <m:rPr>
                          <m:aln/>
                        </m:rPr>
                        <a:rPr lang="en-US" sz="2000" b="0" i="1" smtClean="0">
                          <a:solidFill>
                            <a:schemeClr val="bg1"/>
                          </a:solidFill>
                          <a:latin typeface="Cambria Math" panose="02040503050406030204" pitchFamily="18" charset="0"/>
                        </a:rPr>
                        <m:t>≤</m:t>
                      </m:r>
                      <m:r>
                        <a:rPr lang="en-US" sz="2000" b="0" i="1" smtClean="0">
                          <a:solidFill>
                            <a:schemeClr val="bg1"/>
                          </a:solidFill>
                          <a:latin typeface="Cambria Math" panose="02040503050406030204" pitchFamily="18" charset="0"/>
                        </a:rPr>
                        <m:t>−4</m:t>
                      </m:r>
                    </m:oMath>
                    <m:oMath xmlns:m="http://schemas.openxmlformats.org/officeDocument/2006/math">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1</m:t>
                          </m:r>
                        </m:sub>
                      </m:sSub>
                      <m:r>
                        <a:rPr lang="en-US" sz="2000" b="0" i="1" smtClean="0">
                          <a:solidFill>
                            <a:schemeClr val="bg1"/>
                          </a:solidFill>
                          <a:latin typeface="Cambria Math" panose="02040503050406030204" pitchFamily="18" charset="0"/>
                        </a:rPr>
                        <m:t>,</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2</m:t>
                          </m:r>
                        </m:sub>
                      </m:sSub>
                      <m:r>
                        <m:rPr>
                          <m:aln/>
                        </m:rPr>
                        <a:rPr lang="en-US" sz="2000" b="0" i="1" smtClean="0">
                          <a:solidFill>
                            <a:schemeClr val="bg1"/>
                          </a:solidFill>
                          <a:latin typeface="Cambria Math" panose="02040503050406030204" pitchFamily="18" charset="0"/>
                        </a:rPr>
                        <m:t>≥</m:t>
                      </m:r>
                      <m:r>
                        <a:rPr lang="en-US" sz="2000" b="0" i="1" smtClean="0">
                          <a:solidFill>
                            <a:schemeClr val="bg1"/>
                          </a:solidFill>
                          <a:latin typeface="Cambria Math" panose="02040503050406030204" pitchFamily="18" charset="0"/>
                        </a:rPr>
                        <m:t>0</m:t>
                      </m:r>
                    </m:oMath>
                  </m:oMathPara>
                </a14:m>
                <a:br>
                  <a:rPr lang="en-US" sz="2000" b="0" dirty="0">
                    <a:solidFill>
                      <a:schemeClr val="bg1"/>
                    </a:solidFill>
                  </a:rPr>
                </a:br>
                <a:endParaRPr lang="en-US" sz="2000" dirty="0">
                  <a:solidFill>
                    <a:schemeClr val="bg1"/>
                  </a:solidFill>
                </a:endParaRPr>
              </a:p>
            </p:txBody>
          </p:sp>
        </mc:Choice>
        <mc:Fallback xmlns="">
          <p:sp>
            <p:nvSpPr>
              <p:cNvPr id="15" name="Content Placeholder 2">
                <a:extLst>
                  <a:ext uri="{FF2B5EF4-FFF2-40B4-BE49-F238E27FC236}">
                    <a16:creationId xmlns:a16="http://schemas.microsoft.com/office/drawing/2014/main" id="{3DC0BA06-C786-1241-B446-503915092094}"/>
                  </a:ext>
                </a:extLst>
              </p:cNvPr>
              <p:cNvSpPr txBox="1">
                <a:spLocks noRot="1" noChangeAspect="1" noMove="1" noResize="1" noEditPoints="1" noAdjustHandles="1" noChangeArrowheads="1" noChangeShapeType="1" noTextEdit="1"/>
              </p:cNvSpPr>
              <p:nvPr/>
            </p:nvSpPr>
            <p:spPr>
              <a:xfrm>
                <a:off x="1141412" y="3307195"/>
                <a:ext cx="5204129" cy="1407929"/>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Content Placeholder 2">
                <a:extLst>
                  <a:ext uri="{FF2B5EF4-FFF2-40B4-BE49-F238E27FC236}">
                    <a16:creationId xmlns:a16="http://schemas.microsoft.com/office/drawing/2014/main" id="{78DBD3F3-96C7-0842-BC4D-35DEB5164E9B}"/>
                  </a:ext>
                </a:extLst>
              </p:cNvPr>
              <p:cNvSpPr txBox="1">
                <a:spLocks/>
              </p:cNvSpPr>
              <p:nvPr/>
            </p:nvSpPr>
            <p:spPr>
              <a:xfrm>
                <a:off x="1141412" y="2312926"/>
                <a:ext cx="5204129" cy="847776"/>
              </a:xfrm>
              <a:prstGeom prst="rect">
                <a:avLst/>
              </a:prstGeom>
              <a:solidFill>
                <a:schemeClr val="bg2">
                  <a:lumMod val="10000"/>
                  <a:lumOff val="90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sz="2000" b="0" i="1" smtClean="0">
                          <a:solidFill>
                            <a:schemeClr val="bg1"/>
                          </a:solidFill>
                          <a:latin typeface="Cambria Math" panose="02040503050406030204" pitchFamily="18" charset="0"/>
                        </a:rPr>
                        <m:t>𝑧</m:t>
                      </m:r>
                      <m:r>
                        <a:rPr lang="en-US" sz="2000" b="0" i="1" smtClean="0">
                          <a:solidFill>
                            <a:schemeClr val="bg1"/>
                          </a:solidFill>
                          <a:latin typeface="Cambria Math" panose="02040503050406030204" pitchFamily="18" charset="0"/>
                        </a:rPr>
                        <m:t>=2</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1</m:t>
                          </m:r>
                        </m:sub>
                      </m:sSub>
                      <m:r>
                        <a:rPr lang="en-US" sz="2000" b="0" i="1" smtClean="0">
                          <a:solidFill>
                            <a:schemeClr val="bg1"/>
                          </a:solidFill>
                          <a:latin typeface="Cambria Math" panose="02040503050406030204" pitchFamily="18" charset="0"/>
                        </a:rPr>
                        <m:t>−</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2</m:t>
                          </m:r>
                        </m:sub>
                      </m:sSub>
                    </m:oMath>
                  </m:oMathPara>
                </a14:m>
                <a:endParaRPr lang="en-US" sz="2000" dirty="0">
                  <a:solidFill>
                    <a:schemeClr val="bg1"/>
                  </a:solidFill>
                </a:endParaRPr>
              </a:p>
            </p:txBody>
          </p:sp>
        </mc:Choice>
        <mc:Fallback xmlns="">
          <p:sp>
            <p:nvSpPr>
              <p:cNvPr id="8" name="Content Placeholder 2">
                <a:extLst>
                  <a:ext uri="{FF2B5EF4-FFF2-40B4-BE49-F238E27FC236}">
                    <a16:creationId xmlns:a16="http://schemas.microsoft.com/office/drawing/2014/main" id="{78DBD3F3-96C7-0842-BC4D-35DEB5164E9B}"/>
                  </a:ext>
                </a:extLst>
              </p:cNvPr>
              <p:cNvSpPr txBox="1">
                <a:spLocks noRot="1" noChangeAspect="1" noMove="1" noResize="1" noEditPoints="1" noAdjustHandles="1" noChangeArrowheads="1" noChangeShapeType="1" noTextEdit="1"/>
              </p:cNvSpPr>
              <p:nvPr/>
            </p:nvSpPr>
            <p:spPr>
              <a:xfrm>
                <a:off x="1141412" y="2312926"/>
                <a:ext cx="5204129" cy="847776"/>
              </a:xfrm>
              <a:prstGeom prst="rect">
                <a:avLst/>
              </a:prstGeom>
              <a:blipFill>
                <a:blip r:embed="rId3"/>
                <a:stretch>
                  <a:fillRect/>
                </a:stretch>
              </a:blipFill>
            </p:spPr>
            <p:txBody>
              <a:bodyPr/>
              <a:lstStyle/>
              <a:p>
                <a:r>
                  <a:rPr lang="en-US">
                    <a:noFill/>
                  </a:rPr>
                  <a:t> </a:t>
                </a:r>
              </a:p>
            </p:txBody>
          </p:sp>
        </mc:Fallback>
      </mc:AlternateContent>
      <p:sp>
        <p:nvSpPr>
          <p:cNvPr id="7" name="Content Placeholder 2">
            <a:extLst>
              <a:ext uri="{FF2B5EF4-FFF2-40B4-BE49-F238E27FC236}">
                <a16:creationId xmlns:a16="http://schemas.microsoft.com/office/drawing/2014/main" id="{EA34854B-5735-C14D-A144-C2664CF34719}"/>
              </a:ext>
            </a:extLst>
          </p:cNvPr>
          <p:cNvSpPr txBox="1">
            <a:spLocks/>
          </p:cNvSpPr>
          <p:nvPr/>
        </p:nvSpPr>
        <p:spPr>
          <a:xfrm>
            <a:off x="6599982" y="2425150"/>
            <a:ext cx="5096387" cy="2146850"/>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t>Basic solution sets x</a:t>
            </a:r>
            <a:r>
              <a:rPr lang="en-US" sz="1600" i="1" baseline="-25000" dirty="0"/>
              <a:t>1</a:t>
            </a:r>
            <a:r>
              <a:rPr lang="en-US" sz="1600" i="1" dirty="0"/>
              <a:t> and x</a:t>
            </a:r>
            <a:r>
              <a:rPr lang="en-US" sz="1600" i="1" baseline="-25000" dirty="0"/>
              <a:t>2</a:t>
            </a:r>
            <a:r>
              <a:rPr lang="en-US" sz="1600" i="1" dirty="0"/>
              <a:t> to 0</a:t>
            </a:r>
          </a:p>
          <a:p>
            <a:pPr marL="0" indent="0">
              <a:buFont typeface="Arial" panose="020B0604020202020204" pitchFamily="34" charset="0"/>
              <a:buNone/>
            </a:pPr>
            <a:endParaRPr lang="en-US" sz="1600" i="1" dirty="0"/>
          </a:p>
          <a:p>
            <a:pPr marL="0" indent="0">
              <a:buFont typeface="Arial" panose="020B0604020202020204" pitchFamily="34" charset="0"/>
              <a:buNone/>
            </a:pPr>
            <a:endParaRPr lang="en-US" sz="1600" i="1" dirty="0"/>
          </a:p>
          <a:p>
            <a:pPr marL="0" indent="0">
              <a:buFont typeface="Arial" panose="020B0604020202020204" pitchFamily="34" charset="0"/>
              <a:buNone/>
            </a:pPr>
            <a:r>
              <a:rPr lang="en-US" sz="1600" i="1" dirty="0"/>
              <a:t>But in second equation, 0 is not less than or equal to -4</a:t>
            </a:r>
          </a:p>
        </p:txBody>
      </p:sp>
    </p:spTree>
    <p:extLst>
      <p:ext uri="{BB962C8B-B14F-4D97-AF65-F5344CB8AC3E}">
        <p14:creationId xmlns:p14="http://schemas.microsoft.com/office/powerpoint/2010/main" val="2923433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Initialize-Simplex Example</a:t>
            </a:r>
          </a:p>
        </p:txBody>
      </p:sp>
      <p:sp>
        <p:nvSpPr>
          <p:cNvPr id="19" name="Content Placeholder 2">
            <a:extLst>
              <a:ext uri="{FF2B5EF4-FFF2-40B4-BE49-F238E27FC236}">
                <a16:creationId xmlns:a16="http://schemas.microsoft.com/office/drawing/2014/main" id="{76C8D82D-F749-7249-844B-72A87D682FB1}"/>
              </a:ext>
            </a:extLst>
          </p:cNvPr>
          <p:cNvSpPr txBox="1">
            <a:spLocks/>
          </p:cNvSpPr>
          <p:nvPr/>
        </p:nvSpPr>
        <p:spPr>
          <a:xfrm>
            <a:off x="1232452" y="1065477"/>
            <a:ext cx="9883471" cy="516834"/>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b="1" i="1" u="sng" dirty="0"/>
              <a:t>Step 1</a:t>
            </a:r>
            <a:r>
              <a:rPr lang="en-US" sz="2000" dirty="0"/>
              <a:t>: Introduce variable x</a:t>
            </a:r>
            <a:r>
              <a:rPr lang="en-US" sz="2000" baseline="-25000" dirty="0"/>
              <a:t>0</a:t>
            </a:r>
            <a:endParaRPr lang="en-US" sz="2000" b="1" baseline="-25000" dirty="0"/>
          </a:p>
        </p:txBody>
      </p:sp>
      <mc:AlternateContent xmlns:mc="http://schemas.openxmlformats.org/markup-compatibility/2006" xmlns:a14="http://schemas.microsoft.com/office/drawing/2010/main">
        <mc:Choice Requires="a14">
          <p:sp>
            <p:nvSpPr>
              <p:cNvPr id="15" name="Content Placeholder 2">
                <a:extLst>
                  <a:ext uri="{FF2B5EF4-FFF2-40B4-BE49-F238E27FC236}">
                    <a16:creationId xmlns:a16="http://schemas.microsoft.com/office/drawing/2014/main" id="{3DC0BA06-C786-1241-B446-503915092094}"/>
                  </a:ext>
                </a:extLst>
              </p:cNvPr>
              <p:cNvSpPr txBox="1">
                <a:spLocks/>
              </p:cNvSpPr>
              <p:nvPr/>
            </p:nvSpPr>
            <p:spPr>
              <a:xfrm>
                <a:off x="1141412" y="2647237"/>
                <a:ext cx="5204129" cy="1407929"/>
              </a:xfrm>
              <a:prstGeom prst="rect">
                <a:avLst/>
              </a:prstGeom>
              <a:solidFill>
                <a:schemeClr val="bg2">
                  <a:lumMod val="10000"/>
                  <a:lumOff val="90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sz="2000" b="0" i="1" smtClean="0">
                          <a:solidFill>
                            <a:schemeClr val="bg1"/>
                          </a:solidFill>
                          <a:latin typeface="Cambria Math" panose="02040503050406030204" pitchFamily="18" charset="0"/>
                        </a:rPr>
                        <m:t>2</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1</m:t>
                          </m:r>
                        </m:sub>
                      </m:sSub>
                      <m:r>
                        <a:rPr lang="en-US" sz="2000" b="0" i="1" smtClean="0">
                          <a:solidFill>
                            <a:schemeClr val="bg1"/>
                          </a:solidFill>
                          <a:latin typeface="Cambria Math" panose="02040503050406030204" pitchFamily="18" charset="0"/>
                        </a:rPr>
                        <m:t>−</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2</m:t>
                          </m:r>
                        </m:sub>
                      </m:sSub>
                      <m:r>
                        <a:rPr lang="en-US" sz="2000" b="0" i="1" smtClean="0">
                          <a:solidFill>
                            <a:schemeClr val="bg1"/>
                          </a:solidFill>
                          <a:latin typeface="Cambria Math" panose="02040503050406030204" pitchFamily="18" charset="0"/>
                        </a:rPr>
                        <m:t>−</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0</m:t>
                          </m:r>
                        </m:sub>
                      </m:sSub>
                      <m:r>
                        <m:rPr>
                          <m:aln/>
                        </m:rPr>
                        <a:rPr lang="en-US" sz="2000" b="0" i="1" smtClean="0">
                          <a:solidFill>
                            <a:schemeClr val="bg1"/>
                          </a:solidFill>
                          <a:latin typeface="Cambria Math" panose="02040503050406030204" pitchFamily="18" charset="0"/>
                        </a:rPr>
                        <m:t>≤</m:t>
                      </m:r>
                      <m:r>
                        <a:rPr lang="en-US" sz="2000" b="0" i="1" smtClean="0">
                          <a:solidFill>
                            <a:schemeClr val="bg1"/>
                          </a:solidFill>
                          <a:latin typeface="Cambria Math" panose="02040503050406030204" pitchFamily="18" charset="0"/>
                        </a:rPr>
                        <m:t>2</m:t>
                      </m:r>
                    </m:oMath>
                    <m:oMath xmlns:m="http://schemas.openxmlformats.org/officeDocument/2006/math">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1</m:t>
                          </m:r>
                        </m:sub>
                      </m:sSub>
                      <m:r>
                        <a:rPr lang="en-US" sz="2000" b="0" i="1" smtClean="0">
                          <a:solidFill>
                            <a:schemeClr val="bg1"/>
                          </a:solidFill>
                          <a:latin typeface="Cambria Math" panose="02040503050406030204" pitchFamily="18" charset="0"/>
                        </a:rPr>
                        <m:t>−5</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2</m:t>
                          </m:r>
                        </m:sub>
                      </m:sSub>
                      <m:r>
                        <a:rPr lang="en-US" sz="2000" b="0" i="1" smtClean="0">
                          <a:solidFill>
                            <a:schemeClr val="bg1"/>
                          </a:solidFill>
                          <a:latin typeface="Cambria Math" panose="02040503050406030204" pitchFamily="18" charset="0"/>
                        </a:rPr>
                        <m:t>−</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0</m:t>
                          </m:r>
                        </m:sub>
                      </m:sSub>
                      <m:r>
                        <m:rPr>
                          <m:aln/>
                        </m:rPr>
                        <a:rPr lang="en-US" sz="2000" b="0" i="1" smtClean="0">
                          <a:solidFill>
                            <a:schemeClr val="bg1"/>
                          </a:solidFill>
                          <a:latin typeface="Cambria Math" panose="02040503050406030204" pitchFamily="18" charset="0"/>
                        </a:rPr>
                        <m:t>≤</m:t>
                      </m:r>
                      <m:r>
                        <a:rPr lang="en-US" sz="2000" b="0" i="1" smtClean="0">
                          <a:solidFill>
                            <a:schemeClr val="bg1"/>
                          </a:solidFill>
                          <a:latin typeface="Cambria Math" panose="02040503050406030204" pitchFamily="18" charset="0"/>
                        </a:rPr>
                        <m:t>−4</m:t>
                      </m:r>
                    </m:oMath>
                    <m:oMath xmlns:m="http://schemas.openxmlformats.org/officeDocument/2006/math">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1</m:t>
                          </m:r>
                        </m:sub>
                      </m:sSub>
                      <m:r>
                        <a:rPr lang="en-US" sz="2000" b="0" i="1" smtClean="0">
                          <a:solidFill>
                            <a:schemeClr val="bg1"/>
                          </a:solidFill>
                          <a:latin typeface="Cambria Math" panose="02040503050406030204" pitchFamily="18" charset="0"/>
                        </a:rPr>
                        <m:t>,</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2, </m:t>
                          </m:r>
                        </m:sub>
                      </m:sSub>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0</m:t>
                          </m:r>
                        </m:sub>
                      </m:sSub>
                      <m:r>
                        <m:rPr>
                          <m:aln/>
                        </m:rPr>
                        <a:rPr lang="en-US" sz="2000" b="0" i="1" smtClean="0">
                          <a:solidFill>
                            <a:schemeClr val="bg1"/>
                          </a:solidFill>
                          <a:latin typeface="Cambria Math" panose="02040503050406030204" pitchFamily="18" charset="0"/>
                        </a:rPr>
                        <m:t>≥</m:t>
                      </m:r>
                      <m:r>
                        <a:rPr lang="en-US" sz="2000" b="0" i="1" smtClean="0">
                          <a:solidFill>
                            <a:schemeClr val="bg1"/>
                          </a:solidFill>
                          <a:latin typeface="Cambria Math" panose="02040503050406030204" pitchFamily="18" charset="0"/>
                        </a:rPr>
                        <m:t>0</m:t>
                      </m:r>
                    </m:oMath>
                  </m:oMathPara>
                </a14:m>
                <a:br>
                  <a:rPr lang="en-US" sz="2000" b="0" dirty="0">
                    <a:solidFill>
                      <a:schemeClr val="bg1"/>
                    </a:solidFill>
                  </a:rPr>
                </a:br>
                <a:endParaRPr lang="en-US" sz="2000" dirty="0">
                  <a:solidFill>
                    <a:schemeClr val="bg1"/>
                  </a:solidFill>
                </a:endParaRPr>
              </a:p>
            </p:txBody>
          </p:sp>
        </mc:Choice>
        <mc:Fallback xmlns="">
          <p:sp>
            <p:nvSpPr>
              <p:cNvPr id="15" name="Content Placeholder 2">
                <a:extLst>
                  <a:ext uri="{FF2B5EF4-FFF2-40B4-BE49-F238E27FC236}">
                    <a16:creationId xmlns:a16="http://schemas.microsoft.com/office/drawing/2014/main" id="{3DC0BA06-C786-1241-B446-503915092094}"/>
                  </a:ext>
                </a:extLst>
              </p:cNvPr>
              <p:cNvSpPr txBox="1">
                <a:spLocks noRot="1" noChangeAspect="1" noMove="1" noResize="1" noEditPoints="1" noAdjustHandles="1" noChangeArrowheads="1" noChangeShapeType="1" noTextEdit="1"/>
              </p:cNvSpPr>
              <p:nvPr/>
            </p:nvSpPr>
            <p:spPr>
              <a:xfrm>
                <a:off x="1141412" y="2647237"/>
                <a:ext cx="5204129" cy="1407929"/>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Content Placeholder 2">
                <a:extLst>
                  <a:ext uri="{FF2B5EF4-FFF2-40B4-BE49-F238E27FC236}">
                    <a16:creationId xmlns:a16="http://schemas.microsoft.com/office/drawing/2014/main" id="{78DBD3F3-96C7-0842-BC4D-35DEB5164E9B}"/>
                  </a:ext>
                </a:extLst>
              </p:cNvPr>
              <p:cNvSpPr txBox="1">
                <a:spLocks/>
              </p:cNvSpPr>
              <p:nvPr/>
            </p:nvSpPr>
            <p:spPr>
              <a:xfrm>
                <a:off x="1141412" y="1652968"/>
                <a:ext cx="5204129" cy="847776"/>
              </a:xfrm>
              <a:prstGeom prst="rect">
                <a:avLst/>
              </a:prstGeom>
              <a:solidFill>
                <a:schemeClr val="bg2">
                  <a:lumMod val="10000"/>
                  <a:lumOff val="90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sz="2000" b="0" i="1" smtClean="0">
                          <a:solidFill>
                            <a:schemeClr val="bg1"/>
                          </a:solidFill>
                          <a:latin typeface="Cambria Math" panose="02040503050406030204" pitchFamily="18" charset="0"/>
                        </a:rPr>
                        <m:t>𝑧</m:t>
                      </m:r>
                      <m:r>
                        <a:rPr lang="en-US" sz="2000" b="0" i="1" smtClean="0">
                          <a:solidFill>
                            <a:schemeClr val="bg1"/>
                          </a:solidFill>
                          <a:latin typeface="Cambria Math" panose="02040503050406030204" pitchFamily="18" charset="0"/>
                        </a:rPr>
                        <m:t>=−</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0</m:t>
                          </m:r>
                        </m:sub>
                      </m:sSub>
                    </m:oMath>
                  </m:oMathPara>
                </a14:m>
                <a:endParaRPr lang="en-US" sz="2000" dirty="0">
                  <a:solidFill>
                    <a:schemeClr val="bg1"/>
                  </a:solidFill>
                </a:endParaRPr>
              </a:p>
            </p:txBody>
          </p:sp>
        </mc:Choice>
        <mc:Fallback xmlns="">
          <p:sp>
            <p:nvSpPr>
              <p:cNvPr id="8" name="Content Placeholder 2">
                <a:extLst>
                  <a:ext uri="{FF2B5EF4-FFF2-40B4-BE49-F238E27FC236}">
                    <a16:creationId xmlns:a16="http://schemas.microsoft.com/office/drawing/2014/main" id="{78DBD3F3-96C7-0842-BC4D-35DEB5164E9B}"/>
                  </a:ext>
                </a:extLst>
              </p:cNvPr>
              <p:cNvSpPr txBox="1">
                <a:spLocks noRot="1" noChangeAspect="1" noMove="1" noResize="1" noEditPoints="1" noAdjustHandles="1" noChangeArrowheads="1" noChangeShapeType="1" noTextEdit="1"/>
              </p:cNvSpPr>
              <p:nvPr/>
            </p:nvSpPr>
            <p:spPr>
              <a:xfrm>
                <a:off x="1141412" y="1652968"/>
                <a:ext cx="5204129" cy="847776"/>
              </a:xfrm>
              <a:prstGeom prst="rect">
                <a:avLst/>
              </a:prstGeom>
              <a:blipFill>
                <a:blip r:embed="rId3"/>
                <a:stretch>
                  <a:fillRect/>
                </a:stretch>
              </a:blipFill>
            </p:spPr>
            <p:txBody>
              <a:bodyPr/>
              <a:lstStyle/>
              <a:p>
                <a:r>
                  <a:rPr lang="en-US">
                    <a:noFill/>
                  </a:rPr>
                  <a:t> </a:t>
                </a:r>
              </a:p>
            </p:txBody>
          </p:sp>
        </mc:Fallback>
      </mc:AlternateContent>
      <p:sp>
        <p:nvSpPr>
          <p:cNvPr id="7" name="Content Placeholder 2">
            <a:extLst>
              <a:ext uri="{FF2B5EF4-FFF2-40B4-BE49-F238E27FC236}">
                <a16:creationId xmlns:a16="http://schemas.microsoft.com/office/drawing/2014/main" id="{EA34854B-5735-C14D-A144-C2664CF34719}"/>
              </a:ext>
            </a:extLst>
          </p:cNvPr>
          <p:cNvSpPr txBox="1">
            <a:spLocks/>
          </p:cNvSpPr>
          <p:nvPr/>
        </p:nvSpPr>
        <p:spPr>
          <a:xfrm>
            <a:off x="6599982" y="1765192"/>
            <a:ext cx="5096387" cy="2146850"/>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t>Change objective function to –x</a:t>
            </a:r>
            <a:r>
              <a:rPr lang="en-US" sz="1600" i="1" baseline="-25000" dirty="0"/>
              <a:t>0</a:t>
            </a:r>
          </a:p>
          <a:p>
            <a:pPr marL="0" indent="0">
              <a:buFont typeface="Arial" panose="020B0604020202020204" pitchFamily="34" charset="0"/>
              <a:buNone/>
            </a:pPr>
            <a:endParaRPr lang="en-US" sz="1600" i="1" dirty="0"/>
          </a:p>
          <a:p>
            <a:pPr marL="0" indent="0">
              <a:buFont typeface="Arial" panose="020B0604020202020204" pitchFamily="34" charset="0"/>
              <a:buNone/>
            </a:pPr>
            <a:endParaRPr lang="en-US" sz="1600" i="1" dirty="0"/>
          </a:p>
          <a:p>
            <a:pPr marL="0" indent="0">
              <a:buFont typeface="Arial" panose="020B0604020202020204" pitchFamily="34" charset="0"/>
              <a:buNone/>
            </a:pPr>
            <a:r>
              <a:rPr lang="en-US" sz="1600" i="1" dirty="0"/>
              <a:t>Add a term –x</a:t>
            </a:r>
            <a:r>
              <a:rPr lang="en-US" sz="1600" i="1" baseline="-25000" dirty="0"/>
              <a:t>0</a:t>
            </a:r>
            <a:r>
              <a:rPr lang="en-US" sz="1600" i="1" dirty="0"/>
              <a:t> to each constraint</a:t>
            </a:r>
          </a:p>
        </p:txBody>
      </p:sp>
      <p:sp>
        <p:nvSpPr>
          <p:cNvPr id="9" name="Content Placeholder 2">
            <a:extLst>
              <a:ext uri="{FF2B5EF4-FFF2-40B4-BE49-F238E27FC236}">
                <a16:creationId xmlns:a16="http://schemas.microsoft.com/office/drawing/2014/main" id="{FADF13BC-3799-A84A-8DD7-B74F46E57EE5}"/>
              </a:ext>
            </a:extLst>
          </p:cNvPr>
          <p:cNvSpPr txBox="1">
            <a:spLocks/>
          </p:cNvSpPr>
          <p:nvPr/>
        </p:nvSpPr>
        <p:spPr>
          <a:xfrm>
            <a:off x="1141412" y="4456100"/>
            <a:ext cx="5204129" cy="497562"/>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t>Equivalent slack form given by:</a:t>
            </a:r>
          </a:p>
        </p:txBody>
      </p:sp>
      <mc:AlternateContent xmlns:mc="http://schemas.openxmlformats.org/markup-compatibility/2006" xmlns:a14="http://schemas.microsoft.com/office/drawing/2010/main">
        <mc:Choice Requires="a14">
          <p:sp>
            <p:nvSpPr>
              <p:cNvPr id="10" name="Content Placeholder 2">
                <a:extLst>
                  <a:ext uri="{FF2B5EF4-FFF2-40B4-BE49-F238E27FC236}">
                    <a16:creationId xmlns:a16="http://schemas.microsoft.com/office/drawing/2014/main" id="{B4DE397D-2BC1-E34F-AA81-18F9D39CB1EE}"/>
                  </a:ext>
                </a:extLst>
              </p:cNvPr>
              <p:cNvSpPr txBox="1">
                <a:spLocks/>
              </p:cNvSpPr>
              <p:nvPr/>
            </p:nvSpPr>
            <p:spPr>
              <a:xfrm>
                <a:off x="5102487" y="4878275"/>
                <a:ext cx="5647676" cy="1594087"/>
              </a:xfrm>
              <a:prstGeom prst="rect">
                <a:avLst/>
              </a:prstGeom>
              <a:solidFill>
                <a:schemeClr val="bg2">
                  <a:lumMod val="10000"/>
                  <a:lumOff val="90000"/>
                </a:schemeClr>
              </a:solidFill>
            </p:spPr>
            <p:txBody>
              <a:bodyPr vert="horz" lIns="91440" tIns="45720" rIns="91440" bIns="45720" rtlCol="0">
                <a:normAutofit fontScale="925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3</m:t>
                          </m:r>
                        </m:sub>
                      </m:sSub>
                      <m:r>
                        <a:rPr lang="en-US" sz="2000" b="0" i="1" smtClean="0">
                          <a:solidFill>
                            <a:schemeClr val="bg1"/>
                          </a:solidFill>
                          <a:latin typeface="Cambria Math" panose="02040503050406030204" pitchFamily="18" charset="0"/>
                        </a:rPr>
                        <m:t>=2−2</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1</m:t>
                          </m:r>
                        </m:sub>
                      </m:sSub>
                      <m:r>
                        <a:rPr lang="en-US" sz="2000" b="0" i="1" smtClean="0">
                          <a:solidFill>
                            <a:schemeClr val="bg1"/>
                          </a:solidFill>
                          <a:latin typeface="Cambria Math" panose="02040503050406030204" pitchFamily="18" charset="0"/>
                        </a:rPr>
                        <m:t>+</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2</m:t>
                          </m:r>
                        </m:sub>
                      </m:sSub>
                      <m:r>
                        <a:rPr lang="en-US" sz="2000" b="0" i="1" smtClean="0">
                          <a:solidFill>
                            <a:schemeClr val="bg1"/>
                          </a:solidFill>
                          <a:latin typeface="Cambria Math" panose="02040503050406030204" pitchFamily="18" charset="0"/>
                        </a:rPr>
                        <m:t>+</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0</m:t>
                          </m:r>
                        </m:sub>
                      </m:sSub>
                    </m:oMath>
                    <m:oMath xmlns:m="http://schemas.openxmlformats.org/officeDocument/2006/math">
                      <m:sSub>
                        <m:sSubPr>
                          <m:ctrlPr>
                            <a:rPr lang="en-US" sz="2000" b="0" i="1" smtClean="0">
                              <a:solidFill>
                                <a:schemeClr val="bg1"/>
                              </a:solidFill>
                              <a:latin typeface="Cambria Math" panose="02040503050406030204" pitchFamily="18" charset="0"/>
                            </a:rPr>
                          </m:ctrlPr>
                        </m:sSubPr>
                        <m:e>
                          <m:r>
                            <m:rPr>
                              <m:sty m:val="p"/>
                            </m:rPr>
                            <a:rPr lang="en-US" sz="2000" b="0" i="0" smtClean="0">
                              <a:solidFill>
                                <a:schemeClr val="bg1"/>
                              </a:solidFill>
                              <a:latin typeface="Cambria Math" panose="02040503050406030204" pitchFamily="18" charset="0"/>
                            </a:rPr>
                            <m:t>x</m:t>
                          </m:r>
                        </m:e>
                        <m:sub>
                          <m:r>
                            <a:rPr lang="en-US" sz="2000" b="0" i="0" smtClean="0">
                              <a:solidFill>
                                <a:schemeClr val="bg1"/>
                              </a:solidFill>
                              <a:latin typeface="Cambria Math" panose="02040503050406030204" pitchFamily="18" charset="0"/>
                            </a:rPr>
                            <m:t>4</m:t>
                          </m:r>
                        </m:sub>
                      </m:sSub>
                      <m:r>
                        <a:rPr lang="en-US" sz="2000" b="0" i="0" smtClean="0">
                          <a:solidFill>
                            <a:schemeClr val="bg1"/>
                          </a:solidFill>
                          <a:latin typeface="Cambria Math" panose="02040503050406030204" pitchFamily="18" charset="0"/>
                        </a:rPr>
                        <m:t>=−4</m:t>
                      </m:r>
                      <m:r>
                        <a:rPr lang="en-US" sz="2000" b="0" i="1" smtClean="0">
                          <a:solidFill>
                            <a:schemeClr val="bg1"/>
                          </a:solidFill>
                          <a:latin typeface="Cambria Math" panose="02040503050406030204" pitchFamily="18" charset="0"/>
                        </a:rPr>
                        <m:t>−</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1</m:t>
                          </m:r>
                        </m:sub>
                      </m:sSub>
                      <m:r>
                        <a:rPr lang="en-US" sz="2000" b="0" i="1" smtClean="0">
                          <a:solidFill>
                            <a:schemeClr val="bg1"/>
                          </a:solidFill>
                          <a:latin typeface="Cambria Math" panose="02040503050406030204" pitchFamily="18" charset="0"/>
                        </a:rPr>
                        <m:t>+5</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2</m:t>
                          </m:r>
                        </m:sub>
                      </m:sSub>
                      <m:r>
                        <a:rPr lang="en-US" sz="2000" b="0" i="1" smtClean="0">
                          <a:solidFill>
                            <a:schemeClr val="bg1"/>
                          </a:solidFill>
                          <a:latin typeface="Cambria Math" panose="02040503050406030204" pitchFamily="18" charset="0"/>
                        </a:rPr>
                        <m:t>+</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0</m:t>
                          </m:r>
                        </m:sub>
                      </m:sSub>
                    </m:oMath>
                  </m:oMathPara>
                </a14:m>
                <a:br>
                  <a:rPr lang="en-US" sz="2000" b="0" dirty="0">
                    <a:solidFill>
                      <a:schemeClr val="bg1"/>
                    </a:solidFill>
                  </a:rPr>
                </a:br>
                <a:br>
                  <a:rPr lang="en-US" sz="2000" b="0" dirty="0">
                    <a:solidFill>
                      <a:schemeClr val="bg1"/>
                    </a:solidFill>
                  </a:rPr>
                </a:br>
                <a:endParaRPr lang="en-US" sz="2000" dirty="0">
                  <a:solidFill>
                    <a:schemeClr val="bg1"/>
                  </a:solidFill>
                </a:endParaRPr>
              </a:p>
            </p:txBody>
          </p:sp>
        </mc:Choice>
        <mc:Fallback xmlns="">
          <p:sp>
            <p:nvSpPr>
              <p:cNvPr id="10" name="Content Placeholder 2">
                <a:extLst>
                  <a:ext uri="{FF2B5EF4-FFF2-40B4-BE49-F238E27FC236}">
                    <a16:creationId xmlns:a16="http://schemas.microsoft.com/office/drawing/2014/main" id="{B4DE397D-2BC1-E34F-AA81-18F9D39CB1EE}"/>
                  </a:ext>
                </a:extLst>
              </p:cNvPr>
              <p:cNvSpPr txBox="1">
                <a:spLocks noRot="1" noChangeAspect="1" noMove="1" noResize="1" noEditPoints="1" noAdjustHandles="1" noChangeArrowheads="1" noChangeShapeType="1" noTextEdit="1"/>
              </p:cNvSpPr>
              <p:nvPr/>
            </p:nvSpPr>
            <p:spPr>
              <a:xfrm>
                <a:off x="5102487" y="4878275"/>
                <a:ext cx="5647676" cy="1594087"/>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Content Placeholder 2">
                <a:extLst>
                  <a:ext uri="{FF2B5EF4-FFF2-40B4-BE49-F238E27FC236}">
                    <a16:creationId xmlns:a16="http://schemas.microsoft.com/office/drawing/2014/main" id="{BE85BD69-B0E0-B74F-9352-30D70F67572F}"/>
                  </a:ext>
                </a:extLst>
              </p:cNvPr>
              <p:cNvSpPr txBox="1">
                <a:spLocks/>
              </p:cNvSpPr>
              <p:nvPr/>
            </p:nvSpPr>
            <p:spPr>
              <a:xfrm>
                <a:off x="1232452" y="4878275"/>
                <a:ext cx="3665551" cy="584271"/>
              </a:xfrm>
              <a:prstGeom prst="rect">
                <a:avLst/>
              </a:prstGeom>
              <a:solidFill>
                <a:schemeClr val="bg2">
                  <a:lumMod val="10000"/>
                  <a:lumOff val="90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sz="2000" b="0" i="1" smtClean="0">
                          <a:solidFill>
                            <a:schemeClr val="bg1"/>
                          </a:solidFill>
                          <a:latin typeface="Cambria Math" panose="02040503050406030204" pitchFamily="18" charset="0"/>
                        </a:rPr>
                        <m:t>𝑧</m:t>
                      </m:r>
                      <m:r>
                        <a:rPr lang="en-US" sz="2000" b="0" i="1" smtClean="0">
                          <a:solidFill>
                            <a:schemeClr val="bg1"/>
                          </a:solidFill>
                          <a:latin typeface="Cambria Math" panose="02040503050406030204" pitchFamily="18" charset="0"/>
                        </a:rPr>
                        <m:t>=−</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0</m:t>
                          </m:r>
                        </m:sub>
                      </m:sSub>
                    </m:oMath>
                  </m:oMathPara>
                </a14:m>
                <a:endParaRPr lang="en-US" sz="2000" dirty="0">
                  <a:solidFill>
                    <a:schemeClr val="bg1"/>
                  </a:solidFill>
                </a:endParaRPr>
              </a:p>
            </p:txBody>
          </p:sp>
        </mc:Choice>
        <mc:Fallback xmlns="">
          <p:sp>
            <p:nvSpPr>
              <p:cNvPr id="11" name="Content Placeholder 2">
                <a:extLst>
                  <a:ext uri="{FF2B5EF4-FFF2-40B4-BE49-F238E27FC236}">
                    <a16:creationId xmlns:a16="http://schemas.microsoft.com/office/drawing/2014/main" id="{BE85BD69-B0E0-B74F-9352-30D70F67572F}"/>
                  </a:ext>
                </a:extLst>
              </p:cNvPr>
              <p:cNvSpPr txBox="1">
                <a:spLocks noRot="1" noChangeAspect="1" noMove="1" noResize="1" noEditPoints="1" noAdjustHandles="1" noChangeArrowheads="1" noChangeShapeType="1" noTextEdit="1"/>
              </p:cNvSpPr>
              <p:nvPr/>
            </p:nvSpPr>
            <p:spPr>
              <a:xfrm>
                <a:off x="1232452" y="4878275"/>
                <a:ext cx="3665551" cy="584271"/>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753757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Initialize-Simplex Example</a:t>
            </a:r>
          </a:p>
        </p:txBody>
      </p:sp>
      <p:sp>
        <p:nvSpPr>
          <p:cNvPr id="19" name="Content Placeholder 2">
            <a:extLst>
              <a:ext uri="{FF2B5EF4-FFF2-40B4-BE49-F238E27FC236}">
                <a16:creationId xmlns:a16="http://schemas.microsoft.com/office/drawing/2014/main" id="{76C8D82D-F749-7249-844B-72A87D682FB1}"/>
              </a:ext>
            </a:extLst>
          </p:cNvPr>
          <p:cNvSpPr txBox="1">
            <a:spLocks/>
          </p:cNvSpPr>
          <p:nvPr/>
        </p:nvSpPr>
        <p:spPr>
          <a:xfrm>
            <a:off x="1232452" y="1097281"/>
            <a:ext cx="9883471" cy="1057522"/>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b="1" i="1" u="sng" dirty="0"/>
              <a:t>Lemma</a:t>
            </a:r>
            <a:r>
              <a:rPr lang="en-US" sz="2000" dirty="0"/>
              <a:t>: The original Linear Program </a:t>
            </a:r>
            <a:r>
              <a:rPr lang="en-US" sz="2000" i="1" dirty="0"/>
              <a:t>L </a:t>
            </a:r>
            <a:r>
              <a:rPr lang="en-US" sz="2000" dirty="0"/>
              <a:t>is feasible if and only if this new Linear Program L</a:t>
            </a:r>
            <a:r>
              <a:rPr lang="en-US" sz="2000" baseline="-25000" dirty="0"/>
              <a:t>aux</a:t>
            </a:r>
            <a:r>
              <a:rPr lang="en-US" sz="2000" dirty="0"/>
              <a:t> (shown below) has an optimal objective value of 0.</a:t>
            </a:r>
            <a:endParaRPr lang="en-US" sz="2000" b="1" i="1" baseline="-25000" dirty="0"/>
          </a:p>
        </p:txBody>
      </p:sp>
      <p:sp>
        <p:nvSpPr>
          <p:cNvPr id="9" name="Content Placeholder 2">
            <a:extLst>
              <a:ext uri="{FF2B5EF4-FFF2-40B4-BE49-F238E27FC236}">
                <a16:creationId xmlns:a16="http://schemas.microsoft.com/office/drawing/2014/main" id="{FADF13BC-3799-A84A-8DD7-B74F46E57EE5}"/>
              </a:ext>
            </a:extLst>
          </p:cNvPr>
          <p:cNvSpPr txBox="1">
            <a:spLocks/>
          </p:cNvSpPr>
          <p:nvPr/>
        </p:nvSpPr>
        <p:spPr>
          <a:xfrm>
            <a:off x="1141412" y="2213834"/>
            <a:ext cx="5204129" cy="497562"/>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t>Equivalent slack form given by:</a:t>
            </a:r>
          </a:p>
        </p:txBody>
      </p:sp>
      <mc:AlternateContent xmlns:mc="http://schemas.openxmlformats.org/markup-compatibility/2006" xmlns:a14="http://schemas.microsoft.com/office/drawing/2010/main">
        <mc:Choice Requires="a14">
          <p:sp>
            <p:nvSpPr>
              <p:cNvPr id="10" name="Content Placeholder 2">
                <a:extLst>
                  <a:ext uri="{FF2B5EF4-FFF2-40B4-BE49-F238E27FC236}">
                    <a16:creationId xmlns:a16="http://schemas.microsoft.com/office/drawing/2014/main" id="{B4DE397D-2BC1-E34F-AA81-18F9D39CB1EE}"/>
                  </a:ext>
                </a:extLst>
              </p:cNvPr>
              <p:cNvSpPr txBox="1">
                <a:spLocks/>
              </p:cNvSpPr>
              <p:nvPr/>
            </p:nvSpPr>
            <p:spPr>
              <a:xfrm>
                <a:off x="5102487" y="2636009"/>
                <a:ext cx="5647676" cy="1594087"/>
              </a:xfrm>
              <a:prstGeom prst="rect">
                <a:avLst/>
              </a:prstGeom>
              <a:solidFill>
                <a:schemeClr val="bg2">
                  <a:lumMod val="10000"/>
                  <a:lumOff val="90000"/>
                </a:schemeClr>
              </a:solidFill>
            </p:spPr>
            <p:txBody>
              <a:bodyPr vert="horz" lIns="91440" tIns="45720" rIns="91440" bIns="45720" rtlCol="0">
                <a:normAutofit fontScale="925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3</m:t>
                          </m:r>
                        </m:sub>
                      </m:sSub>
                      <m:r>
                        <a:rPr lang="en-US" sz="2000" b="0" i="1" smtClean="0">
                          <a:solidFill>
                            <a:schemeClr val="bg1"/>
                          </a:solidFill>
                          <a:latin typeface="Cambria Math" panose="02040503050406030204" pitchFamily="18" charset="0"/>
                        </a:rPr>
                        <m:t>=2−2</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1</m:t>
                          </m:r>
                        </m:sub>
                      </m:sSub>
                      <m:r>
                        <a:rPr lang="en-US" sz="2000" b="0" i="1" smtClean="0">
                          <a:solidFill>
                            <a:schemeClr val="bg1"/>
                          </a:solidFill>
                          <a:latin typeface="Cambria Math" panose="02040503050406030204" pitchFamily="18" charset="0"/>
                        </a:rPr>
                        <m:t>+</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2</m:t>
                          </m:r>
                        </m:sub>
                      </m:sSub>
                      <m:r>
                        <a:rPr lang="en-US" sz="2000" b="0" i="1" smtClean="0">
                          <a:solidFill>
                            <a:schemeClr val="bg1"/>
                          </a:solidFill>
                          <a:latin typeface="Cambria Math" panose="02040503050406030204" pitchFamily="18" charset="0"/>
                        </a:rPr>
                        <m:t>+</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0</m:t>
                          </m:r>
                        </m:sub>
                      </m:sSub>
                    </m:oMath>
                    <m:oMath xmlns:m="http://schemas.openxmlformats.org/officeDocument/2006/math">
                      <m:sSub>
                        <m:sSubPr>
                          <m:ctrlPr>
                            <a:rPr lang="en-US" sz="2000" b="0" i="1" smtClean="0">
                              <a:solidFill>
                                <a:schemeClr val="bg1"/>
                              </a:solidFill>
                              <a:latin typeface="Cambria Math" panose="02040503050406030204" pitchFamily="18" charset="0"/>
                            </a:rPr>
                          </m:ctrlPr>
                        </m:sSubPr>
                        <m:e>
                          <m:r>
                            <m:rPr>
                              <m:sty m:val="p"/>
                            </m:rPr>
                            <a:rPr lang="en-US" sz="2000" b="0" i="0" smtClean="0">
                              <a:solidFill>
                                <a:schemeClr val="bg1"/>
                              </a:solidFill>
                              <a:latin typeface="Cambria Math" panose="02040503050406030204" pitchFamily="18" charset="0"/>
                            </a:rPr>
                            <m:t>x</m:t>
                          </m:r>
                        </m:e>
                        <m:sub>
                          <m:r>
                            <a:rPr lang="en-US" sz="2000" b="0" i="0" smtClean="0">
                              <a:solidFill>
                                <a:schemeClr val="bg1"/>
                              </a:solidFill>
                              <a:latin typeface="Cambria Math" panose="02040503050406030204" pitchFamily="18" charset="0"/>
                            </a:rPr>
                            <m:t>4</m:t>
                          </m:r>
                        </m:sub>
                      </m:sSub>
                      <m:r>
                        <a:rPr lang="en-US" sz="2000" b="0" i="0" smtClean="0">
                          <a:solidFill>
                            <a:schemeClr val="bg1"/>
                          </a:solidFill>
                          <a:latin typeface="Cambria Math" panose="02040503050406030204" pitchFamily="18" charset="0"/>
                        </a:rPr>
                        <m:t>=−4</m:t>
                      </m:r>
                      <m:r>
                        <a:rPr lang="en-US" sz="2000" b="0" i="1" smtClean="0">
                          <a:solidFill>
                            <a:schemeClr val="bg1"/>
                          </a:solidFill>
                          <a:latin typeface="Cambria Math" panose="02040503050406030204" pitchFamily="18" charset="0"/>
                        </a:rPr>
                        <m:t>−</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1</m:t>
                          </m:r>
                        </m:sub>
                      </m:sSub>
                      <m:r>
                        <a:rPr lang="en-US" sz="2000" b="0" i="1" smtClean="0">
                          <a:solidFill>
                            <a:schemeClr val="bg1"/>
                          </a:solidFill>
                          <a:latin typeface="Cambria Math" panose="02040503050406030204" pitchFamily="18" charset="0"/>
                        </a:rPr>
                        <m:t>+5</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2</m:t>
                          </m:r>
                        </m:sub>
                      </m:sSub>
                      <m:r>
                        <a:rPr lang="en-US" sz="2000" b="0" i="1" smtClean="0">
                          <a:solidFill>
                            <a:schemeClr val="bg1"/>
                          </a:solidFill>
                          <a:latin typeface="Cambria Math" panose="02040503050406030204" pitchFamily="18" charset="0"/>
                        </a:rPr>
                        <m:t>+</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0</m:t>
                          </m:r>
                        </m:sub>
                      </m:sSub>
                    </m:oMath>
                  </m:oMathPara>
                </a14:m>
                <a:br>
                  <a:rPr lang="en-US" sz="2000" b="0" dirty="0">
                    <a:solidFill>
                      <a:schemeClr val="bg1"/>
                    </a:solidFill>
                  </a:rPr>
                </a:br>
                <a:br>
                  <a:rPr lang="en-US" sz="2000" b="0" dirty="0">
                    <a:solidFill>
                      <a:schemeClr val="bg1"/>
                    </a:solidFill>
                  </a:rPr>
                </a:br>
                <a:endParaRPr lang="en-US" sz="2000" dirty="0">
                  <a:solidFill>
                    <a:schemeClr val="bg1"/>
                  </a:solidFill>
                </a:endParaRPr>
              </a:p>
            </p:txBody>
          </p:sp>
        </mc:Choice>
        <mc:Fallback xmlns="">
          <p:sp>
            <p:nvSpPr>
              <p:cNvPr id="10" name="Content Placeholder 2">
                <a:extLst>
                  <a:ext uri="{FF2B5EF4-FFF2-40B4-BE49-F238E27FC236}">
                    <a16:creationId xmlns:a16="http://schemas.microsoft.com/office/drawing/2014/main" id="{B4DE397D-2BC1-E34F-AA81-18F9D39CB1EE}"/>
                  </a:ext>
                </a:extLst>
              </p:cNvPr>
              <p:cNvSpPr txBox="1">
                <a:spLocks noRot="1" noChangeAspect="1" noMove="1" noResize="1" noEditPoints="1" noAdjustHandles="1" noChangeArrowheads="1" noChangeShapeType="1" noTextEdit="1"/>
              </p:cNvSpPr>
              <p:nvPr/>
            </p:nvSpPr>
            <p:spPr>
              <a:xfrm>
                <a:off x="5102487" y="2636009"/>
                <a:ext cx="5647676" cy="1594087"/>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Content Placeholder 2">
                <a:extLst>
                  <a:ext uri="{FF2B5EF4-FFF2-40B4-BE49-F238E27FC236}">
                    <a16:creationId xmlns:a16="http://schemas.microsoft.com/office/drawing/2014/main" id="{BE85BD69-B0E0-B74F-9352-30D70F67572F}"/>
                  </a:ext>
                </a:extLst>
              </p:cNvPr>
              <p:cNvSpPr txBox="1">
                <a:spLocks/>
              </p:cNvSpPr>
              <p:nvPr/>
            </p:nvSpPr>
            <p:spPr>
              <a:xfrm>
                <a:off x="1232452" y="2636009"/>
                <a:ext cx="3665551" cy="584271"/>
              </a:xfrm>
              <a:prstGeom prst="rect">
                <a:avLst/>
              </a:prstGeom>
              <a:solidFill>
                <a:schemeClr val="bg2">
                  <a:lumMod val="10000"/>
                  <a:lumOff val="90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sz="2000" b="0" i="1" smtClean="0">
                          <a:solidFill>
                            <a:schemeClr val="bg1"/>
                          </a:solidFill>
                          <a:latin typeface="Cambria Math" panose="02040503050406030204" pitchFamily="18" charset="0"/>
                        </a:rPr>
                        <m:t>𝑧</m:t>
                      </m:r>
                      <m:r>
                        <a:rPr lang="en-US" sz="2000" b="0" i="1" smtClean="0">
                          <a:solidFill>
                            <a:schemeClr val="bg1"/>
                          </a:solidFill>
                          <a:latin typeface="Cambria Math" panose="02040503050406030204" pitchFamily="18" charset="0"/>
                        </a:rPr>
                        <m:t>=−</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0</m:t>
                          </m:r>
                        </m:sub>
                      </m:sSub>
                    </m:oMath>
                  </m:oMathPara>
                </a14:m>
                <a:endParaRPr lang="en-US" sz="2000" dirty="0">
                  <a:solidFill>
                    <a:schemeClr val="bg1"/>
                  </a:solidFill>
                </a:endParaRPr>
              </a:p>
            </p:txBody>
          </p:sp>
        </mc:Choice>
        <mc:Fallback xmlns="">
          <p:sp>
            <p:nvSpPr>
              <p:cNvPr id="11" name="Content Placeholder 2">
                <a:extLst>
                  <a:ext uri="{FF2B5EF4-FFF2-40B4-BE49-F238E27FC236}">
                    <a16:creationId xmlns:a16="http://schemas.microsoft.com/office/drawing/2014/main" id="{BE85BD69-B0E0-B74F-9352-30D70F67572F}"/>
                  </a:ext>
                </a:extLst>
              </p:cNvPr>
              <p:cNvSpPr txBox="1">
                <a:spLocks noRot="1" noChangeAspect="1" noMove="1" noResize="1" noEditPoints="1" noAdjustHandles="1" noChangeArrowheads="1" noChangeShapeType="1" noTextEdit="1"/>
              </p:cNvSpPr>
              <p:nvPr/>
            </p:nvSpPr>
            <p:spPr>
              <a:xfrm>
                <a:off x="1232452" y="2636009"/>
                <a:ext cx="3665551" cy="584271"/>
              </a:xfrm>
              <a:prstGeom prst="rect">
                <a:avLst/>
              </a:prstGeom>
              <a:blipFill>
                <a:blip r:embed="rId3"/>
                <a:stretch>
                  <a:fillRect/>
                </a:stretch>
              </a:blipFill>
            </p:spPr>
            <p:txBody>
              <a:bodyPr/>
              <a:lstStyle/>
              <a:p>
                <a:r>
                  <a:rPr lang="en-US">
                    <a:noFill/>
                  </a:rPr>
                  <a:t> </a:t>
                </a:r>
              </a:p>
            </p:txBody>
          </p:sp>
        </mc:Fallback>
      </mc:AlternateContent>
      <p:sp>
        <p:nvSpPr>
          <p:cNvPr id="12" name="Content Placeholder 2">
            <a:extLst>
              <a:ext uri="{FF2B5EF4-FFF2-40B4-BE49-F238E27FC236}">
                <a16:creationId xmlns:a16="http://schemas.microsoft.com/office/drawing/2014/main" id="{AD8667DD-DC1B-9E43-9024-9F69ECCFF052}"/>
              </a:ext>
            </a:extLst>
          </p:cNvPr>
          <p:cNvSpPr txBox="1">
            <a:spLocks/>
          </p:cNvSpPr>
          <p:nvPr/>
        </p:nvSpPr>
        <p:spPr>
          <a:xfrm>
            <a:off x="866692" y="4349363"/>
            <a:ext cx="10384404" cy="2297927"/>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b="1" i="1" u="sng" dirty="0"/>
              <a:t>Why?</a:t>
            </a:r>
          </a:p>
          <a:p>
            <a:pPr marL="0" indent="0" algn="ctr">
              <a:buFont typeface="Arial" panose="020B0604020202020204" pitchFamily="34" charset="0"/>
              <a:buNone/>
            </a:pPr>
            <a:r>
              <a:rPr lang="en-US" sz="2000" dirty="0"/>
              <a:t>Suppose L has a feasible solution, then L</a:t>
            </a:r>
            <a:r>
              <a:rPr lang="en-US" sz="2000" baseline="-25000" dirty="0"/>
              <a:t>aux</a:t>
            </a:r>
            <a:r>
              <a:rPr lang="en-US" sz="2000" dirty="0"/>
              <a:t> has a feasible solution setting x</a:t>
            </a:r>
            <a:r>
              <a:rPr lang="en-US" sz="2000" baseline="-25000" dirty="0"/>
              <a:t>0</a:t>
            </a:r>
            <a:r>
              <a:rPr lang="en-US" sz="2000" dirty="0"/>
              <a:t> to 0 (which eliminates all terms in L</a:t>
            </a:r>
            <a:r>
              <a:rPr lang="en-US" sz="2000" baseline="-25000" dirty="0"/>
              <a:t>aux</a:t>
            </a:r>
            <a:r>
              <a:rPr lang="en-US" sz="2000" dirty="0"/>
              <a:t> except items already in L</a:t>
            </a:r>
          </a:p>
          <a:p>
            <a:pPr marL="0" indent="0" algn="ctr">
              <a:buFont typeface="Arial" panose="020B0604020202020204" pitchFamily="34" charset="0"/>
              <a:buNone/>
            </a:pPr>
            <a:endParaRPr lang="en-US" sz="2000" dirty="0"/>
          </a:p>
          <a:p>
            <a:pPr marL="0" indent="0" algn="ctr">
              <a:buFont typeface="Arial" panose="020B0604020202020204" pitchFamily="34" charset="0"/>
              <a:buNone/>
            </a:pPr>
            <a:r>
              <a:rPr lang="en-US" sz="2000" dirty="0"/>
              <a:t>Now suppose L</a:t>
            </a:r>
            <a:r>
              <a:rPr lang="en-US" sz="2000" baseline="-25000" dirty="0"/>
              <a:t>aux</a:t>
            </a:r>
            <a:r>
              <a:rPr lang="en-US" sz="2000" dirty="0"/>
              <a:t> has a feasible solution, then x</a:t>
            </a:r>
            <a:r>
              <a:rPr lang="en-US" sz="2000" baseline="-25000" dirty="0"/>
              <a:t>0</a:t>
            </a:r>
            <a:r>
              <a:rPr lang="en-US" sz="2000" dirty="0"/>
              <a:t> must have been set to 0 and the remaining variable values must satisfy the original LP L</a:t>
            </a:r>
          </a:p>
        </p:txBody>
      </p:sp>
    </p:spTree>
    <p:extLst>
      <p:ext uri="{BB962C8B-B14F-4D97-AF65-F5344CB8AC3E}">
        <p14:creationId xmlns:p14="http://schemas.microsoft.com/office/powerpoint/2010/main" val="25625760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Initialize-Simplex </a:t>
            </a:r>
            <a:r>
              <a:rPr lang="en-US" dirty="0" err="1"/>
              <a:t>Psuedo</a:t>
            </a:r>
            <a:r>
              <a:rPr lang="en-US" dirty="0"/>
              <a:t>-Code</a:t>
            </a:r>
          </a:p>
        </p:txBody>
      </p:sp>
      <p:sp>
        <p:nvSpPr>
          <p:cNvPr id="21" name="Content Placeholder 2">
            <a:extLst>
              <a:ext uri="{FF2B5EF4-FFF2-40B4-BE49-F238E27FC236}">
                <a16:creationId xmlns:a16="http://schemas.microsoft.com/office/drawing/2014/main" id="{767E0EDE-F53A-8341-AC3F-C90A9D29D276}"/>
              </a:ext>
            </a:extLst>
          </p:cNvPr>
          <p:cNvSpPr txBox="1">
            <a:spLocks/>
          </p:cNvSpPr>
          <p:nvPr/>
        </p:nvSpPr>
        <p:spPr>
          <a:xfrm>
            <a:off x="1141412" y="816573"/>
            <a:ext cx="9905998" cy="694176"/>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u="sng" dirty="0"/>
              <a:t>Initialize Simplex</a:t>
            </a:r>
            <a:r>
              <a:rPr lang="en-US" sz="2000" i="1" dirty="0"/>
              <a:t>: Overview of the implementation of this initialization method</a:t>
            </a:r>
          </a:p>
        </p:txBody>
      </p:sp>
      <p:pic>
        <p:nvPicPr>
          <p:cNvPr id="5" name="Picture 4">
            <a:extLst>
              <a:ext uri="{FF2B5EF4-FFF2-40B4-BE49-F238E27FC236}">
                <a16:creationId xmlns:a16="http://schemas.microsoft.com/office/drawing/2014/main" id="{A269B79B-8B41-3B4C-800A-76A635380062}"/>
              </a:ext>
            </a:extLst>
          </p:cNvPr>
          <p:cNvPicPr>
            <a:picLocks noChangeAspect="1"/>
          </p:cNvPicPr>
          <p:nvPr/>
        </p:nvPicPr>
        <p:blipFill>
          <a:blip r:embed="rId2"/>
          <a:stretch>
            <a:fillRect/>
          </a:stretch>
        </p:blipFill>
        <p:spPr>
          <a:xfrm>
            <a:off x="2831025" y="1378346"/>
            <a:ext cx="6526772" cy="5315619"/>
          </a:xfrm>
          <a:prstGeom prst="rect">
            <a:avLst/>
          </a:prstGeom>
        </p:spPr>
      </p:pic>
    </p:spTree>
    <p:extLst>
      <p:ext uri="{BB962C8B-B14F-4D97-AF65-F5344CB8AC3E}">
        <p14:creationId xmlns:p14="http://schemas.microsoft.com/office/powerpoint/2010/main" val="267411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19C56-21DC-0A40-AA49-9AF4AF4C92DA}"/>
              </a:ext>
            </a:extLst>
          </p:cNvPr>
          <p:cNvSpPr>
            <a:spLocks noGrp="1"/>
          </p:cNvSpPr>
          <p:nvPr>
            <p:ph type="title"/>
          </p:nvPr>
        </p:nvSpPr>
        <p:spPr/>
        <p:txBody>
          <a:bodyPr/>
          <a:lstStyle/>
          <a:p>
            <a:pPr algn="ctr"/>
            <a:r>
              <a:rPr lang="en-US" dirty="0"/>
              <a:t>Conclusion</a:t>
            </a:r>
          </a:p>
        </p:txBody>
      </p:sp>
    </p:spTree>
    <p:extLst>
      <p:ext uri="{BB962C8B-B14F-4D97-AF65-F5344CB8AC3E}">
        <p14:creationId xmlns:p14="http://schemas.microsoft.com/office/powerpoint/2010/main" val="32170629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Conclusions</a:t>
            </a:r>
          </a:p>
        </p:txBody>
      </p:sp>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141412" y="1252151"/>
            <a:ext cx="9905999" cy="5283820"/>
          </a:xfrm>
        </p:spPr>
        <p:txBody>
          <a:bodyPr/>
          <a:lstStyle/>
          <a:p>
            <a:pPr marL="0" indent="0">
              <a:buNone/>
            </a:pPr>
            <a:r>
              <a:rPr lang="en-US" b="1" i="1" u="sng" dirty="0"/>
              <a:t>Linear Programming</a:t>
            </a:r>
            <a:r>
              <a:rPr lang="en-US" dirty="0"/>
              <a:t> is a powerful technique for solving a wide range of problems.</a:t>
            </a:r>
          </a:p>
          <a:p>
            <a:pPr marL="0" indent="0">
              <a:buNone/>
            </a:pPr>
            <a:endParaRPr lang="en-US" dirty="0"/>
          </a:p>
          <a:p>
            <a:pPr marL="0" indent="0">
              <a:buNone/>
            </a:pPr>
            <a:r>
              <a:rPr lang="en-US" dirty="0"/>
              <a:t>To use, model your problem as a maximization / minimization problem and a set of linear constraints. You may need to </a:t>
            </a:r>
            <a:r>
              <a:rPr lang="en-US" b="1" i="1" u="sng" dirty="0"/>
              <a:t>convert to standard form</a:t>
            </a:r>
            <a:r>
              <a:rPr lang="en-US" dirty="0"/>
              <a:t> or </a:t>
            </a:r>
            <a:r>
              <a:rPr lang="en-US" b="1" i="1" u="sng" dirty="0"/>
              <a:t>slack form</a:t>
            </a:r>
            <a:r>
              <a:rPr lang="en-US" dirty="0"/>
              <a:t>.</a:t>
            </a:r>
          </a:p>
          <a:p>
            <a:pPr marL="0" indent="0">
              <a:buNone/>
            </a:pPr>
            <a:endParaRPr lang="en-US" dirty="0"/>
          </a:p>
          <a:p>
            <a:pPr marL="0" indent="0">
              <a:buNone/>
            </a:pPr>
            <a:r>
              <a:rPr lang="en-US" dirty="0"/>
              <a:t>Use a black box algorithm. We studied </a:t>
            </a:r>
            <a:r>
              <a:rPr lang="en-US" b="1" i="1" u="sng" dirty="0"/>
              <a:t>simplex</a:t>
            </a:r>
            <a:r>
              <a:rPr lang="en-US" dirty="0"/>
              <a:t>, but many other exist that run in Polynomial Time.</a:t>
            </a:r>
          </a:p>
        </p:txBody>
      </p:sp>
    </p:spTree>
    <p:extLst>
      <p:ext uri="{BB962C8B-B14F-4D97-AF65-F5344CB8AC3E}">
        <p14:creationId xmlns:p14="http://schemas.microsoft.com/office/powerpoint/2010/main" val="12198174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Simplex Algorithm Overview</a:t>
            </a:r>
          </a:p>
        </p:txBody>
      </p:sp>
      <p:sp>
        <p:nvSpPr>
          <p:cNvPr id="7" name="Content Placeholder 2">
            <a:extLst>
              <a:ext uri="{FF2B5EF4-FFF2-40B4-BE49-F238E27FC236}">
                <a16:creationId xmlns:a16="http://schemas.microsoft.com/office/drawing/2014/main" id="{E06D595D-8EFD-9B44-9A0C-F073C44484E2}"/>
              </a:ext>
            </a:extLst>
          </p:cNvPr>
          <p:cNvSpPr txBox="1">
            <a:spLocks/>
          </p:cNvSpPr>
          <p:nvPr/>
        </p:nvSpPr>
        <p:spPr>
          <a:xfrm>
            <a:off x="1396721" y="2029767"/>
            <a:ext cx="9355016" cy="3175280"/>
          </a:xfrm>
          <a:prstGeom prst="rect">
            <a:avLst/>
          </a:prstGeom>
          <a:solidFill>
            <a:schemeClr val="bg2">
              <a:lumMod val="10000"/>
              <a:lumOff val="90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dirty="0">
                <a:solidFill>
                  <a:schemeClr val="bg1"/>
                </a:solidFill>
              </a:rPr>
              <a:t>| Convert the Linear Program to Slack Form (if not already)</a:t>
            </a:r>
            <a:br>
              <a:rPr lang="en-US" sz="2000" dirty="0">
                <a:solidFill>
                  <a:schemeClr val="bg1"/>
                </a:solidFill>
              </a:rPr>
            </a:br>
            <a:r>
              <a:rPr lang="en-US" sz="2000" dirty="0">
                <a:solidFill>
                  <a:schemeClr val="bg1"/>
                </a:solidFill>
              </a:rPr>
              <a:t>| Calculate the </a:t>
            </a:r>
            <a:r>
              <a:rPr lang="en-US" sz="2000" b="1" i="1" dirty="0">
                <a:solidFill>
                  <a:schemeClr val="bg1"/>
                </a:solidFill>
              </a:rPr>
              <a:t>Basic Solution </a:t>
            </a:r>
            <a:r>
              <a:rPr lang="en-US" sz="2000" dirty="0">
                <a:solidFill>
                  <a:schemeClr val="bg1"/>
                </a:solidFill>
              </a:rPr>
              <a:t>to the Linear Program and see if it is feasible	</a:t>
            </a:r>
            <a:br>
              <a:rPr lang="en-US" sz="2000" dirty="0">
                <a:solidFill>
                  <a:schemeClr val="bg1"/>
                </a:solidFill>
              </a:rPr>
            </a:br>
            <a:r>
              <a:rPr lang="en-US" sz="2000" dirty="0">
                <a:solidFill>
                  <a:schemeClr val="bg1"/>
                </a:solidFill>
              </a:rPr>
              <a:t>| If the Basic Solution is NOT feasible</a:t>
            </a:r>
            <a:br>
              <a:rPr lang="en-US" sz="2000" dirty="0">
                <a:solidFill>
                  <a:schemeClr val="bg1"/>
                </a:solidFill>
              </a:rPr>
            </a:br>
            <a:r>
              <a:rPr lang="en-US" sz="2000" dirty="0">
                <a:solidFill>
                  <a:schemeClr val="bg1"/>
                </a:solidFill>
              </a:rPr>
              <a:t>|---| Use a </a:t>
            </a:r>
            <a:r>
              <a:rPr lang="en-US" sz="2000" b="1" i="1" dirty="0">
                <a:solidFill>
                  <a:schemeClr val="bg1"/>
                </a:solidFill>
              </a:rPr>
              <a:t>Pivot</a:t>
            </a:r>
            <a:r>
              <a:rPr lang="en-US" sz="2000" dirty="0">
                <a:solidFill>
                  <a:schemeClr val="bg1"/>
                </a:solidFill>
              </a:rPr>
              <a:t> to convert the LP into a form in which </a:t>
            </a:r>
            <a:r>
              <a:rPr lang="en-US" sz="2000" b="1" i="1" dirty="0">
                <a:solidFill>
                  <a:schemeClr val="bg1"/>
                </a:solidFill>
              </a:rPr>
              <a:t>basic solution is feasible</a:t>
            </a:r>
            <a:br>
              <a:rPr lang="en-US" sz="2000" b="1" i="1" dirty="0">
                <a:solidFill>
                  <a:schemeClr val="bg1"/>
                </a:solidFill>
              </a:rPr>
            </a:br>
            <a:r>
              <a:rPr lang="en-US" sz="2000" dirty="0">
                <a:solidFill>
                  <a:schemeClr val="bg1"/>
                </a:solidFill>
              </a:rPr>
              <a:t>| Loop until ALL coefficients of objective function are negative</a:t>
            </a:r>
            <a:br>
              <a:rPr lang="en-US" sz="2000" dirty="0">
                <a:solidFill>
                  <a:schemeClr val="bg1"/>
                </a:solidFill>
              </a:rPr>
            </a:br>
            <a:r>
              <a:rPr lang="en-US" sz="2000" dirty="0">
                <a:solidFill>
                  <a:schemeClr val="bg1"/>
                </a:solidFill>
              </a:rPr>
              <a:t>|---|Find a variable </a:t>
            </a:r>
            <a:r>
              <a:rPr lang="en-US" sz="2000" dirty="0" err="1">
                <a:solidFill>
                  <a:schemeClr val="bg1"/>
                </a:solidFill>
              </a:rPr>
              <a:t>x</a:t>
            </a:r>
            <a:r>
              <a:rPr lang="en-US" sz="2000" baseline="-25000" dirty="0" err="1">
                <a:solidFill>
                  <a:schemeClr val="bg1"/>
                </a:solidFill>
              </a:rPr>
              <a:t>e</a:t>
            </a:r>
            <a:r>
              <a:rPr lang="en-US" sz="2000" dirty="0">
                <a:solidFill>
                  <a:schemeClr val="bg1"/>
                </a:solidFill>
              </a:rPr>
              <a:t> with coefficient in objective function that is non-negative</a:t>
            </a:r>
            <a:br>
              <a:rPr lang="en-US" sz="2000" dirty="0">
                <a:solidFill>
                  <a:schemeClr val="bg1"/>
                </a:solidFill>
              </a:rPr>
            </a:br>
            <a:r>
              <a:rPr lang="en-US" sz="2000" dirty="0">
                <a:solidFill>
                  <a:schemeClr val="bg1"/>
                </a:solidFill>
              </a:rPr>
              <a:t>|---|Find constraint with basic variable x</a:t>
            </a:r>
            <a:r>
              <a:rPr lang="en-US" sz="2000" baseline="-25000" dirty="0">
                <a:solidFill>
                  <a:schemeClr val="bg1"/>
                </a:solidFill>
              </a:rPr>
              <a:t>l</a:t>
            </a:r>
            <a:r>
              <a:rPr lang="en-US" sz="2000" dirty="0">
                <a:solidFill>
                  <a:schemeClr val="bg1"/>
                </a:solidFill>
              </a:rPr>
              <a:t> that most limits how much we can increase </a:t>
            </a:r>
            <a:r>
              <a:rPr lang="en-US" sz="2000" dirty="0" err="1">
                <a:solidFill>
                  <a:schemeClr val="bg1"/>
                </a:solidFill>
              </a:rPr>
              <a:t>x</a:t>
            </a:r>
            <a:r>
              <a:rPr lang="en-US" sz="2000" baseline="-25000" dirty="0" err="1">
                <a:solidFill>
                  <a:schemeClr val="bg1"/>
                </a:solidFill>
              </a:rPr>
              <a:t>e</a:t>
            </a:r>
            <a:r>
              <a:rPr lang="en-US" sz="2000" dirty="0">
                <a:solidFill>
                  <a:schemeClr val="bg1"/>
                </a:solidFill>
              </a:rPr>
              <a:t> </a:t>
            </a:r>
            <a:br>
              <a:rPr lang="en-US" sz="2000" dirty="0">
                <a:solidFill>
                  <a:schemeClr val="bg1"/>
                </a:solidFill>
              </a:rPr>
            </a:br>
            <a:r>
              <a:rPr lang="en-US" sz="2000" dirty="0">
                <a:solidFill>
                  <a:schemeClr val="bg1"/>
                </a:solidFill>
              </a:rPr>
              <a:t>|---|Use a call to </a:t>
            </a:r>
            <a:r>
              <a:rPr lang="en-US" sz="2000" b="1" i="1" dirty="0">
                <a:solidFill>
                  <a:schemeClr val="bg1"/>
                </a:solidFill>
              </a:rPr>
              <a:t>Pivot</a:t>
            </a:r>
            <a:r>
              <a:rPr lang="en-US" sz="2000" dirty="0">
                <a:solidFill>
                  <a:schemeClr val="bg1"/>
                </a:solidFill>
              </a:rPr>
              <a:t> to switch the roles of </a:t>
            </a:r>
            <a:r>
              <a:rPr lang="en-US" sz="2000" dirty="0" err="1">
                <a:solidFill>
                  <a:schemeClr val="bg1"/>
                </a:solidFill>
              </a:rPr>
              <a:t>x</a:t>
            </a:r>
            <a:r>
              <a:rPr lang="en-US" sz="2000" baseline="-25000" dirty="0" err="1">
                <a:solidFill>
                  <a:schemeClr val="bg1"/>
                </a:solidFill>
              </a:rPr>
              <a:t>e</a:t>
            </a:r>
            <a:r>
              <a:rPr lang="en-US" sz="2000" dirty="0">
                <a:solidFill>
                  <a:schemeClr val="bg1"/>
                </a:solidFill>
              </a:rPr>
              <a:t> and x</a:t>
            </a:r>
            <a:r>
              <a:rPr lang="en-US" sz="2000" baseline="-25000" dirty="0">
                <a:solidFill>
                  <a:schemeClr val="bg1"/>
                </a:solidFill>
              </a:rPr>
              <a:t>l</a:t>
            </a:r>
            <a:r>
              <a:rPr lang="en-US" sz="2000" dirty="0">
                <a:solidFill>
                  <a:schemeClr val="bg1"/>
                </a:solidFill>
              </a:rPr>
              <a:t>  </a:t>
            </a:r>
            <a:endParaRPr lang="en-US" sz="2000" baseline="-25000" dirty="0">
              <a:solidFill>
                <a:schemeClr val="bg1"/>
              </a:solidFill>
            </a:endParaRPr>
          </a:p>
        </p:txBody>
      </p:sp>
      <p:sp>
        <p:nvSpPr>
          <p:cNvPr id="21" name="Content Placeholder 2">
            <a:extLst>
              <a:ext uri="{FF2B5EF4-FFF2-40B4-BE49-F238E27FC236}">
                <a16:creationId xmlns:a16="http://schemas.microsoft.com/office/drawing/2014/main" id="{767E0EDE-F53A-8341-AC3F-C90A9D29D276}"/>
              </a:ext>
            </a:extLst>
          </p:cNvPr>
          <p:cNvSpPr txBox="1">
            <a:spLocks/>
          </p:cNvSpPr>
          <p:nvPr/>
        </p:nvSpPr>
        <p:spPr>
          <a:xfrm>
            <a:off x="1141412" y="1081933"/>
            <a:ext cx="9905998" cy="107846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u="sng" dirty="0"/>
              <a:t>Simplex Algorithm</a:t>
            </a:r>
            <a:r>
              <a:rPr lang="en-US" sz="2000" i="1" dirty="0"/>
              <a:t>: The main idea is to iteratively increase a variable as much as possible, then re-arrange the linear program so that you can do this again. Algorithm Overview:</a:t>
            </a:r>
          </a:p>
        </p:txBody>
      </p:sp>
      <p:sp>
        <p:nvSpPr>
          <p:cNvPr id="19" name="Content Placeholder 2">
            <a:extLst>
              <a:ext uri="{FF2B5EF4-FFF2-40B4-BE49-F238E27FC236}">
                <a16:creationId xmlns:a16="http://schemas.microsoft.com/office/drawing/2014/main" id="{76C8D82D-F749-7249-844B-72A87D682FB1}"/>
              </a:ext>
            </a:extLst>
          </p:cNvPr>
          <p:cNvSpPr txBox="1">
            <a:spLocks/>
          </p:cNvSpPr>
          <p:nvPr/>
        </p:nvSpPr>
        <p:spPr>
          <a:xfrm>
            <a:off x="1141412" y="5334060"/>
            <a:ext cx="9905998" cy="107846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u="sng" dirty="0"/>
              <a:t>Several things we need to work out</a:t>
            </a:r>
            <a:r>
              <a:rPr lang="en-US" sz="2000" i="1" dirty="0"/>
              <a:t>: What is a basic solution? A basic feasible solution? What is the Pivot operation? How do we choose </a:t>
            </a:r>
            <a:r>
              <a:rPr lang="en-US" sz="2000" i="1" dirty="0" err="1"/>
              <a:t>x</a:t>
            </a:r>
            <a:r>
              <a:rPr lang="en-US" sz="2000" i="1" baseline="-25000" dirty="0" err="1"/>
              <a:t>e</a:t>
            </a:r>
            <a:r>
              <a:rPr lang="en-US" sz="2000" i="1" dirty="0"/>
              <a:t> and x</a:t>
            </a:r>
            <a:r>
              <a:rPr lang="en-US" sz="2000" i="1" baseline="-25000" dirty="0"/>
              <a:t>l</a:t>
            </a:r>
            <a:r>
              <a:rPr lang="en-US" sz="2000" i="1" dirty="0"/>
              <a:t>?</a:t>
            </a:r>
          </a:p>
        </p:txBody>
      </p:sp>
    </p:spTree>
    <p:extLst>
      <p:ext uri="{BB962C8B-B14F-4D97-AF65-F5344CB8AC3E}">
        <p14:creationId xmlns:p14="http://schemas.microsoft.com/office/powerpoint/2010/main" val="19226744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Simplex Algorithm Example</a:t>
            </a:r>
          </a:p>
        </p:txBody>
      </p:sp>
      <p:sp>
        <p:nvSpPr>
          <p:cNvPr id="19" name="Content Placeholder 2">
            <a:extLst>
              <a:ext uri="{FF2B5EF4-FFF2-40B4-BE49-F238E27FC236}">
                <a16:creationId xmlns:a16="http://schemas.microsoft.com/office/drawing/2014/main" id="{76C8D82D-F749-7249-844B-72A87D682FB1}"/>
              </a:ext>
            </a:extLst>
          </p:cNvPr>
          <p:cNvSpPr txBox="1">
            <a:spLocks/>
          </p:cNvSpPr>
          <p:nvPr/>
        </p:nvSpPr>
        <p:spPr>
          <a:xfrm>
            <a:off x="1212971" y="5389717"/>
            <a:ext cx="9905998" cy="107846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endParaRPr lang="en-US" sz="2000" i="1" dirty="0"/>
          </a:p>
        </p:txBody>
      </p:sp>
      <mc:AlternateContent xmlns:mc="http://schemas.openxmlformats.org/markup-compatibility/2006">
        <mc:Choice xmlns:a14="http://schemas.microsoft.com/office/drawing/2010/main" Requires="a14">
          <p:sp>
            <p:nvSpPr>
              <p:cNvPr id="6" name="Content Placeholder 2">
                <a:extLst>
                  <a:ext uri="{FF2B5EF4-FFF2-40B4-BE49-F238E27FC236}">
                    <a16:creationId xmlns:a16="http://schemas.microsoft.com/office/drawing/2014/main" id="{BBD8D8FE-AE30-B94A-AE21-4D6682667C3E}"/>
                  </a:ext>
                </a:extLst>
              </p:cNvPr>
              <p:cNvSpPr txBox="1">
                <a:spLocks/>
              </p:cNvSpPr>
              <p:nvPr/>
            </p:nvSpPr>
            <p:spPr>
              <a:xfrm>
                <a:off x="4571998" y="2677201"/>
                <a:ext cx="3943849" cy="2151174"/>
              </a:xfrm>
              <a:prstGeom prst="rect">
                <a:avLst/>
              </a:prstGeom>
              <a:solidFill>
                <a:schemeClr val="bg2">
                  <a:lumMod val="10000"/>
                  <a:lumOff val="90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1</m:t>
                          </m:r>
                        </m:sub>
                      </m:sSub>
                      <m:r>
                        <a:rPr lang="en-US" sz="2000" b="0" i="1" smtClean="0">
                          <a:solidFill>
                            <a:schemeClr val="bg1"/>
                          </a:solidFill>
                          <a:latin typeface="Cambria Math" panose="02040503050406030204" pitchFamily="18" charset="0"/>
                        </a:rPr>
                        <m:t>+</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2</m:t>
                          </m:r>
                        </m:sub>
                      </m:sSub>
                      <m:r>
                        <a:rPr lang="en-US" sz="2000" b="0" i="1" smtClean="0">
                          <a:solidFill>
                            <a:schemeClr val="bg1"/>
                          </a:solidFill>
                          <a:latin typeface="Cambria Math" panose="02040503050406030204" pitchFamily="18" charset="0"/>
                        </a:rPr>
                        <m:t>+3</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3</m:t>
                          </m:r>
                        </m:sub>
                      </m:sSub>
                      <m:r>
                        <m:rPr>
                          <m:aln/>
                        </m:rPr>
                        <a:rPr lang="en-US" sz="2000" b="0" i="1" smtClean="0">
                          <a:solidFill>
                            <a:schemeClr val="bg1"/>
                          </a:solidFill>
                          <a:latin typeface="Cambria Math" panose="02040503050406030204" pitchFamily="18" charset="0"/>
                        </a:rPr>
                        <m:t>≤</m:t>
                      </m:r>
                      <m:r>
                        <a:rPr lang="en-US" sz="2000" b="0" i="1" smtClean="0">
                          <a:solidFill>
                            <a:schemeClr val="bg1"/>
                          </a:solidFill>
                          <a:latin typeface="Cambria Math" panose="02040503050406030204" pitchFamily="18" charset="0"/>
                        </a:rPr>
                        <m:t>30</m:t>
                      </m:r>
                    </m:oMath>
                    <m:oMath xmlns:m="http://schemas.openxmlformats.org/officeDocument/2006/math">
                      <m:r>
                        <a:rPr lang="en-US" sz="2000" b="0" i="1" smtClean="0">
                          <a:solidFill>
                            <a:schemeClr val="bg1"/>
                          </a:solidFill>
                          <a:latin typeface="Cambria Math" panose="02040503050406030204" pitchFamily="18" charset="0"/>
                        </a:rPr>
                        <m:t>2</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1</m:t>
                          </m:r>
                        </m:sub>
                      </m:sSub>
                      <m:r>
                        <a:rPr lang="en-US" sz="2000" b="0" i="1" smtClean="0">
                          <a:solidFill>
                            <a:schemeClr val="bg1"/>
                          </a:solidFill>
                          <a:latin typeface="Cambria Math" panose="02040503050406030204" pitchFamily="18" charset="0"/>
                        </a:rPr>
                        <m:t> +2</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2</m:t>
                          </m:r>
                        </m:sub>
                      </m:sSub>
                      <m:r>
                        <a:rPr lang="en-US" sz="2000" b="0" i="1" smtClean="0">
                          <a:solidFill>
                            <a:schemeClr val="bg1"/>
                          </a:solidFill>
                          <a:latin typeface="Cambria Math" panose="02040503050406030204" pitchFamily="18" charset="0"/>
                        </a:rPr>
                        <m:t>+5</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3</m:t>
                          </m:r>
                        </m:sub>
                      </m:sSub>
                      <m:r>
                        <m:rPr>
                          <m:aln/>
                        </m:rPr>
                        <a:rPr lang="en-US" sz="2000" b="0" i="1" smtClean="0">
                          <a:solidFill>
                            <a:schemeClr val="bg1"/>
                          </a:solidFill>
                          <a:latin typeface="Cambria Math" panose="02040503050406030204" pitchFamily="18" charset="0"/>
                        </a:rPr>
                        <m:t>≤</m:t>
                      </m:r>
                      <m:r>
                        <a:rPr lang="en-US" sz="2000" b="0" i="1" smtClean="0">
                          <a:solidFill>
                            <a:schemeClr val="bg1"/>
                          </a:solidFill>
                          <a:latin typeface="Cambria Math" panose="02040503050406030204" pitchFamily="18" charset="0"/>
                        </a:rPr>
                        <m:t>24</m:t>
                      </m:r>
                    </m:oMath>
                    <m:oMath xmlns:m="http://schemas.openxmlformats.org/officeDocument/2006/math">
                      <m:r>
                        <a:rPr lang="en-US" sz="2000" b="0" i="1" smtClean="0">
                          <a:solidFill>
                            <a:schemeClr val="bg1"/>
                          </a:solidFill>
                          <a:latin typeface="Cambria Math" panose="02040503050406030204" pitchFamily="18" charset="0"/>
                        </a:rPr>
                        <m:t>4</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1</m:t>
                          </m:r>
                        </m:sub>
                      </m:sSub>
                      <m:r>
                        <a:rPr lang="en-US" sz="2000" b="0" i="1" smtClean="0">
                          <a:solidFill>
                            <a:schemeClr val="bg1"/>
                          </a:solidFill>
                          <a:latin typeface="Cambria Math" panose="02040503050406030204" pitchFamily="18" charset="0"/>
                        </a:rPr>
                        <m:t>+</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2</m:t>
                          </m:r>
                        </m:sub>
                      </m:sSub>
                      <m:r>
                        <a:rPr lang="en-US" sz="2000" b="0" i="1" smtClean="0">
                          <a:solidFill>
                            <a:schemeClr val="bg1"/>
                          </a:solidFill>
                          <a:latin typeface="Cambria Math" panose="02040503050406030204" pitchFamily="18" charset="0"/>
                        </a:rPr>
                        <m:t>+2</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3</m:t>
                          </m:r>
                        </m:sub>
                      </m:sSub>
                      <m:r>
                        <m:rPr>
                          <m:aln/>
                        </m:rPr>
                        <a:rPr lang="en-US" sz="2000" b="0" i="1" smtClean="0">
                          <a:solidFill>
                            <a:schemeClr val="bg1"/>
                          </a:solidFill>
                          <a:latin typeface="Cambria Math" panose="02040503050406030204" pitchFamily="18" charset="0"/>
                        </a:rPr>
                        <m:t>≤</m:t>
                      </m:r>
                      <m:r>
                        <a:rPr lang="en-US" sz="2000" b="0" i="1" smtClean="0">
                          <a:solidFill>
                            <a:schemeClr val="bg1"/>
                          </a:solidFill>
                          <a:latin typeface="Cambria Math" panose="02040503050406030204" pitchFamily="18" charset="0"/>
                        </a:rPr>
                        <m:t>36</m:t>
                      </m:r>
                    </m:oMath>
                  </m:oMathPara>
                </a14:m>
                <a:br>
                  <a:rPr lang="en-US" sz="2000" b="0" dirty="0">
                    <a:solidFill>
                      <a:schemeClr val="bg1"/>
                    </a:solidFill>
                  </a:rPr>
                </a:br>
                <a:br>
                  <a:rPr lang="en-US" sz="2000" b="0" i="1" dirty="0">
                    <a:solidFill>
                      <a:schemeClr val="bg1"/>
                    </a:solidFill>
                    <a:latin typeface="Cambria Math" panose="02040503050406030204" pitchFamily="18" charset="0"/>
                  </a:rPr>
                </a:br>
                <a14:m>
                  <m:oMathPara xmlns:m="http://schemas.openxmlformats.org/officeDocument/2006/math">
                    <m:oMathParaPr>
                      <m:jc m:val="centerGroup"/>
                    </m:oMathParaPr>
                    <m:oMath xmlns:m="http://schemas.openxmlformats.org/officeDocument/2006/math">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1</m:t>
                          </m:r>
                        </m:sub>
                      </m:sSub>
                      <m:r>
                        <a:rPr lang="en-US" sz="2000" b="0" i="1" smtClean="0">
                          <a:solidFill>
                            <a:schemeClr val="bg1"/>
                          </a:solidFill>
                          <a:latin typeface="Cambria Math" panose="02040503050406030204" pitchFamily="18" charset="0"/>
                        </a:rPr>
                        <m:t>,</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2</m:t>
                          </m:r>
                        </m:sub>
                      </m:sSub>
                      <m:r>
                        <a:rPr lang="en-US" sz="2000" b="0" i="1" smtClean="0">
                          <a:solidFill>
                            <a:schemeClr val="bg1"/>
                          </a:solidFill>
                          <a:latin typeface="Cambria Math" panose="02040503050406030204" pitchFamily="18" charset="0"/>
                        </a:rPr>
                        <m:t>,</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3</m:t>
                          </m:r>
                        </m:sub>
                      </m:sSub>
                      <m:r>
                        <m:rPr>
                          <m:aln/>
                        </m:rPr>
                        <a:rPr lang="en-US" sz="2000" b="0" i="1" smtClean="0">
                          <a:solidFill>
                            <a:schemeClr val="bg1"/>
                          </a:solidFill>
                          <a:latin typeface="Cambria Math" panose="02040503050406030204" pitchFamily="18" charset="0"/>
                        </a:rPr>
                        <m:t>≥</m:t>
                      </m:r>
                      <m:r>
                        <a:rPr lang="en-US" sz="2000" b="0" i="1" smtClean="0">
                          <a:solidFill>
                            <a:schemeClr val="bg1"/>
                          </a:solidFill>
                          <a:latin typeface="Cambria Math" panose="02040503050406030204" pitchFamily="18" charset="0"/>
                        </a:rPr>
                        <m:t>0</m:t>
                      </m:r>
                    </m:oMath>
                  </m:oMathPara>
                </a14:m>
                <a:endParaRPr lang="en-US" sz="2000" dirty="0">
                  <a:solidFill>
                    <a:schemeClr val="bg1"/>
                  </a:solidFill>
                </a:endParaRPr>
              </a:p>
            </p:txBody>
          </p:sp>
        </mc:Choice>
        <mc:Fallback>
          <p:sp>
            <p:nvSpPr>
              <p:cNvPr id="6" name="Content Placeholder 2">
                <a:extLst>
                  <a:ext uri="{FF2B5EF4-FFF2-40B4-BE49-F238E27FC236}">
                    <a16:creationId xmlns:a16="http://schemas.microsoft.com/office/drawing/2014/main" id="{BBD8D8FE-AE30-B94A-AE21-4D6682667C3E}"/>
                  </a:ext>
                </a:extLst>
              </p:cNvPr>
              <p:cNvSpPr txBox="1">
                <a:spLocks noRot="1" noChangeAspect="1" noMove="1" noResize="1" noEditPoints="1" noAdjustHandles="1" noChangeArrowheads="1" noChangeShapeType="1" noTextEdit="1"/>
              </p:cNvSpPr>
              <p:nvPr/>
            </p:nvSpPr>
            <p:spPr>
              <a:xfrm>
                <a:off x="4571998" y="2677201"/>
                <a:ext cx="3943849" cy="2151174"/>
              </a:xfrm>
              <a:prstGeom prst="rect">
                <a:avLst/>
              </a:prstGeom>
              <a:blipFill>
                <a:blip r:embed="rId2"/>
                <a:stretch>
                  <a:fillRect/>
                </a:stretch>
              </a:blipFill>
            </p:spPr>
            <p:txBody>
              <a:bodyPr/>
              <a:lstStyle/>
              <a:p>
                <a:r>
                  <a:rPr lang="en-US">
                    <a:noFill/>
                  </a:rPr>
                  <a:t> </a:t>
                </a:r>
              </a:p>
            </p:txBody>
          </p:sp>
        </mc:Fallback>
      </mc:AlternateContent>
      <p:sp>
        <p:nvSpPr>
          <p:cNvPr id="8" name="Content Placeholder 2">
            <a:extLst>
              <a:ext uri="{FF2B5EF4-FFF2-40B4-BE49-F238E27FC236}">
                <a16:creationId xmlns:a16="http://schemas.microsoft.com/office/drawing/2014/main" id="{84FC0966-708E-DE40-B5F9-1FB28C60F05C}"/>
              </a:ext>
            </a:extLst>
          </p:cNvPr>
          <p:cNvSpPr txBox="1">
            <a:spLocks/>
          </p:cNvSpPr>
          <p:nvPr/>
        </p:nvSpPr>
        <p:spPr>
          <a:xfrm>
            <a:off x="3202123" y="1888696"/>
            <a:ext cx="1322168" cy="485030"/>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u="sng" dirty="0"/>
              <a:t>Maximize:</a:t>
            </a:r>
            <a:endParaRPr lang="en-US" sz="2000" i="1" dirty="0"/>
          </a:p>
        </p:txBody>
      </p:sp>
      <p:sp>
        <p:nvSpPr>
          <p:cNvPr id="9" name="Content Placeholder 2">
            <a:extLst>
              <a:ext uri="{FF2B5EF4-FFF2-40B4-BE49-F238E27FC236}">
                <a16:creationId xmlns:a16="http://schemas.microsoft.com/office/drawing/2014/main" id="{C7F05AE0-03D1-9B4D-AC6A-F4389C53163A}"/>
              </a:ext>
            </a:extLst>
          </p:cNvPr>
          <p:cNvSpPr txBox="1">
            <a:spLocks/>
          </p:cNvSpPr>
          <p:nvPr/>
        </p:nvSpPr>
        <p:spPr>
          <a:xfrm>
            <a:off x="3202123" y="2677201"/>
            <a:ext cx="1322168" cy="485030"/>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u="sng" dirty="0"/>
              <a:t>Subject To:</a:t>
            </a:r>
            <a:endParaRPr lang="en-US" sz="2000" i="1" dirty="0"/>
          </a:p>
        </p:txBody>
      </p:sp>
      <mc:AlternateContent xmlns:mc="http://schemas.openxmlformats.org/markup-compatibility/2006">
        <mc:Choice xmlns:a14="http://schemas.microsoft.com/office/drawing/2010/main" Requires="a14">
          <p:sp>
            <p:nvSpPr>
              <p:cNvPr id="10" name="Content Placeholder 2">
                <a:extLst>
                  <a:ext uri="{FF2B5EF4-FFF2-40B4-BE49-F238E27FC236}">
                    <a16:creationId xmlns:a16="http://schemas.microsoft.com/office/drawing/2014/main" id="{93DA0438-3AAD-F940-971A-6DCAA2460646}"/>
                  </a:ext>
                </a:extLst>
              </p:cNvPr>
              <p:cNvSpPr txBox="1">
                <a:spLocks/>
              </p:cNvSpPr>
              <p:nvPr/>
            </p:nvSpPr>
            <p:spPr>
              <a:xfrm>
                <a:off x="4571998" y="1912550"/>
                <a:ext cx="3943849" cy="604300"/>
              </a:xfrm>
              <a:prstGeom prst="rect">
                <a:avLst/>
              </a:prstGeom>
              <a:solidFill>
                <a:schemeClr val="bg2">
                  <a:lumMod val="10000"/>
                  <a:lumOff val="90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
                    </m:oMathParaPr>
                    <m:oMath xmlns:m="http://schemas.openxmlformats.org/officeDocument/2006/math">
                      <m:r>
                        <a:rPr lang="en-US" sz="2000" b="0" i="1" smtClean="0">
                          <a:solidFill>
                            <a:schemeClr val="bg1"/>
                          </a:solidFill>
                          <a:latin typeface="Cambria Math" panose="02040503050406030204" pitchFamily="18" charset="0"/>
                        </a:rPr>
                        <m:t>3</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1</m:t>
                          </m:r>
                        </m:sub>
                      </m:sSub>
                      <m:r>
                        <a:rPr lang="en-US" sz="2000" b="0" i="1" smtClean="0">
                          <a:solidFill>
                            <a:schemeClr val="bg1"/>
                          </a:solidFill>
                          <a:latin typeface="Cambria Math" panose="02040503050406030204" pitchFamily="18" charset="0"/>
                        </a:rPr>
                        <m:t>+</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2</m:t>
                          </m:r>
                        </m:sub>
                      </m:sSub>
                      <m:r>
                        <a:rPr lang="en-US" sz="2000" b="0" i="1" smtClean="0">
                          <a:solidFill>
                            <a:schemeClr val="bg1"/>
                          </a:solidFill>
                          <a:latin typeface="Cambria Math" panose="02040503050406030204" pitchFamily="18" charset="0"/>
                        </a:rPr>
                        <m:t>+2</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3</m:t>
                          </m:r>
                        </m:sub>
                      </m:sSub>
                    </m:oMath>
                  </m:oMathPara>
                </a14:m>
                <a:endParaRPr lang="en-US" sz="2000" dirty="0">
                  <a:solidFill>
                    <a:schemeClr val="bg1"/>
                  </a:solidFill>
                </a:endParaRPr>
              </a:p>
            </p:txBody>
          </p:sp>
        </mc:Choice>
        <mc:Fallback>
          <p:sp>
            <p:nvSpPr>
              <p:cNvPr id="10" name="Content Placeholder 2">
                <a:extLst>
                  <a:ext uri="{FF2B5EF4-FFF2-40B4-BE49-F238E27FC236}">
                    <a16:creationId xmlns:a16="http://schemas.microsoft.com/office/drawing/2014/main" id="{93DA0438-3AAD-F940-971A-6DCAA2460646}"/>
                  </a:ext>
                </a:extLst>
              </p:cNvPr>
              <p:cNvSpPr txBox="1">
                <a:spLocks noRot="1" noChangeAspect="1" noMove="1" noResize="1" noEditPoints="1" noAdjustHandles="1" noChangeArrowheads="1" noChangeShapeType="1" noTextEdit="1"/>
              </p:cNvSpPr>
              <p:nvPr/>
            </p:nvSpPr>
            <p:spPr>
              <a:xfrm>
                <a:off x="4571998" y="1912550"/>
                <a:ext cx="3943849" cy="604300"/>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3127116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Simplex Algorithm Example</a:t>
            </a:r>
          </a:p>
        </p:txBody>
      </p:sp>
      <p:sp>
        <p:nvSpPr>
          <p:cNvPr id="19" name="Content Placeholder 2">
            <a:extLst>
              <a:ext uri="{FF2B5EF4-FFF2-40B4-BE49-F238E27FC236}">
                <a16:creationId xmlns:a16="http://schemas.microsoft.com/office/drawing/2014/main" id="{76C8D82D-F749-7249-844B-72A87D682FB1}"/>
              </a:ext>
            </a:extLst>
          </p:cNvPr>
          <p:cNvSpPr txBox="1">
            <a:spLocks/>
          </p:cNvSpPr>
          <p:nvPr/>
        </p:nvSpPr>
        <p:spPr>
          <a:xfrm>
            <a:off x="1232452" y="1065477"/>
            <a:ext cx="9883471" cy="516834"/>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b="1" u="sng" dirty="0"/>
              <a:t>Step 1</a:t>
            </a:r>
            <a:r>
              <a:rPr lang="en-US" sz="2000" dirty="0"/>
              <a:t>: Convert Linear Program to </a:t>
            </a:r>
            <a:r>
              <a:rPr lang="en-US" sz="2000" b="1" dirty="0"/>
              <a:t>Slack Form</a:t>
            </a:r>
          </a:p>
        </p:txBody>
      </p:sp>
      <mc:AlternateContent xmlns:mc="http://schemas.openxmlformats.org/markup-compatibility/2006">
        <mc:Choice xmlns:a14="http://schemas.microsoft.com/office/drawing/2010/main" Requires="a14">
          <p:sp>
            <p:nvSpPr>
              <p:cNvPr id="6" name="Content Placeholder 2">
                <a:extLst>
                  <a:ext uri="{FF2B5EF4-FFF2-40B4-BE49-F238E27FC236}">
                    <a16:creationId xmlns:a16="http://schemas.microsoft.com/office/drawing/2014/main" id="{BBD8D8FE-AE30-B94A-AE21-4D6682667C3E}"/>
                  </a:ext>
                </a:extLst>
              </p:cNvPr>
              <p:cNvSpPr txBox="1">
                <a:spLocks/>
              </p:cNvSpPr>
              <p:nvPr/>
            </p:nvSpPr>
            <p:spPr>
              <a:xfrm>
                <a:off x="2002398" y="2839942"/>
                <a:ext cx="3943849" cy="2330264"/>
              </a:xfrm>
              <a:prstGeom prst="rect">
                <a:avLst/>
              </a:prstGeom>
              <a:solidFill>
                <a:schemeClr val="bg2">
                  <a:lumMod val="10000"/>
                  <a:lumOff val="90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1</m:t>
                          </m:r>
                        </m:sub>
                      </m:sSub>
                      <m:r>
                        <a:rPr lang="en-US" sz="2000" b="0" i="1" smtClean="0">
                          <a:solidFill>
                            <a:schemeClr val="bg1"/>
                          </a:solidFill>
                          <a:latin typeface="Cambria Math" panose="02040503050406030204" pitchFamily="18" charset="0"/>
                        </a:rPr>
                        <m:t>+</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2</m:t>
                          </m:r>
                        </m:sub>
                      </m:sSub>
                      <m:r>
                        <a:rPr lang="en-US" sz="2000" b="0" i="1" smtClean="0">
                          <a:solidFill>
                            <a:schemeClr val="bg1"/>
                          </a:solidFill>
                          <a:latin typeface="Cambria Math" panose="02040503050406030204" pitchFamily="18" charset="0"/>
                        </a:rPr>
                        <m:t>+3</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3</m:t>
                          </m:r>
                        </m:sub>
                      </m:sSub>
                      <m:r>
                        <m:rPr>
                          <m:aln/>
                        </m:rPr>
                        <a:rPr lang="en-US" sz="2000" b="0" i="1" smtClean="0">
                          <a:solidFill>
                            <a:schemeClr val="bg1"/>
                          </a:solidFill>
                          <a:latin typeface="Cambria Math" panose="02040503050406030204" pitchFamily="18" charset="0"/>
                        </a:rPr>
                        <m:t>≤</m:t>
                      </m:r>
                      <m:r>
                        <a:rPr lang="en-US" sz="2000" b="0" i="1" smtClean="0">
                          <a:solidFill>
                            <a:schemeClr val="bg1"/>
                          </a:solidFill>
                          <a:latin typeface="Cambria Math" panose="02040503050406030204" pitchFamily="18" charset="0"/>
                        </a:rPr>
                        <m:t>30</m:t>
                      </m:r>
                    </m:oMath>
                    <m:oMath xmlns:m="http://schemas.openxmlformats.org/officeDocument/2006/math">
                      <m:r>
                        <a:rPr lang="en-US" sz="2000" b="0" i="1" smtClean="0">
                          <a:solidFill>
                            <a:schemeClr val="bg1"/>
                          </a:solidFill>
                          <a:latin typeface="Cambria Math" panose="02040503050406030204" pitchFamily="18" charset="0"/>
                        </a:rPr>
                        <m:t>2</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1</m:t>
                          </m:r>
                        </m:sub>
                      </m:sSub>
                      <m:r>
                        <a:rPr lang="en-US" sz="2000" b="0" i="1" smtClean="0">
                          <a:solidFill>
                            <a:schemeClr val="bg1"/>
                          </a:solidFill>
                          <a:latin typeface="Cambria Math" panose="02040503050406030204" pitchFamily="18" charset="0"/>
                        </a:rPr>
                        <m:t> +2</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2</m:t>
                          </m:r>
                        </m:sub>
                      </m:sSub>
                      <m:r>
                        <a:rPr lang="en-US" sz="2000" b="0" i="1" smtClean="0">
                          <a:solidFill>
                            <a:schemeClr val="bg1"/>
                          </a:solidFill>
                          <a:latin typeface="Cambria Math" panose="02040503050406030204" pitchFamily="18" charset="0"/>
                        </a:rPr>
                        <m:t>+5</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3</m:t>
                          </m:r>
                        </m:sub>
                      </m:sSub>
                      <m:r>
                        <m:rPr>
                          <m:aln/>
                        </m:rPr>
                        <a:rPr lang="en-US" sz="2000" b="0" i="1" smtClean="0">
                          <a:solidFill>
                            <a:schemeClr val="bg1"/>
                          </a:solidFill>
                          <a:latin typeface="Cambria Math" panose="02040503050406030204" pitchFamily="18" charset="0"/>
                        </a:rPr>
                        <m:t>≤</m:t>
                      </m:r>
                      <m:r>
                        <a:rPr lang="en-US" sz="2000" b="0" i="1" smtClean="0">
                          <a:solidFill>
                            <a:schemeClr val="bg1"/>
                          </a:solidFill>
                          <a:latin typeface="Cambria Math" panose="02040503050406030204" pitchFamily="18" charset="0"/>
                        </a:rPr>
                        <m:t>24</m:t>
                      </m:r>
                    </m:oMath>
                    <m:oMath xmlns:m="http://schemas.openxmlformats.org/officeDocument/2006/math">
                      <m:r>
                        <a:rPr lang="en-US" sz="2000" b="0" i="1" smtClean="0">
                          <a:solidFill>
                            <a:schemeClr val="bg1"/>
                          </a:solidFill>
                          <a:latin typeface="Cambria Math" panose="02040503050406030204" pitchFamily="18" charset="0"/>
                        </a:rPr>
                        <m:t>4</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1</m:t>
                          </m:r>
                        </m:sub>
                      </m:sSub>
                      <m:r>
                        <a:rPr lang="en-US" sz="2000" b="0" i="1" smtClean="0">
                          <a:solidFill>
                            <a:schemeClr val="bg1"/>
                          </a:solidFill>
                          <a:latin typeface="Cambria Math" panose="02040503050406030204" pitchFamily="18" charset="0"/>
                        </a:rPr>
                        <m:t>+</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2</m:t>
                          </m:r>
                        </m:sub>
                      </m:sSub>
                      <m:r>
                        <a:rPr lang="en-US" sz="2000" b="0" i="1" smtClean="0">
                          <a:solidFill>
                            <a:schemeClr val="bg1"/>
                          </a:solidFill>
                          <a:latin typeface="Cambria Math" panose="02040503050406030204" pitchFamily="18" charset="0"/>
                        </a:rPr>
                        <m:t>+2</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3</m:t>
                          </m:r>
                        </m:sub>
                      </m:sSub>
                      <m:r>
                        <m:rPr>
                          <m:aln/>
                        </m:rPr>
                        <a:rPr lang="en-US" sz="2000" b="0" i="1" smtClean="0">
                          <a:solidFill>
                            <a:schemeClr val="bg1"/>
                          </a:solidFill>
                          <a:latin typeface="Cambria Math" panose="02040503050406030204" pitchFamily="18" charset="0"/>
                        </a:rPr>
                        <m:t>≤</m:t>
                      </m:r>
                      <m:r>
                        <a:rPr lang="en-US" sz="2000" b="0" i="1" smtClean="0">
                          <a:solidFill>
                            <a:schemeClr val="bg1"/>
                          </a:solidFill>
                          <a:latin typeface="Cambria Math" panose="02040503050406030204" pitchFamily="18" charset="0"/>
                        </a:rPr>
                        <m:t>36</m:t>
                      </m:r>
                    </m:oMath>
                  </m:oMathPara>
                </a14:m>
                <a:br>
                  <a:rPr lang="en-US" sz="2000" b="0" dirty="0">
                    <a:solidFill>
                      <a:schemeClr val="bg1"/>
                    </a:solidFill>
                  </a:rPr>
                </a:br>
                <a:br>
                  <a:rPr lang="en-US" sz="2000" b="0" i="1" dirty="0">
                    <a:solidFill>
                      <a:schemeClr val="bg1"/>
                    </a:solidFill>
                    <a:latin typeface="Cambria Math" panose="02040503050406030204" pitchFamily="18" charset="0"/>
                  </a:rPr>
                </a:br>
                <a14:m>
                  <m:oMathPara xmlns:m="http://schemas.openxmlformats.org/officeDocument/2006/math">
                    <m:oMathParaPr>
                      <m:jc m:val="centerGroup"/>
                    </m:oMathParaPr>
                    <m:oMath xmlns:m="http://schemas.openxmlformats.org/officeDocument/2006/math">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1</m:t>
                          </m:r>
                        </m:sub>
                      </m:sSub>
                      <m:r>
                        <a:rPr lang="en-US" sz="2000" b="0" i="1" smtClean="0">
                          <a:solidFill>
                            <a:schemeClr val="bg1"/>
                          </a:solidFill>
                          <a:latin typeface="Cambria Math" panose="02040503050406030204" pitchFamily="18" charset="0"/>
                        </a:rPr>
                        <m:t>,</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2</m:t>
                          </m:r>
                        </m:sub>
                      </m:sSub>
                      <m:r>
                        <a:rPr lang="en-US" sz="2000" b="0" i="1" smtClean="0">
                          <a:solidFill>
                            <a:schemeClr val="bg1"/>
                          </a:solidFill>
                          <a:latin typeface="Cambria Math" panose="02040503050406030204" pitchFamily="18" charset="0"/>
                        </a:rPr>
                        <m:t>,</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3</m:t>
                          </m:r>
                        </m:sub>
                      </m:sSub>
                      <m:r>
                        <m:rPr>
                          <m:aln/>
                        </m:rPr>
                        <a:rPr lang="en-US" sz="2000" b="0" i="1" smtClean="0">
                          <a:solidFill>
                            <a:schemeClr val="bg1"/>
                          </a:solidFill>
                          <a:latin typeface="Cambria Math" panose="02040503050406030204" pitchFamily="18" charset="0"/>
                        </a:rPr>
                        <m:t>≥</m:t>
                      </m:r>
                      <m:r>
                        <a:rPr lang="en-US" sz="2000" b="0" i="1" smtClean="0">
                          <a:solidFill>
                            <a:schemeClr val="bg1"/>
                          </a:solidFill>
                          <a:latin typeface="Cambria Math" panose="02040503050406030204" pitchFamily="18" charset="0"/>
                        </a:rPr>
                        <m:t>0</m:t>
                      </m:r>
                    </m:oMath>
                  </m:oMathPara>
                </a14:m>
                <a:endParaRPr lang="en-US" sz="2000" dirty="0">
                  <a:solidFill>
                    <a:schemeClr val="bg1"/>
                  </a:solidFill>
                </a:endParaRPr>
              </a:p>
            </p:txBody>
          </p:sp>
        </mc:Choice>
        <mc:Fallback>
          <p:sp>
            <p:nvSpPr>
              <p:cNvPr id="6" name="Content Placeholder 2">
                <a:extLst>
                  <a:ext uri="{FF2B5EF4-FFF2-40B4-BE49-F238E27FC236}">
                    <a16:creationId xmlns:a16="http://schemas.microsoft.com/office/drawing/2014/main" id="{BBD8D8FE-AE30-B94A-AE21-4D6682667C3E}"/>
                  </a:ext>
                </a:extLst>
              </p:cNvPr>
              <p:cNvSpPr txBox="1">
                <a:spLocks noRot="1" noChangeAspect="1" noMove="1" noResize="1" noEditPoints="1" noAdjustHandles="1" noChangeArrowheads="1" noChangeShapeType="1" noTextEdit="1"/>
              </p:cNvSpPr>
              <p:nvPr/>
            </p:nvSpPr>
            <p:spPr>
              <a:xfrm>
                <a:off x="2002398" y="2839942"/>
                <a:ext cx="3943849" cy="2330264"/>
              </a:xfrm>
              <a:prstGeom prst="rect">
                <a:avLst/>
              </a:prstGeom>
              <a:blipFill>
                <a:blip r:embed="rId2"/>
                <a:stretch>
                  <a:fillRect/>
                </a:stretch>
              </a:blipFill>
            </p:spPr>
            <p:txBody>
              <a:bodyPr/>
              <a:lstStyle/>
              <a:p>
                <a:r>
                  <a:rPr lang="en-US">
                    <a:noFill/>
                  </a:rPr>
                  <a:t> </a:t>
                </a:r>
              </a:p>
            </p:txBody>
          </p:sp>
        </mc:Fallback>
      </mc:AlternateContent>
      <p:sp>
        <p:nvSpPr>
          <p:cNvPr id="8" name="Content Placeholder 2">
            <a:extLst>
              <a:ext uri="{FF2B5EF4-FFF2-40B4-BE49-F238E27FC236}">
                <a16:creationId xmlns:a16="http://schemas.microsoft.com/office/drawing/2014/main" id="{84FC0966-708E-DE40-B5F9-1FB28C60F05C}"/>
              </a:ext>
            </a:extLst>
          </p:cNvPr>
          <p:cNvSpPr txBox="1">
            <a:spLocks/>
          </p:cNvSpPr>
          <p:nvPr/>
        </p:nvSpPr>
        <p:spPr>
          <a:xfrm>
            <a:off x="632523" y="2051437"/>
            <a:ext cx="1322168" cy="485030"/>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u="sng" dirty="0"/>
              <a:t>Maximize:</a:t>
            </a:r>
            <a:endParaRPr lang="en-US" sz="2000" i="1" dirty="0"/>
          </a:p>
        </p:txBody>
      </p:sp>
      <p:sp>
        <p:nvSpPr>
          <p:cNvPr id="9" name="Content Placeholder 2">
            <a:extLst>
              <a:ext uri="{FF2B5EF4-FFF2-40B4-BE49-F238E27FC236}">
                <a16:creationId xmlns:a16="http://schemas.microsoft.com/office/drawing/2014/main" id="{C7F05AE0-03D1-9B4D-AC6A-F4389C53163A}"/>
              </a:ext>
            </a:extLst>
          </p:cNvPr>
          <p:cNvSpPr txBox="1">
            <a:spLocks/>
          </p:cNvSpPr>
          <p:nvPr/>
        </p:nvSpPr>
        <p:spPr>
          <a:xfrm>
            <a:off x="632523" y="2839942"/>
            <a:ext cx="1322168" cy="485030"/>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u="sng" dirty="0"/>
              <a:t>Subject To:</a:t>
            </a:r>
            <a:endParaRPr lang="en-US" sz="2000" i="1" dirty="0"/>
          </a:p>
        </p:txBody>
      </p:sp>
      <mc:AlternateContent xmlns:mc="http://schemas.openxmlformats.org/markup-compatibility/2006" xmlns:a14="http://schemas.microsoft.com/office/drawing/2010/main">
        <mc:Choice Requires="a14">
          <p:sp>
            <p:nvSpPr>
              <p:cNvPr id="10" name="Content Placeholder 2">
                <a:extLst>
                  <a:ext uri="{FF2B5EF4-FFF2-40B4-BE49-F238E27FC236}">
                    <a16:creationId xmlns:a16="http://schemas.microsoft.com/office/drawing/2014/main" id="{93DA0438-3AAD-F940-971A-6DCAA2460646}"/>
                  </a:ext>
                </a:extLst>
              </p:cNvPr>
              <p:cNvSpPr txBox="1">
                <a:spLocks/>
              </p:cNvSpPr>
              <p:nvPr/>
            </p:nvSpPr>
            <p:spPr>
              <a:xfrm>
                <a:off x="2002398" y="2075291"/>
                <a:ext cx="3943849" cy="604300"/>
              </a:xfrm>
              <a:prstGeom prst="rect">
                <a:avLst/>
              </a:prstGeom>
              <a:solidFill>
                <a:schemeClr val="bg2">
                  <a:lumMod val="10000"/>
                  <a:lumOff val="90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
                    </m:oMathParaPr>
                    <m:oMath xmlns:m="http://schemas.openxmlformats.org/officeDocument/2006/math">
                      <m:r>
                        <a:rPr lang="en-US" sz="2000" b="0" i="1" smtClean="0">
                          <a:solidFill>
                            <a:schemeClr val="bg1"/>
                          </a:solidFill>
                          <a:latin typeface="Cambria Math" panose="02040503050406030204" pitchFamily="18" charset="0"/>
                        </a:rPr>
                        <m:t>3</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1</m:t>
                          </m:r>
                        </m:sub>
                      </m:sSub>
                      <m:r>
                        <a:rPr lang="en-US" sz="2000" b="0" i="1" smtClean="0">
                          <a:solidFill>
                            <a:schemeClr val="bg1"/>
                          </a:solidFill>
                          <a:latin typeface="Cambria Math" panose="02040503050406030204" pitchFamily="18" charset="0"/>
                        </a:rPr>
                        <m:t>+</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2</m:t>
                          </m:r>
                        </m:sub>
                      </m:sSub>
                      <m:r>
                        <a:rPr lang="en-US" sz="2000" b="0" i="1" smtClean="0">
                          <a:solidFill>
                            <a:schemeClr val="bg1"/>
                          </a:solidFill>
                          <a:latin typeface="Cambria Math" panose="02040503050406030204" pitchFamily="18" charset="0"/>
                        </a:rPr>
                        <m:t>+2</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3</m:t>
                          </m:r>
                        </m:sub>
                      </m:sSub>
                    </m:oMath>
                  </m:oMathPara>
                </a14:m>
                <a:endParaRPr lang="en-US" sz="2000" dirty="0">
                  <a:solidFill>
                    <a:schemeClr val="bg1"/>
                  </a:solidFill>
                </a:endParaRPr>
              </a:p>
            </p:txBody>
          </p:sp>
        </mc:Choice>
        <mc:Fallback xmlns="">
          <p:sp>
            <p:nvSpPr>
              <p:cNvPr id="10" name="Content Placeholder 2">
                <a:extLst>
                  <a:ext uri="{FF2B5EF4-FFF2-40B4-BE49-F238E27FC236}">
                    <a16:creationId xmlns:a16="http://schemas.microsoft.com/office/drawing/2014/main" id="{93DA0438-3AAD-F940-971A-6DCAA2460646}"/>
                  </a:ext>
                </a:extLst>
              </p:cNvPr>
              <p:cNvSpPr txBox="1">
                <a:spLocks noRot="1" noChangeAspect="1" noMove="1" noResize="1" noEditPoints="1" noAdjustHandles="1" noChangeArrowheads="1" noChangeShapeType="1" noTextEdit="1"/>
              </p:cNvSpPr>
              <p:nvPr/>
            </p:nvSpPr>
            <p:spPr>
              <a:xfrm>
                <a:off x="2002398" y="2075291"/>
                <a:ext cx="3943849" cy="604300"/>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1" name="Content Placeholder 2">
                <a:extLst>
                  <a:ext uri="{FF2B5EF4-FFF2-40B4-BE49-F238E27FC236}">
                    <a16:creationId xmlns:a16="http://schemas.microsoft.com/office/drawing/2014/main" id="{58E9595C-5AC2-7A4E-BBB5-34A20BC9AE27}"/>
                  </a:ext>
                </a:extLst>
              </p:cNvPr>
              <p:cNvSpPr txBox="1">
                <a:spLocks/>
              </p:cNvSpPr>
              <p:nvPr/>
            </p:nvSpPr>
            <p:spPr>
              <a:xfrm>
                <a:off x="7203877" y="2839942"/>
                <a:ext cx="3943849" cy="2330264"/>
              </a:xfrm>
              <a:prstGeom prst="rect">
                <a:avLst/>
              </a:prstGeom>
              <a:solidFill>
                <a:schemeClr val="bg2">
                  <a:lumMod val="10000"/>
                  <a:lumOff val="90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sSub>
                        <m:sSubPr>
                          <m:ctrlPr>
                            <a:rPr lang="en-US" sz="2000" b="0" i="1" smtClean="0">
                              <a:solidFill>
                                <a:schemeClr val="bg1"/>
                              </a:solidFill>
                              <a:latin typeface="Cambria Math" panose="02040503050406030204" pitchFamily="18" charset="0"/>
                            </a:rPr>
                          </m:ctrlPr>
                        </m:sSubPr>
                        <m:e>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4</m:t>
                              </m:r>
                            </m:sub>
                          </m:sSub>
                          <m:r>
                            <a:rPr lang="en-US" sz="2000" b="0" i="1" smtClean="0">
                              <a:solidFill>
                                <a:schemeClr val="bg1"/>
                              </a:solidFill>
                              <a:latin typeface="Cambria Math" panose="02040503050406030204" pitchFamily="18" charset="0"/>
                            </a:rPr>
                            <m:t>=30−</m:t>
                          </m:r>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1</m:t>
                          </m:r>
                        </m:sub>
                      </m:sSub>
                      <m:r>
                        <a:rPr lang="en-US" sz="2000" b="0" i="1" smtClean="0">
                          <a:solidFill>
                            <a:schemeClr val="bg1"/>
                          </a:solidFill>
                          <a:latin typeface="Cambria Math" panose="02040503050406030204" pitchFamily="18" charset="0"/>
                        </a:rPr>
                        <m:t>−</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2</m:t>
                          </m:r>
                        </m:sub>
                      </m:sSub>
                      <m:r>
                        <a:rPr lang="en-US" sz="2000" b="0" i="1" smtClean="0">
                          <a:solidFill>
                            <a:schemeClr val="bg1"/>
                          </a:solidFill>
                          <a:latin typeface="Cambria Math" panose="02040503050406030204" pitchFamily="18" charset="0"/>
                        </a:rPr>
                        <m:t>−3</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3</m:t>
                          </m:r>
                        </m:sub>
                      </m:sSub>
                    </m:oMath>
                    <m:oMath xmlns:m="http://schemas.openxmlformats.org/officeDocument/2006/math">
                      <m:sSub>
                        <m:sSubPr>
                          <m:ctrlPr>
                            <a:rPr lang="en-US" sz="2000" b="0" i="1" smtClean="0">
                              <a:solidFill>
                                <a:schemeClr val="bg1"/>
                              </a:solidFill>
                              <a:latin typeface="Cambria Math" panose="02040503050406030204" pitchFamily="18" charset="0"/>
                            </a:rPr>
                          </m:ctrlPr>
                        </m:sSubPr>
                        <m:e>
                          <m:r>
                            <m:rPr>
                              <m:sty m:val="p"/>
                            </m:rPr>
                            <a:rPr lang="en-US" sz="2000" b="0" i="0" smtClean="0">
                              <a:solidFill>
                                <a:schemeClr val="bg1"/>
                              </a:solidFill>
                              <a:latin typeface="Cambria Math" panose="02040503050406030204" pitchFamily="18" charset="0"/>
                            </a:rPr>
                            <m:t>x</m:t>
                          </m:r>
                        </m:e>
                        <m:sub>
                          <m:r>
                            <a:rPr lang="en-US" sz="2000" b="0" i="0" smtClean="0">
                              <a:solidFill>
                                <a:schemeClr val="bg1"/>
                              </a:solidFill>
                              <a:latin typeface="Cambria Math" panose="02040503050406030204" pitchFamily="18" charset="0"/>
                            </a:rPr>
                            <m:t>5</m:t>
                          </m:r>
                        </m:sub>
                      </m:sSub>
                      <m:r>
                        <a:rPr lang="en-US" sz="2000" b="0" i="0" smtClean="0">
                          <a:solidFill>
                            <a:schemeClr val="bg1"/>
                          </a:solidFill>
                          <a:latin typeface="Cambria Math" panose="02040503050406030204" pitchFamily="18" charset="0"/>
                        </a:rPr>
                        <m:t>=24−</m:t>
                      </m:r>
                      <m:r>
                        <a:rPr lang="en-US" sz="2000" b="0" i="1" smtClean="0">
                          <a:solidFill>
                            <a:schemeClr val="bg1"/>
                          </a:solidFill>
                          <a:latin typeface="Cambria Math" panose="02040503050406030204" pitchFamily="18" charset="0"/>
                        </a:rPr>
                        <m:t>2</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1</m:t>
                          </m:r>
                        </m:sub>
                      </m:sSub>
                      <m:r>
                        <a:rPr lang="en-US" sz="2000" b="0" i="1" smtClean="0">
                          <a:solidFill>
                            <a:schemeClr val="bg1"/>
                          </a:solidFill>
                          <a:latin typeface="Cambria Math" panose="02040503050406030204" pitchFamily="18" charset="0"/>
                        </a:rPr>
                        <m:t>−2</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2</m:t>
                          </m:r>
                        </m:sub>
                      </m:sSub>
                      <m:r>
                        <a:rPr lang="en-US" sz="2000" b="0" i="1" smtClean="0">
                          <a:solidFill>
                            <a:schemeClr val="bg1"/>
                          </a:solidFill>
                          <a:latin typeface="Cambria Math" panose="02040503050406030204" pitchFamily="18" charset="0"/>
                        </a:rPr>
                        <m:t>−5</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3</m:t>
                          </m:r>
                        </m:sub>
                      </m:sSub>
                    </m:oMath>
                    <m:oMath xmlns:m="http://schemas.openxmlformats.org/officeDocument/2006/math">
                      <m:sSub>
                        <m:sSubPr>
                          <m:ctrlPr>
                            <a:rPr lang="en-US" sz="2000" b="0" i="1" smtClean="0">
                              <a:solidFill>
                                <a:schemeClr val="bg1"/>
                              </a:solidFill>
                              <a:latin typeface="Cambria Math" panose="02040503050406030204" pitchFamily="18" charset="0"/>
                            </a:rPr>
                          </m:ctrlPr>
                        </m:sSubPr>
                        <m:e>
                          <m:r>
                            <m:rPr>
                              <m:sty m:val="p"/>
                            </m:rPr>
                            <a:rPr lang="en-US" sz="2000" b="0" i="0" smtClean="0">
                              <a:solidFill>
                                <a:schemeClr val="bg1"/>
                              </a:solidFill>
                              <a:latin typeface="Cambria Math" panose="02040503050406030204" pitchFamily="18" charset="0"/>
                            </a:rPr>
                            <m:t>x</m:t>
                          </m:r>
                        </m:e>
                        <m:sub>
                          <m:r>
                            <a:rPr lang="en-US" sz="2000" b="0" i="0" smtClean="0">
                              <a:solidFill>
                                <a:schemeClr val="bg1"/>
                              </a:solidFill>
                              <a:latin typeface="Cambria Math" panose="02040503050406030204" pitchFamily="18" charset="0"/>
                            </a:rPr>
                            <m:t>6</m:t>
                          </m:r>
                        </m:sub>
                      </m:sSub>
                      <m:r>
                        <a:rPr lang="en-US" sz="2000" b="0" i="0" smtClean="0">
                          <a:solidFill>
                            <a:schemeClr val="bg1"/>
                          </a:solidFill>
                          <a:latin typeface="Cambria Math" panose="02040503050406030204" pitchFamily="18" charset="0"/>
                        </a:rPr>
                        <m:t>=36−</m:t>
                      </m:r>
                      <m:r>
                        <a:rPr lang="en-US" sz="2000" b="0" i="1" smtClean="0">
                          <a:solidFill>
                            <a:schemeClr val="bg1"/>
                          </a:solidFill>
                          <a:latin typeface="Cambria Math" panose="02040503050406030204" pitchFamily="18" charset="0"/>
                        </a:rPr>
                        <m:t>4</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1</m:t>
                          </m:r>
                        </m:sub>
                      </m:sSub>
                      <m:r>
                        <a:rPr lang="en-US" sz="2000" b="0" i="1" smtClean="0">
                          <a:solidFill>
                            <a:schemeClr val="bg1"/>
                          </a:solidFill>
                          <a:latin typeface="Cambria Math" panose="02040503050406030204" pitchFamily="18" charset="0"/>
                        </a:rPr>
                        <m:t>−</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2</m:t>
                          </m:r>
                        </m:sub>
                      </m:sSub>
                      <m:r>
                        <a:rPr lang="en-US" sz="2000" b="0" i="1" smtClean="0">
                          <a:solidFill>
                            <a:schemeClr val="bg1"/>
                          </a:solidFill>
                          <a:latin typeface="Cambria Math" panose="02040503050406030204" pitchFamily="18" charset="0"/>
                        </a:rPr>
                        <m:t>−2</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3</m:t>
                          </m:r>
                        </m:sub>
                      </m:sSub>
                    </m:oMath>
                  </m:oMathPara>
                </a14:m>
                <a:br>
                  <a:rPr lang="en-US" sz="2000" b="0" dirty="0">
                    <a:solidFill>
                      <a:schemeClr val="bg1"/>
                    </a:solidFill>
                  </a:rPr>
                </a:br>
                <a:br>
                  <a:rPr lang="en-US" sz="2000" b="0" i="1" dirty="0">
                    <a:solidFill>
                      <a:schemeClr val="bg1"/>
                    </a:solidFill>
                    <a:latin typeface="Cambria Math" panose="02040503050406030204" pitchFamily="18" charset="0"/>
                  </a:rPr>
                </a:br>
                <a14:m>
                  <m:oMathPara xmlns:m="http://schemas.openxmlformats.org/officeDocument/2006/math">
                    <m:oMathParaPr>
                      <m:jc m:val="centerGroup"/>
                    </m:oMathParaPr>
                    <m:oMath xmlns:m="http://schemas.openxmlformats.org/officeDocument/2006/math">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1</m:t>
                          </m:r>
                        </m:sub>
                      </m:sSub>
                      <m:r>
                        <a:rPr lang="en-US" sz="2000" b="0" i="1" smtClean="0">
                          <a:solidFill>
                            <a:schemeClr val="bg1"/>
                          </a:solidFill>
                          <a:latin typeface="Cambria Math" panose="02040503050406030204" pitchFamily="18" charset="0"/>
                        </a:rPr>
                        <m:t>,</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2</m:t>
                          </m:r>
                        </m:sub>
                      </m:sSub>
                      <m:r>
                        <a:rPr lang="en-US" sz="2000" b="0" i="1" smtClean="0">
                          <a:solidFill>
                            <a:schemeClr val="bg1"/>
                          </a:solidFill>
                          <a:latin typeface="Cambria Math" panose="02040503050406030204" pitchFamily="18" charset="0"/>
                        </a:rPr>
                        <m:t>,</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3</m:t>
                          </m:r>
                        </m:sub>
                      </m:sSub>
                      <m:r>
                        <a:rPr lang="en-US" sz="2000" b="0" i="1" smtClean="0">
                          <a:solidFill>
                            <a:schemeClr val="bg1"/>
                          </a:solidFill>
                          <a:latin typeface="Cambria Math" panose="02040503050406030204" pitchFamily="18" charset="0"/>
                        </a:rPr>
                        <m:t>,</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4</m:t>
                          </m:r>
                        </m:sub>
                      </m:sSub>
                      <m:r>
                        <a:rPr lang="en-US" sz="2000" b="0" i="1" smtClean="0">
                          <a:solidFill>
                            <a:schemeClr val="bg1"/>
                          </a:solidFill>
                          <a:latin typeface="Cambria Math" panose="02040503050406030204" pitchFamily="18" charset="0"/>
                        </a:rPr>
                        <m:t>,</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5</m:t>
                          </m:r>
                        </m:sub>
                      </m:sSub>
                      <m:r>
                        <a:rPr lang="en-US" sz="2000" b="0" i="1" smtClean="0">
                          <a:solidFill>
                            <a:schemeClr val="bg1"/>
                          </a:solidFill>
                          <a:latin typeface="Cambria Math" panose="02040503050406030204" pitchFamily="18" charset="0"/>
                        </a:rPr>
                        <m:t>,</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6</m:t>
                          </m:r>
                        </m:sub>
                      </m:sSub>
                      <m:r>
                        <m:rPr>
                          <m:aln/>
                        </m:rPr>
                        <a:rPr lang="en-US" sz="2000" b="0" i="1" smtClean="0">
                          <a:solidFill>
                            <a:schemeClr val="bg1"/>
                          </a:solidFill>
                          <a:latin typeface="Cambria Math" panose="02040503050406030204" pitchFamily="18" charset="0"/>
                        </a:rPr>
                        <m:t>≥</m:t>
                      </m:r>
                      <m:r>
                        <a:rPr lang="en-US" sz="2000" b="0" i="1" smtClean="0">
                          <a:solidFill>
                            <a:schemeClr val="bg1"/>
                          </a:solidFill>
                          <a:latin typeface="Cambria Math" panose="02040503050406030204" pitchFamily="18" charset="0"/>
                        </a:rPr>
                        <m:t>0</m:t>
                      </m:r>
                    </m:oMath>
                  </m:oMathPara>
                </a14:m>
                <a:endParaRPr lang="en-US" sz="2000" dirty="0">
                  <a:solidFill>
                    <a:schemeClr val="bg1"/>
                  </a:solidFill>
                </a:endParaRPr>
              </a:p>
            </p:txBody>
          </p:sp>
        </mc:Choice>
        <mc:Fallback>
          <p:sp>
            <p:nvSpPr>
              <p:cNvPr id="11" name="Content Placeholder 2">
                <a:extLst>
                  <a:ext uri="{FF2B5EF4-FFF2-40B4-BE49-F238E27FC236}">
                    <a16:creationId xmlns:a16="http://schemas.microsoft.com/office/drawing/2014/main" id="{58E9595C-5AC2-7A4E-BBB5-34A20BC9AE27}"/>
                  </a:ext>
                </a:extLst>
              </p:cNvPr>
              <p:cNvSpPr txBox="1">
                <a:spLocks noRot="1" noChangeAspect="1" noMove="1" noResize="1" noEditPoints="1" noAdjustHandles="1" noChangeArrowheads="1" noChangeShapeType="1" noTextEdit="1"/>
              </p:cNvSpPr>
              <p:nvPr/>
            </p:nvSpPr>
            <p:spPr>
              <a:xfrm>
                <a:off x="7203877" y="2839942"/>
                <a:ext cx="3943849" cy="2330264"/>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Content Placeholder 2">
                <a:extLst>
                  <a:ext uri="{FF2B5EF4-FFF2-40B4-BE49-F238E27FC236}">
                    <a16:creationId xmlns:a16="http://schemas.microsoft.com/office/drawing/2014/main" id="{B999287C-53F0-5B4D-8F61-40E077EC57FF}"/>
                  </a:ext>
                </a:extLst>
              </p:cNvPr>
              <p:cNvSpPr txBox="1">
                <a:spLocks/>
              </p:cNvSpPr>
              <p:nvPr/>
            </p:nvSpPr>
            <p:spPr>
              <a:xfrm>
                <a:off x="7203877" y="2075291"/>
                <a:ext cx="3943849" cy="604300"/>
              </a:xfrm>
              <a:prstGeom prst="rect">
                <a:avLst/>
              </a:prstGeom>
              <a:solidFill>
                <a:schemeClr val="bg2">
                  <a:lumMod val="10000"/>
                  <a:lumOff val="90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
                    </m:oMathParaPr>
                    <m:oMath xmlns:m="http://schemas.openxmlformats.org/officeDocument/2006/math">
                      <m:r>
                        <a:rPr lang="en-US" sz="2000" b="0" i="1" smtClean="0">
                          <a:solidFill>
                            <a:schemeClr val="bg1"/>
                          </a:solidFill>
                          <a:latin typeface="Cambria Math" panose="02040503050406030204" pitchFamily="18" charset="0"/>
                        </a:rPr>
                        <m:t>𝑧</m:t>
                      </m:r>
                      <m:r>
                        <a:rPr lang="en-US" sz="2000" b="0" i="1" smtClean="0">
                          <a:solidFill>
                            <a:schemeClr val="bg1"/>
                          </a:solidFill>
                          <a:latin typeface="Cambria Math" panose="02040503050406030204" pitchFamily="18" charset="0"/>
                        </a:rPr>
                        <m:t>=3</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1</m:t>
                          </m:r>
                        </m:sub>
                      </m:sSub>
                      <m:r>
                        <a:rPr lang="en-US" sz="2000" b="0" i="1" smtClean="0">
                          <a:solidFill>
                            <a:schemeClr val="bg1"/>
                          </a:solidFill>
                          <a:latin typeface="Cambria Math" panose="02040503050406030204" pitchFamily="18" charset="0"/>
                        </a:rPr>
                        <m:t>+</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2</m:t>
                          </m:r>
                        </m:sub>
                      </m:sSub>
                      <m:r>
                        <a:rPr lang="en-US" sz="2000" b="0" i="1" smtClean="0">
                          <a:solidFill>
                            <a:schemeClr val="bg1"/>
                          </a:solidFill>
                          <a:latin typeface="Cambria Math" panose="02040503050406030204" pitchFamily="18" charset="0"/>
                        </a:rPr>
                        <m:t>+2</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3</m:t>
                          </m:r>
                        </m:sub>
                      </m:sSub>
                    </m:oMath>
                  </m:oMathPara>
                </a14:m>
                <a:endParaRPr lang="en-US" sz="2000" dirty="0">
                  <a:solidFill>
                    <a:schemeClr val="bg1"/>
                  </a:solidFill>
                </a:endParaRPr>
              </a:p>
            </p:txBody>
          </p:sp>
        </mc:Choice>
        <mc:Fallback xmlns="">
          <p:sp>
            <p:nvSpPr>
              <p:cNvPr id="12" name="Content Placeholder 2">
                <a:extLst>
                  <a:ext uri="{FF2B5EF4-FFF2-40B4-BE49-F238E27FC236}">
                    <a16:creationId xmlns:a16="http://schemas.microsoft.com/office/drawing/2014/main" id="{B999287C-53F0-5B4D-8F61-40E077EC57FF}"/>
                  </a:ext>
                </a:extLst>
              </p:cNvPr>
              <p:cNvSpPr txBox="1">
                <a:spLocks noRot="1" noChangeAspect="1" noMove="1" noResize="1" noEditPoints="1" noAdjustHandles="1" noChangeArrowheads="1" noChangeShapeType="1" noTextEdit="1"/>
              </p:cNvSpPr>
              <p:nvPr/>
            </p:nvSpPr>
            <p:spPr>
              <a:xfrm>
                <a:off x="7203877" y="2075291"/>
                <a:ext cx="3943849" cy="604300"/>
              </a:xfrm>
              <a:prstGeom prst="rect">
                <a:avLst/>
              </a:prstGeom>
              <a:blipFill>
                <a:blip r:embed="rId5"/>
                <a:stretch>
                  <a:fillRect/>
                </a:stretch>
              </a:blipFill>
            </p:spPr>
            <p:txBody>
              <a:bodyPr/>
              <a:lstStyle/>
              <a:p>
                <a:r>
                  <a:rPr lang="en-US">
                    <a:noFill/>
                  </a:rPr>
                  <a:t> </a:t>
                </a:r>
              </a:p>
            </p:txBody>
          </p:sp>
        </mc:Fallback>
      </mc:AlternateContent>
      <p:cxnSp>
        <p:nvCxnSpPr>
          <p:cNvPr id="13" name="Straight Arrow Connector 12">
            <a:extLst>
              <a:ext uri="{FF2B5EF4-FFF2-40B4-BE49-F238E27FC236}">
                <a16:creationId xmlns:a16="http://schemas.microsoft.com/office/drawing/2014/main" id="{9A703432-2EDB-F141-A74C-1B9FA1E3EF4A}"/>
              </a:ext>
            </a:extLst>
          </p:cNvPr>
          <p:cNvCxnSpPr>
            <a:cxnSpLocks/>
          </p:cNvCxnSpPr>
          <p:nvPr/>
        </p:nvCxnSpPr>
        <p:spPr>
          <a:xfrm>
            <a:off x="6074797" y="3784821"/>
            <a:ext cx="946205" cy="0"/>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7520244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Simplex Algorithm Example</a:t>
            </a:r>
          </a:p>
        </p:txBody>
      </p:sp>
      <p:sp>
        <p:nvSpPr>
          <p:cNvPr id="19" name="Content Placeholder 2">
            <a:extLst>
              <a:ext uri="{FF2B5EF4-FFF2-40B4-BE49-F238E27FC236}">
                <a16:creationId xmlns:a16="http://schemas.microsoft.com/office/drawing/2014/main" id="{76C8D82D-F749-7249-844B-72A87D682FB1}"/>
              </a:ext>
            </a:extLst>
          </p:cNvPr>
          <p:cNvSpPr txBox="1">
            <a:spLocks/>
          </p:cNvSpPr>
          <p:nvPr/>
        </p:nvSpPr>
        <p:spPr>
          <a:xfrm>
            <a:off x="1232452" y="1065477"/>
            <a:ext cx="9883471" cy="516834"/>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b="1" u="sng" dirty="0"/>
              <a:t>Step 1.a</a:t>
            </a:r>
            <a:r>
              <a:rPr lang="en-US" sz="2000" dirty="0"/>
              <a:t>: Recall how Slack Forms are represented as matrices</a:t>
            </a:r>
            <a:endParaRPr lang="en-US" sz="2000" b="1" dirty="0"/>
          </a:p>
        </p:txBody>
      </p:sp>
      <mc:AlternateContent xmlns:mc="http://schemas.openxmlformats.org/markup-compatibility/2006" xmlns:a14="http://schemas.microsoft.com/office/drawing/2010/main">
        <mc:Choice Requires="a14">
          <p:sp>
            <p:nvSpPr>
              <p:cNvPr id="11" name="Content Placeholder 2">
                <a:extLst>
                  <a:ext uri="{FF2B5EF4-FFF2-40B4-BE49-F238E27FC236}">
                    <a16:creationId xmlns:a16="http://schemas.microsoft.com/office/drawing/2014/main" id="{58E9595C-5AC2-7A4E-BBB5-34A20BC9AE27}"/>
                  </a:ext>
                </a:extLst>
              </p:cNvPr>
              <p:cNvSpPr txBox="1">
                <a:spLocks/>
              </p:cNvSpPr>
              <p:nvPr/>
            </p:nvSpPr>
            <p:spPr>
              <a:xfrm>
                <a:off x="4214190" y="2649112"/>
                <a:ext cx="3943849" cy="2225039"/>
              </a:xfrm>
              <a:prstGeom prst="rect">
                <a:avLst/>
              </a:prstGeom>
              <a:solidFill>
                <a:schemeClr val="bg2">
                  <a:lumMod val="10000"/>
                  <a:lumOff val="90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sSub>
                        <m:sSubPr>
                          <m:ctrlPr>
                            <a:rPr lang="en-US" sz="2000" b="0" i="1" smtClean="0">
                              <a:solidFill>
                                <a:schemeClr val="bg1"/>
                              </a:solidFill>
                              <a:latin typeface="Cambria Math" panose="02040503050406030204" pitchFamily="18" charset="0"/>
                            </a:rPr>
                          </m:ctrlPr>
                        </m:sSubPr>
                        <m:e>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4</m:t>
                              </m:r>
                            </m:sub>
                          </m:sSub>
                          <m:r>
                            <a:rPr lang="en-US" sz="2000" b="0" i="1" smtClean="0">
                              <a:solidFill>
                                <a:schemeClr val="bg1"/>
                              </a:solidFill>
                              <a:latin typeface="Cambria Math" panose="02040503050406030204" pitchFamily="18" charset="0"/>
                            </a:rPr>
                            <m:t>=30−</m:t>
                          </m:r>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1</m:t>
                          </m:r>
                        </m:sub>
                      </m:sSub>
                      <m:r>
                        <a:rPr lang="en-US" sz="2000" b="0" i="1" smtClean="0">
                          <a:solidFill>
                            <a:schemeClr val="bg1"/>
                          </a:solidFill>
                          <a:latin typeface="Cambria Math" panose="02040503050406030204" pitchFamily="18" charset="0"/>
                        </a:rPr>
                        <m:t>−</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2</m:t>
                          </m:r>
                        </m:sub>
                      </m:sSub>
                      <m:r>
                        <a:rPr lang="en-US" sz="2000" b="0" i="1" smtClean="0">
                          <a:solidFill>
                            <a:schemeClr val="bg1"/>
                          </a:solidFill>
                          <a:latin typeface="Cambria Math" panose="02040503050406030204" pitchFamily="18" charset="0"/>
                        </a:rPr>
                        <m:t>−3</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3</m:t>
                          </m:r>
                        </m:sub>
                      </m:sSub>
                    </m:oMath>
                    <m:oMath xmlns:m="http://schemas.openxmlformats.org/officeDocument/2006/math">
                      <m:sSub>
                        <m:sSubPr>
                          <m:ctrlPr>
                            <a:rPr lang="en-US" sz="2000" b="0" i="1" smtClean="0">
                              <a:solidFill>
                                <a:schemeClr val="bg1"/>
                              </a:solidFill>
                              <a:latin typeface="Cambria Math" panose="02040503050406030204" pitchFamily="18" charset="0"/>
                            </a:rPr>
                          </m:ctrlPr>
                        </m:sSubPr>
                        <m:e>
                          <m:r>
                            <m:rPr>
                              <m:sty m:val="p"/>
                            </m:rPr>
                            <a:rPr lang="en-US" sz="2000" b="0" i="0" smtClean="0">
                              <a:solidFill>
                                <a:schemeClr val="bg1"/>
                              </a:solidFill>
                              <a:latin typeface="Cambria Math" panose="02040503050406030204" pitchFamily="18" charset="0"/>
                            </a:rPr>
                            <m:t>x</m:t>
                          </m:r>
                        </m:e>
                        <m:sub>
                          <m:r>
                            <a:rPr lang="en-US" sz="2000" b="0" i="0" smtClean="0">
                              <a:solidFill>
                                <a:schemeClr val="bg1"/>
                              </a:solidFill>
                              <a:latin typeface="Cambria Math" panose="02040503050406030204" pitchFamily="18" charset="0"/>
                            </a:rPr>
                            <m:t>5</m:t>
                          </m:r>
                        </m:sub>
                      </m:sSub>
                      <m:r>
                        <a:rPr lang="en-US" sz="2000" b="0" i="0" smtClean="0">
                          <a:solidFill>
                            <a:schemeClr val="bg1"/>
                          </a:solidFill>
                          <a:latin typeface="Cambria Math" panose="02040503050406030204" pitchFamily="18" charset="0"/>
                        </a:rPr>
                        <m:t>=24−</m:t>
                      </m:r>
                      <m:r>
                        <a:rPr lang="en-US" sz="2000" b="0" i="1" smtClean="0">
                          <a:solidFill>
                            <a:schemeClr val="bg1"/>
                          </a:solidFill>
                          <a:latin typeface="Cambria Math" panose="02040503050406030204" pitchFamily="18" charset="0"/>
                        </a:rPr>
                        <m:t>2</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1</m:t>
                          </m:r>
                        </m:sub>
                      </m:sSub>
                      <m:r>
                        <a:rPr lang="en-US" sz="2000" b="0" i="1" smtClean="0">
                          <a:solidFill>
                            <a:schemeClr val="bg1"/>
                          </a:solidFill>
                          <a:latin typeface="Cambria Math" panose="02040503050406030204" pitchFamily="18" charset="0"/>
                        </a:rPr>
                        <m:t>−2</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2</m:t>
                          </m:r>
                        </m:sub>
                      </m:sSub>
                      <m:r>
                        <a:rPr lang="en-US" sz="2000" b="0" i="1" smtClean="0">
                          <a:solidFill>
                            <a:schemeClr val="bg1"/>
                          </a:solidFill>
                          <a:latin typeface="Cambria Math" panose="02040503050406030204" pitchFamily="18" charset="0"/>
                        </a:rPr>
                        <m:t>−5</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3</m:t>
                          </m:r>
                        </m:sub>
                      </m:sSub>
                    </m:oMath>
                    <m:oMath xmlns:m="http://schemas.openxmlformats.org/officeDocument/2006/math">
                      <m:sSub>
                        <m:sSubPr>
                          <m:ctrlPr>
                            <a:rPr lang="en-US" sz="2000" b="0" i="1" smtClean="0">
                              <a:solidFill>
                                <a:schemeClr val="bg1"/>
                              </a:solidFill>
                              <a:latin typeface="Cambria Math" panose="02040503050406030204" pitchFamily="18" charset="0"/>
                            </a:rPr>
                          </m:ctrlPr>
                        </m:sSubPr>
                        <m:e>
                          <m:r>
                            <m:rPr>
                              <m:sty m:val="p"/>
                            </m:rPr>
                            <a:rPr lang="en-US" sz="2000" b="0" i="0" smtClean="0">
                              <a:solidFill>
                                <a:schemeClr val="bg1"/>
                              </a:solidFill>
                              <a:latin typeface="Cambria Math" panose="02040503050406030204" pitchFamily="18" charset="0"/>
                            </a:rPr>
                            <m:t>x</m:t>
                          </m:r>
                        </m:e>
                        <m:sub>
                          <m:r>
                            <a:rPr lang="en-US" sz="2000" b="0" i="0" smtClean="0">
                              <a:solidFill>
                                <a:schemeClr val="bg1"/>
                              </a:solidFill>
                              <a:latin typeface="Cambria Math" panose="02040503050406030204" pitchFamily="18" charset="0"/>
                            </a:rPr>
                            <m:t>6</m:t>
                          </m:r>
                        </m:sub>
                      </m:sSub>
                      <m:r>
                        <a:rPr lang="en-US" sz="2000" b="0" i="0" smtClean="0">
                          <a:solidFill>
                            <a:schemeClr val="bg1"/>
                          </a:solidFill>
                          <a:latin typeface="Cambria Math" panose="02040503050406030204" pitchFamily="18" charset="0"/>
                        </a:rPr>
                        <m:t>=36−</m:t>
                      </m:r>
                      <m:r>
                        <a:rPr lang="en-US" sz="2000" b="0" i="1" smtClean="0">
                          <a:solidFill>
                            <a:schemeClr val="bg1"/>
                          </a:solidFill>
                          <a:latin typeface="Cambria Math" panose="02040503050406030204" pitchFamily="18" charset="0"/>
                        </a:rPr>
                        <m:t>4</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1</m:t>
                          </m:r>
                        </m:sub>
                      </m:sSub>
                      <m:r>
                        <a:rPr lang="en-US" sz="2000" b="0" i="1" smtClean="0">
                          <a:solidFill>
                            <a:schemeClr val="bg1"/>
                          </a:solidFill>
                          <a:latin typeface="Cambria Math" panose="02040503050406030204" pitchFamily="18" charset="0"/>
                        </a:rPr>
                        <m:t>−</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2</m:t>
                          </m:r>
                        </m:sub>
                      </m:sSub>
                      <m:r>
                        <a:rPr lang="en-US" sz="2000" b="0" i="1" smtClean="0">
                          <a:solidFill>
                            <a:schemeClr val="bg1"/>
                          </a:solidFill>
                          <a:latin typeface="Cambria Math" panose="02040503050406030204" pitchFamily="18" charset="0"/>
                        </a:rPr>
                        <m:t>−2</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3</m:t>
                          </m:r>
                        </m:sub>
                      </m:sSub>
                    </m:oMath>
                  </m:oMathPara>
                </a14:m>
                <a:br>
                  <a:rPr lang="en-US" sz="2000" b="0" dirty="0">
                    <a:solidFill>
                      <a:schemeClr val="bg1"/>
                    </a:solidFill>
                  </a:rPr>
                </a:br>
                <a:br>
                  <a:rPr lang="en-US" sz="2000" b="0" i="1" dirty="0">
                    <a:solidFill>
                      <a:schemeClr val="bg1"/>
                    </a:solidFill>
                    <a:latin typeface="Cambria Math" panose="02040503050406030204" pitchFamily="18" charset="0"/>
                  </a:rPr>
                </a:br>
                <a14:m>
                  <m:oMathPara xmlns:m="http://schemas.openxmlformats.org/officeDocument/2006/math">
                    <m:oMathParaPr>
                      <m:jc m:val="centerGroup"/>
                    </m:oMathParaPr>
                    <m:oMath xmlns:m="http://schemas.openxmlformats.org/officeDocument/2006/math">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1</m:t>
                          </m:r>
                        </m:sub>
                      </m:sSub>
                      <m:r>
                        <a:rPr lang="en-US" sz="2000" b="0" i="1" smtClean="0">
                          <a:solidFill>
                            <a:schemeClr val="bg1"/>
                          </a:solidFill>
                          <a:latin typeface="Cambria Math" panose="02040503050406030204" pitchFamily="18" charset="0"/>
                        </a:rPr>
                        <m:t>,</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2</m:t>
                          </m:r>
                        </m:sub>
                      </m:sSub>
                      <m:r>
                        <a:rPr lang="en-US" sz="2000" b="0" i="1" smtClean="0">
                          <a:solidFill>
                            <a:schemeClr val="bg1"/>
                          </a:solidFill>
                          <a:latin typeface="Cambria Math" panose="02040503050406030204" pitchFamily="18" charset="0"/>
                        </a:rPr>
                        <m:t>,</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3</m:t>
                          </m:r>
                        </m:sub>
                      </m:sSub>
                      <m:r>
                        <a:rPr lang="en-US" sz="2000" b="0" i="1" smtClean="0">
                          <a:solidFill>
                            <a:schemeClr val="bg1"/>
                          </a:solidFill>
                          <a:latin typeface="Cambria Math" panose="02040503050406030204" pitchFamily="18" charset="0"/>
                        </a:rPr>
                        <m:t>,</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4</m:t>
                          </m:r>
                        </m:sub>
                      </m:sSub>
                      <m:r>
                        <a:rPr lang="en-US" sz="2000" b="0" i="1" smtClean="0">
                          <a:solidFill>
                            <a:schemeClr val="bg1"/>
                          </a:solidFill>
                          <a:latin typeface="Cambria Math" panose="02040503050406030204" pitchFamily="18" charset="0"/>
                        </a:rPr>
                        <m:t>,</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5</m:t>
                          </m:r>
                        </m:sub>
                      </m:sSub>
                      <m:r>
                        <a:rPr lang="en-US" sz="2000" b="0" i="1" smtClean="0">
                          <a:solidFill>
                            <a:schemeClr val="bg1"/>
                          </a:solidFill>
                          <a:latin typeface="Cambria Math" panose="02040503050406030204" pitchFamily="18" charset="0"/>
                        </a:rPr>
                        <m:t>,</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6</m:t>
                          </m:r>
                        </m:sub>
                      </m:sSub>
                      <m:r>
                        <m:rPr>
                          <m:aln/>
                        </m:rPr>
                        <a:rPr lang="en-US" sz="2000" b="0" i="1" smtClean="0">
                          <a:solidFill>
                            <a:schemeClr val="bg1"/>
                          </a:solidFill>
                          <a:latin typeface="Cambria Math" panose="02040503050406030204" pitchFamily="18" charset="0"/>
                        </a:rPr>
                        <m:t>≥</m:t>
                      </m:r>
                      <m:r>
                        <a:rPr lang="en-US" sz="2000" b="0" i="1" smtClean="0">
                          <a:solidFill>
                            <a:schemeClr val="bg1"/>
                          </a:solidFill>
                          <a:latin typeface="Cambria Math" panose="02040503050406030204" pitchFamily="18" charset="0"/>
                        </a:rPr>
                        <m:t>0</m:t>
                      </m:r>
                    </m:oMath>
                  </m:oMathPara>
                </a14:m>
                <a:endParaRPr lang="en-US" sz="2000" dirty="0">
                  <a:solidFill>
                    <a:schemeClr val="bg1"/>
                  </a:solidFill>
                </a:endParaRPr>
              </a:p>
            </p:txBody>
          </p:sp>
        </mc:Choice>
        <mc:Fallback xmlns="">
          <p:sp>
            <p:nvSpPr>
              <p:cNvPr id="11" name="Content Placeholder 2">
                <a:extLst>
                  <a:ext uri="{FF2B5EF4-FFF2-40B4-BE49-F238E27FC236}">
                    <a16:creationId xmlns:a16="http://schemas.microsoft.com/office/drawing/2014/main" id="{58E9595C-5AC2-7A4E-BBB5-34A20BC9AE27}"/>
                  </a:ext>
                </a:extLst>
              </p:cNvPr>
              <p:cNvSpPr txBox="1">
                <a:spLocks noRot="1" noChangeAspect="1" noMove="1" noResize="1" noEditPoints="1" noAdjustHandles="1" noChangeArrowheads="1" noChangeShapeType="1" noTextEdit="1"/>
              </p:cNvSpPr>
              <p:nvPr/>
            </p:nvSpPr>
            <p:spPr>
              <a:xfrm>
                <a:off x="4214190" y="2649112"/>
                <a:ext cx="3943849" cy="2225039"/>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Content Placeholder 2">
                <a:extLst>
                  <a:ext uri="{FF2B5EF4-FFF2-40B4-BE49-F238E27FC236}">
                    <a16:creationId xmlns:a16="http://schemas.microsoft.com/office/drawing/2014/main" id="{B999287C-53F0-5B4D-8F61-40E077EC57FF}"/>
                  </a:ext>
                </a:extLst>
              </p:cNvPr>
              <p:cNvSpPr txBox="1">
                <a:spLocks/>
              </p:cNvSpPr>
              <p:nvPr/>
            </p:nvSpPr>
            <p:spPr>
              <a:xfrm>
                <a:off x="4214190" y="1884461"/>
                <a:ext cx="3943849" cy="604300"/>
              </a:xfrm>
              <a:prstGeom prst="rect">
                <a:avLst/>
              </a:prstGeom>
              <a:solidFill>
                <a:schemeClr val="bg2">
                  <a:lumMod val="10000"/>
                  <a:lumOff val="90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
                    </m:oMathParaPr>
                    <m:oMath xmlns:m="http://schemas.openxmlformats.org/officeDocument/2006/math">
                      <m:r>
                        <a:rPr lang="en-US" sz="2000" b="0" i="1" smtClean="0">
                          <a:solidFill>
                            <a:schemeClr val="bg1"/>
                          </a:solidFill>
                          <a:latin typeface="Cambria Math" panose="02040503050406030204" pitchFamily="18" charset="0"/>
                        </a:rPr>
                        <m:t>𝑧</m:t>
                      </m:r>
                      <m:r>
                        <a:rPr lang="en-US" sz="2000" b="0" i="1" smtClean="0">
                          <a:solidFill>
                            <a:schemeClr val="bg1"/>
                          </a:solidFill>
                          <a:latin typeface="Cambria Math" panose="02040503050406030204" pitchFamily="18" charset="0"/>
                        </a:rPr>
                        <m:t>=0+3</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1</m:t>
                          </m:r>
                        </m:sub>
                      </m:sSub>
                      <m:r>
                        <a:rPr lang="en-US" sz="2000" b="0" i="1" smtClean="0">
                          <a:solidFill>
                            <a:schemeClr val="bg1"/>
                          </a:solidFill>
                          <a:latin typeface="Cambria Math" panose="02040503050406030204" pitchFamily="18" charset="0"/>
                        </a:rPr>
                        <m:t>+</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2</m:t>
                          </m:r>
                        </m:sub>
                      </m:sSub>
                      <m:r>
                        <a:rPr lang="en-US" sz="2000" b="0" i="1" smtClean="0">
                          <a:solidFill>
                            <a:schemeClr val="bg1"/>
                          </a:solidFill>
                          <a:latin typeface="Cambria Math" panose="02040503050406030204" pitchFamily="18" charset="0"/>
                        </a:rPr>
                        <m:t>+2</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3</m:t>
                          </m:r>
                        </m:sub>
                      </m:sSub>
                    </m:oMath>
                  </m:oMathPara>
                </a14:m>
                <a:endParaRPr lang="en-US" sz="2000" dirty="0">
                  <a:solidFill>
                    <a:schemeClr val="bg1"/>
                  </a:solidFill>
                </a:endParaRPr>
              </a:p>
            </p:txBody>
          </p:sp>
        </mc:Choice>
        <mc:Fallback xmlns="">
          <p:sp>
            <p:nvSpPr>
              <p:cNvPr id="12" name="Content Placeholder 2">
                <a:extLst>
                  <a:ext uri="{FF2B5EF4-FFF2-40B4-BE49-F238E27FC236}">
                    <a16:creationId xmlns:a16="http://schemas.microsoft.com/office/drawing/2014/main" id="{B999287C-53F0-5B4D-8F61-40E077EC57FF}"/>
                  </a:ext>
                </a:extLst>
              </p:cNvPr>
              <p:cNvSpPr txBox="1">
                <a:spLocks noRot="1" noChangeAspect="1" noMove="1" noResize="1" noEditPoints="1" noAdjustHandles="1" noChangeArrowheads="1" noChangeShapeType="1" noTextEdit="1"/>
              </p:cNvSpPr>
              <p:nvPr/>
            </p:nvSpPr>
            <p:spPr>
              <a:xfrm>
                <a:off x="4214190" y="1884461"/>
                <a:ext cx="3943849" cy="604300"/>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Content Placeholder 2">
                <a:extLst>
                  <a:ext uri="{FF2B5EF4-FFF2-40B4-BE49-F238E27FC236}">
                    <a16:creationId xmlns:a16="http://schemas.microsoft.com/office/drawing/2014/main" id="{1E7704FC-45D9-F944-A4B7-3F6A47A9F913}"/>
                  </a:ext>
                </a:extLst>
              </p:cNvPr>
              <p:cNvSpPr txBox="1">
                <a:spLocks/>
              </p:cNvSpPr>
              <p:nvPr/>
            </p:nvSpPr>
            <p:spPr>
              <a:xfrm>
                <a:off x="1141412" y="3685429"/>
                <a:ext cx="2018306" cy="926327"/>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t>Basic Variables:</a:t>
                </a:r>
              </a:p>
              <a:p>
                <a:pPr marL="0" indent="0" algn="ctr">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𝐵</m:t>
                      </m:r>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4</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5</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6</m:t>
                          </m:r>
                        </m:sub>
                      </m:sSub>
                      <m:r>
                        <a:rPr lang="en-US" sz="2000" b="0" i="1" smtClean="0">
                          <a:latin typeface="Cambria Math" panose="02040503050406030204" pitchFamily="18" charset="0"/>
                        </a:rPr>
                        <m:t>}</m:t>
                      </m:r>
                    </m:oMath>
                  </m:oMathPara>
                </a14:m>
                <a:endParaRPr lang="en-US" sz="2000" dirty="0"/>
              </a:p>
            </p:txBody>
          </p:sp>
        </mc:Choice>
        <mc:Fallback xmlns="">
          <p:sp>
            <p:nvSpPr>
              <p:cNvPr id="14" name="Content Placeholder 2">
                <a:extLst>
                  <a:ext uri="{FF2B5EF4-FFF2-40B4-BE49-F238E27FC236}">
                    <a16:creationId xmlns:a16="http://schemas.microsoft.com/office/drawing/2014/main" id="{1E7704FC-45D9-F944-A4B7-3F6A47A9F913}"/>
                  </a:ext>
                </a:extLst>
              </p:cNvPr>
              <p:cNvSpPr txBox="1">
                <a:spLocks noRot="1" noChangeAspect="1" noMove="1" noResize="1" noEditPoints="1" noAdjustHandles="1" noChangeArrowheads="1" noChangeShapeType="1" noTextEdit="1"/>
              </p:cNvSpPr>
              <p:nvPr/>
            </p:nvSpPr>
            <p:spPr>
              <a:xfrm>
                <a:off x="1141412" y="3685429"/>
                <a:ext cx="2018306" cy="926327"/>
              </a:xfrm>
              <a:prstGeom prst="rect">
                <a:avLst/>
              </a:prstGeom>
              <a:blipFill>
                <a:blip r:embed="rId4"/>
                <a:stretch>
                  <a:fillRect/>
                </a:stretch>
              </a:blipFill>
            </p:spPr>
            <p:txBody>
              <a:bodyPr/>
              <a:lstStyle/>
              <a:p>
                <a:r>
                  <a:rPr lang="en-US">
                    <a:noFill/>
                  </a:rPr>
                  <a:t> </a:t>
                </a:r>
              </a:p>
            </p:txBody>
          </p:sp>
        </mc:Fallback>
      </mc:AlternateContent>
      <p:cxnSp>
        <p:nvCxnSpPr>
          <p:cNvPr id="15" name="Straight Connector 14">
            <a:extLst>
              <a:ext uri="{FF2B5EF4-FFF2-40B4-BE49-F238E27FC236}">
                <a16:creationId xmlns:a16="http://schemas.microsoft.com/office/drawing/2014/main" id="{35F0B31E-3094-EE40-914C-6B8C9A7F959C}"/>
              </a:ext>
            </a:extLst>
          </p:cNvPr>
          <p:cNvCxnSpPr>
            <a:cxnSpLocks/>
          </p:cNvCxnSpPr>
          <p:nvPr/>
        </p:nvCxnSpPr>
        <p:spPr>
          <a:xfrm flipV="1">
            <a:off x="2973788" y="3482671"/>
            <a:ext cx="1160363" cy="58773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 name="Content Placeholder 2">
                <a:extLst>
                  <a:ext uri="{FF2B5EF4-FFF2-40B4-BE49-F238E27FC236}">
                    <a16:creationId xmlns:a16="http://schemas.microsoft.com/office/drawing/2014/main" id="{95D419CB-9D05-2A4E-B28A-E758F8BE54E9}"/>
                  </a:ext>
                </a:extLst>
              </p:cNvPr>
              <p:cNvSpPr txBox="1">
                <a:spLocks/>
              </p:cNvSpPr>
              <p:nvPr/>
            </p:nvSpPr>
            <p:spPr>
              <a:xfrm>
                <a:off x="839262" y="5064979"/>
                <a:ext cx="2622606" cy="926327"/>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t>Non-basic Variables:</a:t>
                </a:r>
              </a:p>
              <a:p>
                <a:pPr marL="0" indent="0" algn="ctr">
                  <a:buFont typeface="Arial" panose="020B0604020202020204" pitchFamily="34" charset="0"/>
                  <a:buNone/>
                </a:pPr>
                <a:r>
                  <a:rPr lang="en-US" sz="2000" b="0" dirty="0"/>
                  <a:t>N</a:t>
                </a:r>
                <a14:m>
                  <m:oMath xmlns:m="http://schemas.openxmlformats.org/officeDocument/2006/math">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3</m:t>
                        </m:r>
                      </m:sub>
                    </m:sSub>
                    <m:r>
                      <a:rPr lang="en-US" sz="2000" b="0" i="1" smtClean="0">
                        <a:latin typeface="Cambria Math" panose="02040503050406030204" pitchFamily="18" charset="0"/>
                      </a:rPr>
                      <m:t>}</m:t>
                    </m:r>
                  </m:oMath>
                </a14:m>
                <a:endParaRPr lang="en-US" sz="2000" dirty="0"/>
              </a:p>
            </p:txBody>
          </p:sp>
        </mc:Choice>
        <mc:Fallback xmlns="">
          <p:sp>
            <p:nvSpPr>
              <p:cNvPr id="16" name="Content Placeholder 2">
                <a:extLst>
                  <a:ext uri="{FF2B5EF4-FFF2-40B4-BE49-F238E27FC236}">
                    <a16:creationId xmlns:a16="http://schemas.microsoft.com/office/drawing/2014/main" id="{95D419CB-9D05-2A4E-B28A-E758F8BE54E9}"/>
                  </a:ext>
                </a:extLst>
              </p:cNvPr>
              <p:cNvSpPr txBox="1">
                <a:spLocks noRot="1" noChangeAspect="1" noMove="1" noResize="1" noEditPoints="1" noAdjustHandles="1" noChangeArrowheads="1" noChangeShapeType="1" noTextEdit="1"/>
              </p:cNvSpPr>
              <p:nvPr/>
            </p:nvSpPr>
            <p:spPr>
              <a:xfrm>
                <a:off x="839262" y="5064979"/>
                <a:ext cx="2622606" cy="926327"/>
              </a:xfrm>
              <a:prstGeom prst="rect">
                <a:avLst/>
              </a:prstGeom>
              <a:blipFill>
                <a:blip r:embed="rId5"/>
                <a:stretch>
                  <a:fillRect b="-9459"/>
                </a:stretch>
              </a:blipFill>
            </p:spPr>
            <p:txBody>
              <a:bodyPr/>
              <a:lstStyle/>
              <a:p>
                <a:r>
                  <a:rPr lang="en-US">
                    <a:noFill/>
                  </a:rPr>
                  <a:t> </a:t>
                </a:r>
              </a:p>
            </p:txBody>
          </p:sp>
        </mc:Fallback>
      </mc:AlternateContent>
      <p:cxnSp>
        <p:nvCxnSpPr>
          <p:cNvPr id="17" name="Straight Connector 16">
            <a:extLst>
              <a:ext uri="{FF2B5EF4-FFF2-40B4-BE49-F238E27FC236}">
                <a16:creationId xmlns:a16="http://schemas.microsoft.com/office/drawing/2014/main" id="{FB4497CC-CBAB-774E-BEB9-0F30B81A2C41}"/>
              </a:ext>
            </a:extLst>
          </p:cNvPr>
          <p:cNvCxnSpPr>
            <a:cxnSpLocks/>
          </p:cNvCxnSpPr>
          <p:nvPr/>
        </p:nvCxnSpPr>
        <p:spPr>
          <a:xfrm flipV="1">
            <a:off x="3159718" y="4667416"/>
            <a:ext cx="974433" cy="44527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2" name="Content Placeholder 2">
                <a:extLst>
                  <a:ext uri="{FF2B5EF4-FFF2-40B4-BE49-F238E27FC236}">
                    <a16:creationId xmlns:a16="http://schemas.microsoft.com/office/drawing/2014/main" id="{6020BA7A-51B8-CC4A-B46F-9CEF33E88262}"/>
                  </a:ext>
                </a:extLst>
              </p:cNvPr>
              <p:cNvSpPr txBox="1">
                <a:spLocks/>
              </p:cNvSpPr>
              <p:nvPr/>
            </p:nvSpPr>
            <p:spPr>
              <a:xfrm>
                <a:off x="9013204" y="1525987"/>
                <a:ext cx="2810386" cy="1520028"/>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t>c is coefficients of objective function:</a:t>
                </a:r>
              </a:p>
              <a:p>
                <a:pPr marL="0" indent="0" algn="ctr">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𝑐</m:t>
                      </m:r>
                      <m:r>
                        <a:rPr lang="en-US" sz="2000" b="0" i="1" smtClean="0">
                          <a:latin typeface="Cambria Math" panose="02040503050406030204" pitchFamily="18" charset="0"/>
                        </a:rPr>
                        <m:t>=</m:t>
                      </m:r>
                      <m:d>
                        <m:dPr>
                          <m:ctrlPr>
                            <a:rPr lang="en-US" sz="2000" b="0" i="1" smtClean="0">
                              <a:latin typeface="Cambria Math" panose="02040503050406030204" pitchFamily="18" charset="0"/>
                            </a:rPr>
                          </m:ctrlPr>
                        </m:dPr>
                        <m:e>
                          <m:m>
                            <m:mPr>
                              <m:mcs>
                                <m:mc>
                                  <m:mcPr>
                                    <m:count m:val="1"/>
                                    <m:mcJc m:val="center"/>
                                  </m:mcPr>
                                </m:mc>
                              </m:mcs>
                              <m:ctrlPr>
                                <a:rPr lang="en-US" sz="2000" b="0" i="1" smtClean="0">
                                  <a:latin typeface="Cambria Math" panose="02040503050406030204" pitchFamily="18" charset="0"/>
                                </a:rPr>
                              </m:ctrlPr>
                            </m:mPr>
                            <m:mr>
                              <m:e>
                                <m:r>
                                  <m:rPr>
                                    <m:brk m:alnAt="7"/>
                                  </m:rPr>
                                  <a:rPr lang="en-US" sz="2000" b="0" i="1" smtClean="0">
                                    <a:latin typeface="Cambria Math" panose="02040503050406030204" pitchFamily="18" charset="0"/>
                                  </a:rPr>
                                  <m:t>3</m:t>
                                </m:r>
                              </m:e>
                            </m:mr>
                            <m:mr>
                              <m:e>
                                <m:r>
                                  <a:rPr lang="en-US" sz="2000" b="0" i="1" smtClean="0">
                                    <a:latin typeface="Cambria Math" panose="02040503050406030204" pitchFamily="18" charset="0"/>
                                  </a:rPr>
                                  <m:t>1</m:t>
                                </m:r>
                              </m:e>
                            </m:mr>
                            <m:mr>
                              <m:e>
                                <m:r>
                                  <a:rPr lang="en-US" sz="2000" b="0" i="1" smtClean="0">
                                    <a:latin typeface="Cambria Math" panose="02040503050406030204" pitchFamily="18" charset="0"/>
                                  </a:rPr>
                                  <m:t>2</m:t>
                                </m:r>
                              </m:e>
                            </m:mr>
                          </m:m>
                        </m:e>
                      </m:d>
                    </m:oMath>
                  </m:oMathPara>
                </a14:m>
                <a:endParaRPr lang="en-US" sz="2000" dirty="0"/>
              </a:p>
            </p:txBody>
          </p:sp>
        </mc:Choice>
        <mc:Fallback xmlns="">
          <p:sp>
            <p:nvSpPr>
              <p:cNvPr id="22" name="Content Placeholder 2">
                <a:extLst>
                  <a:ext uri="{FF2B5EF4-FFF2-40B4-BE49-F238E27FC236}">
                    <a16:creationId xmlns:a16="http://schemas.microsoft.com/office/drawing/2014/main" id="{6020BA7A-51B8-CC4A-B46F-9CEF33E88262}"/>
                  </a:ext>
                </a:extLst>
              </p:cNvPr>
              <p:cNvSpPr txBox="1">
                <a:spLocks noRot="1" noChangeAspect="1" noMove="1" noResize="1" noEditPoints="1" noAdjustHandles="1" noChangeArrowheads="1" noChangeShapeType="1" noTextEdit="1"/>
              </p:cNvSpPr>
              <p:nvPr/>
            </p:nvSpPr>
            <p:spPr>
              <a:xfrm>
                <a:off x="9013204" y="1525987"/>
                <a:ext cx="2810386" cy="1520028"/>
              </a:xfrm>
              <a:prstGeom prst="rect">
                <a:avLst/>
              </a:prstGeom>
              <a:blipFill>
                <a:blip r:embed="rId6"/>
                <a:stretch>
                  <a:fillRect t="-833"/>
                </a:stretch>
              </a:blipFill>
            </p:spPr>
            <p:txBody>
              <a:bodyPr/>
              <a:lstStyle/>
              <a:p>
                <a:r>
                  <a:rPr lang="en-US">
                    <a:noFill/>
                  </a:rPr>
                  <a:t> </a:t>
                </a:r>
              </a:p>
            </p:txBody>
          </p:sp>
        </mc:Fallback>
      </mc:AlternateContent>
      <p:cxnSp>
        <p:nvCxnSpPr>
          <p:cNvPr id="23" name="Straight Connector 22">
            <a:extLst>
              <a:ext uri="{FF2B5EF4-FFF2-40B4-BE49-F238E27FC236}">
                <a16:creationId xmlns:a16="http://schemas.microsoft.com/office/drawing/2014/main" id="{C3E6023D-8541-FE4E-9A1D-3C6A7AF4BB86}"/>
              </a:ext>
            </a:extLst>
          </p:cNvPr>
          <p:cNvCxnSpPr>
            <a:cxnSpLocks/>
          </p:cNvCxnSpPr>
          <p:nvPr/>
        </p:nvCxnSpPr>
        <p:spPr>
          <a:xfrm flipH="1" flipV="1">
            <a:off x="8229600" y="2218414"/>
            <a:ext cx="1757240" cy="39690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Content Placeholder 2">
            <a:extLst>
              <a:ext uri="{FF2B5EF4-FFF2-40B4-BE49-F238E27FC236}">
                <a16:creationId xmlns:a16="http://schemas.microsoft.com/office/drawing/2014/main" id="{824F3C05-0E3B-514D-A812-872B487DD1DD}"/>
              </a:ext>
            </a:extLst>
          </p:cNvPr>
          <p:cNvSpPr txBox="1">
            <a:spLocks/>
          </p:cNvSpPr>
          <p:nvPr/>
        </p:nvSpPr>
        <p:spPr>
          <a:xfrm>
            <a:off x="1027905" y="1989804"/>
            <a:ext cx="2041298" cy="724900"/>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t>v is constant term of objective function (here v=0)</a:t>
            </a:r>
          </a:p>
        </p:txBody>
      </p:sp>
      <p:cxnSp>
        <p:nvCxnSpPr>
          <p:cNvPr id="29" name="Straight Connector 28">
            <a:extLst>
              <a:ext uri="{FF2B5EF4-FFF2-40B4-BE49-F238E27FC236}">
                <a16:creationId xmlns:a16="http://schemas.microsoft.com/office/drawing/2014/main" id="{EF8E6CD2-497F-6E4E-AAB8-BD78C8C281C8}"/>
              </a:ext>
            </a:extLst>
          </p:cNvPr>
          <p:cNvCxnSpPr>
            <a:cxnSpLocks/>
          </p:cNvCxnSpPr>
          <p:nvPr/>
        </p:nvCxnSpPr>
        <p:spPr>
          <a:xfrm flipV="1">
            <a:off x="2899775" y="2218414"/>
            <a:ext cx="1242854" cy="12357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2" name="Content Placeholder 2">
                <a:extLst>
                  <a:ext uri="{FF2B5EF4-FFF2-40B4-BE49-F238E27FC236}">
                    <a16:creationId xmlns:a16="http://schemas.microsoft.com/office/drawing/2014/main" id="{30B19AA1-5B0C-4640-983A-2ECB0961FFB8}"/>
                  </a:ext>
                </a:extLst>
              </p:cNvPr>
              <p:cNvSpPr txBox="1">
                <a:spLocks/>
              </p:cNvSpPr>
              <p:nvPr/>
            </p:nvSpPr>
            <p:spPr>
              <a:xfrm>
                <a:off x="9132472" y="3141100"/>
                <a:ext cx="3001218" cy="1520028"/>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t>b is constant terms of constraints:</a:t>
                </a:r>
              </a:p>
              <a:p>
                <a:pPr marL="0" indent="0" algn="ctr">
                  <a:buFont typeface="Arial" panose="020B0604020202020204" pitchFamily="34" charset="0"/>
                  <a:buNone/>
                </a:pPr>
                <a14:m>
                  <m:oMathPara xmlns:m="http://schemas.openxmlformats.org/officeDocument/2006/math">
                    <m:oMathParaPr>
                      <m:jc m:val="centerGroup"/>
                    </m:oMathParaPr>
                    <m:oMath xmlns:m="http://schemas.openxmlformats.org/officeDocument/2006/math">
                      <m:r>
                        <m:rPr>
                          <m:sty m:val="p"/>
                        </m:rPr>
                        <a:rPr lang="en-US" sz="2000" b="0" i="0" smtClean="0">
                          <a:latin typeface="Cambria Math" panose="02040503050406030204" pitchFamily="18" charset="0"/>
                        </a:rPr>
                        <m:t>b</m:t>
                      </m:r>
                      <m:r>
                        <a:rPr lang="en-US" sz="2000" b="0" i="1" smtClean="0">
                          <a:latin typeface="Cambria Math" panose="02040503050406030204" pitchFamily="18" charset="0"/>
                        </a:rPr>
                        <m:t>=</m:t>
                      </m:r>
                      <m:d>
                        <m:dPr>
                          <m:ctrlPr>
                            <a:rPr lang="en-US" sz="2000" b="0" i="1" smtClean="0">
                              <a:latin typeface="Cambria Math" panose="02040503050406030204" pitchFamily="18" charset="0"/>
                            </a:rPr>
                          </m:ctrlPr>
                        </m:dPr>
                        <m:e>
                          <m:m>
                            <m:mPr>
                              <m:mcs>
                                <m:mc>
                                  <m:mcPr>
                                    <m:count m:val="1"/>
                                    <m:mcJc m:val="center"/>
                                  </m:mcPr>
                                </m:mc>
                              </m:mcs>
                              <m:ctrlPr>
                                <a:rPr lang="en-US" sz="2000" b="0" i="1" smtClean="0">
                                  <a:latin typeface="Cambria Math" panose="02040503050406030204" pitchFamily="18" charset="0"/>
                                </a:rPr>
                              </m:ctrlPr>
                            </m:mPr>
                            <m:mr>
                              <m:e>
                                <m:r>
                                  <m:rPr>
                                    <m:brk m:alnAt="7"/>
                                  </m:rPr>
                                  <a:rPr lang="en-US" sz="2000" b="0" i="1" smtClean="0">
                                    <a:latin typeface="Cambria Math" panose="02040503050406030204" pitchFamily="18" charset="0"/>
                                  </a:rPr>
                                  <m:t>3</m:t>
                                </m:r>
                                <m:r>
                                  <a:rPr lang="en-US" sz="2000" b="0" i="1" smtClean="0">
                                    <a:latin typeface="Cambria Math" panose="02040503050406030204" pitchFamily="18" charset="0"/>
                                  </a:rPr>
                                  <m:t>0</m:t>
                                </m:r>
                              </m:e>
                            </m:mr>
                            <m:mr>
                              <m:e>
                                <m:r>
                                  <a:rPr lang="en-US" sz="2000" b="0" i="1" smtClean="0">
                                    <a:latin typeface="Cambria Math" panose="02040503050406030204" pitchFamily="18" charset="0"/>
                                  </a:rPr>
                                  <m:t>24</m:t>
                                </m:r>
                              </m:e>
                            </m:mr>
                            <m:mr>
                              <m:e>
                                <m:r>
                                  <a:rPr lang="en-US" sz="2000" b="0" i="1" smtClean="0">
                                    <a:latin typeface="Cambria Math" panose="02040503050406030204" pitchFamily="18" charset="0"/>
                                  </a:rPr>
                                  <m:t>36</m:t>
                                </m:r>
                              </m:e>
                            </m:mr>
                          </m:m>
                        </m:e>
                      </m:d>
                    </m:oMath>
                  </m:oMathPara>
                </a14:m>
                <a:endParaRPr lang="en-US" sz="2000" dirty="0"/>
              </a:p>
            </p:txBody>
          </p:sp>
        </mc:Choice>
        <mc:Fallback xmlns="">
          <p:sp>
            <p:nvSpPr>
              <p:cNvPr id="32" name="Content Placeholder 2">
                <a:extLst>
                  <a:ext uri="{FF2B5EF4-FFF2-40B4-BE49-F238E27FC236}">
                    <a16:creationId xmlns:a16="http://schemas.microsoft.com/office/drawing/2014/main" id="{30B19AA1-5B0C-4640-983A-2ECB0961FFB8}"/>
                  </a:ext>
                </a:extLst>
              </p:cNvPr>
              <p:cNvSpPr txBox="1">
                <a:spLocks noRot="1" noChangeAspect="1" noMove="1" noResize="1" noEditPoints="1" noAdjustHandles="1" noChangeArrowheads="1" noChangeShapeType="1" noTextEdit="1"/>
              </p:cNvSpPr>
              <p:nvPr/>
            </p:nvSpPr>
            <p:spPr>
              <a:xfrm>
                <a:off x="9132472" y="3141100"/>
                <a:ext cx="3001218" cy="1520028"/>
              </a:xfrm>
              <a:prstGeom prst="rect">
                <a:avLst/>
              </a:prstGeom>
              <a:blipFill>
                <a:blip r:embed="rId7"/>
                <a:stretch>
                  <a:fillRect l="-844" r="-844"/>
                </a:stretch>
              </a:blipFill>
            </p:spPr>
            <p:txBody>
              <a:bodyPr/>
              <a:lstStyle/>
              <a:p>
                <a:r>
                  <a:rPr lang="en-US">
                    <a:noFill/>
                  </a:rPr>
                  <a:t> </a:t>
                </a:r>
              </a:p>
            </p:txBody>
          </p:sp>
        </mc:Fallback>
      </mc:AlternateContent>
      <p:cxnSp>
        <p:nvCxnSpPr>
          <p:cNvPr id="33" name="Straight Connector 32">
            <a:extLst>
              <a:ext uri="{FF2B5EF4-FFF2-40B4-BE49-F238E27FC236}">
                <a16:creationId xmlns:a16="http://schemas.microsoft.com/office/drawing/2014/main" id="{8C96A560-0F15-2945-866B-96AF763FA958}"/>
              </a:ext>
            </a:extLst>
          </p:cNvPr>
          <p:cNvCxnSpPr>
            <a:cxnSpLocks/>
          </p:cNvCxnSpPr>
          <p:nvPr/>
        </p:nvCxnSpPr>
        <p:spPr>
          <a:xfrm flipH="1" flipV="1">
            <a:off x="8229600" y="3482672"/>
            <a:ext cx="1820849" cy="4532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2" name="Content Placeholder 2">
                <a:extLst>
                  <a:ext uri="{FF2B5EF4-FFF2-40B4-BE49-F238E27FC236}">
                    <a16:creationId xmlns:a16="http://schemas.microsoft.com/office/drawing/2014/main" id="{01E05200-845C-B447-B3C3-9B3CE244460C}"/>
                  </a:ext>
                </a:extLst>
              </p:cNvPr>
              <p:cNvSpPr txBox="1">
                <a:spLocks/>
              </p:cNvSpPr>
              <p:nvPr/>
            </p:nvSpPr>
            <p:spPr>
              <a:xfrm>
                <a:off x="8823695" y="4644225"/>
                <a:ext cx="3001218" cy="1520028"/>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t>A is coefficients of non-basic variables in constraints:</a:t>
                </a:r>
              </a:p>
              <a:p>
                <a:pPr marL="0" indent="0" algn="ctr">
                  <a:buFont typeface="Arial" panose="020B0604020202020204" pitchFamily="34" charset="0"/>
                  <a:buNone/>
                </a:pPr>
                <a14:m>
                  <m:oMathPara xmlns:m="http://schemas.openxmlformats.org/officeDocument/2006/math">
                    <m:oMathParaPr>
                      <m:jc m:val="centerGroup"/>
                    </m:oMathParaPr>
                    <m:oMath xmlns:m="http://schemas.openxmlformats.org/officeDocument/2006/math">
                      <m:r>
                        <m:rPr>
                          <m:sty m:val="p"/>
                        </m:rPr>
                        <a:rPr lang="en-US" sz="2000" b="0" i="0" smtClean="0">
                          <a:latin typeface="Cambria Math" panose="02040503050406030204" pitchFamily="18" charset="0"/>
                        </a:rPr>
                        <m:t>A</m:t>
                      </m:r>
                      <m:r>
                        <a:rPr lang="en-US" sz="2000" b="0" i="1" smtClean="0">
                          <a:latin typeface="Cambria Math" panose="02040503050406030204" pitchFamily="18" charset="0"/>
                        </a:rPr>
                        <m:t>=</m:t>
                      </m:r>
                      <m:d>
                        <m:dPr>
                          <m:ctrlPr>
                            <a:rPr lang="en-US" sz="2000" b="0" i="1" smtClean="0">
                              <a:latin typeface="Cambria Math" panose="02040503050406030204" pitchFamily="18" charset="0"/>
                            </a:rPr>
                          </m:ctrlPr>
                        </m:dPr>
                        <m:e>
                          <m:m>
                            <m:mPr>
                              <m:mcs>
                                <m:mc>
                                  <m:mcPr>
                                    <m:count m:val="3"/>
                                    <m:mcJc m:val="center"/>
                                  </m:mcPr>
                                </m:mc>
                              </m:mcs>
                              <m:ctrlPr>
                                <a:rPr lang="en-US" sz="2000" b="0" i="1" smtClean="0">
                                  <a:latin typeface="Cambria Math" panose="02040503050406030204" pitchFamily="18" charset="0"/>
                                </a:rPr>
                              </m:ctrlPr>
                            </m:mPr>
                            <m:mr>
                              <m:e>
                                <m:r>
                                  <m:rPr>
                                    <m:brk m:alnAt="7"/>
                                  </m:rPr>
                                  <a:rPr lang="en-US" sz="2000" b="0" i="1" smtClean="0">
                                    <a:latin typeface="Cambria Math" panose="02040503050406030204" pitchFamily="18" charset="0"/>
                                  </a:rPr>
                                  <m:t>1</m:t>
                                </m:r>
                              </m:e>
                              <m:e>
                                <m:r>
                                  <a:rPr lang="en-US" sz="2000" b="0" i="1" smtClean="0">
                                    <a:latin typeface="Cambria Math" panose="02040503050406030204" pitchFamily="18" charset="0"/>
                                  </a:rPr>
                                  <m:t>1</m:t>
                                </m:r>
                              </m:e>
                              <m:e>
                                <m:r>
                                  <a:rPr lang="en-US" sz="2000" b="0" i="1" smtClean="0">
                                    <a:latin typeface="Cambria Math" panose="02040503050406030204" pitchFamily="18" charset="0"/>
                                  </a:rPr>
                                  <m:t>3</m:t>
                                </m:r>
                              </m:e>
                            </m:mr>
                            <m:mr>
                              <m:e>
                                <m:r>
                                  <a:rPr lang="en-US" sz="2000" b="0" i="1" smtClean="0">
                                    <a:latin typeface="Cambria Math" panose="02040503050406030204" pitchFamily="18" charset="0"/>
                                  </a:rPr>
                                  <m:t>2</m:t>
                                </m:r>
                              </m:e>
                              <m:e>
                                <m:r>
                                  <a:rPr lang="en-US" sz="2000" b="0" i="1" smtClean="0">
                                    <a:latin typeface="Cambria Math" panose="02040503050406030204" pitchFamily="18" charset="0"/>
                                  </a:rPr>
                                  <m:t>2</m:t>
                                </m:r>
                              </m:e>
                              <m:e>
                                <m:r>
                                  <a:rPr lang="en-US" sz="2000" b="0" i="1" smtClean="0">
                                    <a:latin typeface="Cambria Math" panose="02040503050406030204" pitchFamily="18" charset="0"/>
                                  </a:rPr>
                                  <m:t>5</m:t>
                                </m:r>
                              </m:e>
                            </m:mr>
                            <m:mr>
                              <m:e>
                                <m:r>
                                  <a:rPr lang="en-US" sz="2000" b="0" i="1" smtClean="0">
                                    <a:latin typeface="Cambria Math" panose="02040503050406030204" pitchFamily="18" charset="0"/>
                                  </a:rPr>
                                  <m:t>4</m:t>
                                </m:r>
                              </m:e>
                              <m:e>
                                <m:r>
                                  <a:rPr lang="en-US" sz="2000" b="0" i="1" smtClean="0">
                                    <a:latin typeface="Cambria Math" panose="02040503050406030204" pitchFamily="18" charset="0"/>
                                  </a:rPr>
                                  <m:t>1</m:t>
                                </m:r>
                              </m:e>
                              <m:e>
                                <m:r>
                                  <a:rPr lang="en-US" sz="2000" b="0" i="1" smtClean="0">
                                    <a:latin typeface="Cambria Math" panose="02040503050406030204" pitchFamily="18" charset="0"/>
                                  </a:rPr>
                                  <m:t>2</m:t>
                                </m:r>
                              </m:e>
                            </m:mr>
                          </m:m>
                        </m:e>
                      </m:d>
                    </m:oMath>
                  </m:oMathPara>
                </a14:m>
                <a:endParaRPr lang="en-US" sz="2000" dirty="0"/>
              </a:p>
            </p:txBody>
          </p:sp>
        </mc:Choice>
        <mc:Fallback xmlns="">
          <p:sp>
            <p:nvSpPr>
              <p:cNvPr id="42" name="Content Placeholder 2">
                <a:extLst>
                  <a:ext uri="{FF2B5EF4-FFF2-40B4-BE49-F238E27FC236}">
                    <a16:creationId xmlns:a16="http://schemas.microsoft.com/office/drawing/2014/main" id="{01E05200-845C-B447-B3C3-9B3CE244460C}"/>
                  </a:ext>
                </a:extLst>
              </p:cNvPr>
              <p:cNvSpPr txBox="1">
                <a:spLocks noRot="1" noChangeAspect="1" noMove="1" noResize="1" noEditPoints="1" noAdjustHandles="1" noChangeArrowheads="1" noChangeShapeType="1" noTextEdit="1"/>
              </p:cNvSpPr>
              <p:nvPr/>
            </p:nvSpPr>
            <p:spPr>
              <a:xfrm>
                <a:off x="8823695" y="4644225"/>
                <a:ext cx="3001218" cy="1520028"/>
              </a:xfrm>
              <a:prstGeom prst="rect">
                <a:avLst/>
              </a:prstGeom>
              <a:blipFill>
                <a:blip r:embed="rId8"/>
                <a:stretch>
                  <a:fillRect/>
                </a:stretch>
              </a:blipFill>
            </p:spPr>
            <p:txBody>
              <a:bodyPr/>
              <a:lstStyle/>
              <a:p>
                <a:r>
                  <a:rPr lang="en-US">
                    <a:noFill/>
                  </a:rPr>
                  <a:t> </a:t>
                </a:r>
              </a:p>
            </p:txBody>
          </p:sp>
        </mc:Fallback>
      </mc:AlternateContent>
      <p:cxnSp>
        <p:nvCxnSpPr>
          <p:cNvPr id="43" name="Straight Connector 42">
            <a:extLst>
              <a:ext uri="{FF2B5EF4-FFF2-40B4-BE49-F238E27FC236}">
                <a16:creationId xmlns:a16="http://schemas.microsoft.com/office/drawing/2014/main" id="{8D3D8B98-D2AE-BA4A-BDAE-B41596B25BEE}"/>
              </a:ext>
            </a:extLst>
          </p:cNvPr>
          <p:cNvCxnSpPr>
            <a:cxnSpLocks/>
          </p:cNvCxnSpPr>
          <p:nvPr/>
        </p:nvCxnSpPr>
        <p:spPr>
          <a:xfrm flipH="1" flipV="1">
            <a:off x="8229600" y="3562184"/>
            <a:ext cx="831311" cy="10989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7" name="Content Placeholder 2">
            <a:extLst>
              <a:ext uri="{FF2B5EF4-FFF2-40B4-BE49-F238E27FC236}">
                <a16:creationId xmlns:a16="http://schemas.microsoft.com/office/drawing/2014/main" id="{C30048F8-62C4-664C-A91F-FBE1962F38B5}"/>
              </a:ext>
            </a:extLst>
          </p:cNvPr>
          <p:cNvSpPr txBox="1">
            <a:spLocks/>
          </p:cNvSpPr>
          <p:nvPr/>
        </p:nvSpPr>
        <p:spPr>
          <a:xfrm>
            <a:off x="4214190" y="5276185"/>
            <a:ext cx="3943849" cy="1339300"/>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t>So, our implementation will use these variables when executing:</a:t>
            </a:r>
          </a:p>
          <a:p>
            <a:pPr marL="0" indent="0" algn="ctr">
              <a:buFont typeface="Arial" panose="020B0604020202020204" pitchFamily="34" charset="0"/>
              <a:buNone/>
            </a:pPr>
            <a:r>
              <a:rPr lang="en-US" sz="2000" b="1" i="1" dirty="0"/>
              <a:t>N, B, A, b, c, v</a:t>
            </a:r>
          </a:p>
        </p:txBody>
      </p:sp>
    </p:spTree>
    <p:extLst>
      <p:ext uri="{BB962C8B-B14F-4D97-AF65-F5344CB8AC3E}">
        <p14:creationId xmlns:p14="http://schemas.microsoft.com/office/powerpoint/2010/main" val="21871769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Simplex Algorithm Example</a:t>
            </a:r>
          </a:p>
        </p:txBody>
      </p:sp>
      <p:sp>
        <p:nvSpPr>
          <p:cNvPr id="19" name="Content Placeholder 2">
            <a:extLst>
              <a:ext uri="{FF2B5EF4-FFF2-40B4-BE49-F238E27FC236}">
                <a16:creationId xmlns:a16="http://schemas.microsoft.com/office/drawing/2014/main" id="{76C8D82D-F749-7249-844B-72A87D682FB1}"/>
              </a:ext>
            </a:extLst>
          </p:cNvPr>
          <p:cNvSpPr txBox="1">
            <a:spLocks/>
          </p:cNvSpPr>
          <p:nvPr/>
        </p:nvSpPr>
        <p:spPr>
          <a:xfrm>
            <a:off x="1232452" y="1065477"/>
            <a:ext cx="9883471" cy="516834"/>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b="1" u="sng" dirty="0"/>
              <a:t>Step 2</a:t>
            </a:r>
            <a:r>
              <a:rPr lang="en-US" sz="2000" dirty="0"/>
              <a:t>: Define / Find the </a:t>
            </a:r>
            <a:r>
              <a:rPr lang="en-US" sz="2000" b="1" i="1" dirty="0"/>
              <a:t>Basic Solution</a:t>
            </a:r>
            <a:r>
              <a:rPr lang="en-US" sz="2000" dirty="0"/>
              <a:t> and </a:t>
            </a:r>
            <a:r>
              <a:rPr lang="en-US" sz="2000" b="1" i="1" dirty="0"/>
              <a:t>Basic Feasible Solution</a:t>
            </a:r>
          </a:p>
        </p:txBody>
      </p:sp>
      <mc:AlternateContent xmlns:mc="http://schemas.openxmlformats.org/markup-compatibility/2006" xmlns:a14="http://schemas.microsoft.com/office/drawing/2010/main">
        <mc:Choice Requires="a14">
          <p:sp>
            <p:nvSpPr>
              <p:cNvPr id="11" name="Content Placeholder 2">
                <a:extLst>
                  <a:ext uri="{FF2B5EF4-FFF2-40B4-BE49-F238E27FC236}">
                    <a16:creationId xmlns:a16="http://schemas.microsoft.com/office/drawing/2014/main" id="{58E9595C-5AC2-7A4E-BBB5-34A20BC9AE27}"/>
                  </a:ext>
                </a:extLst>
              </p:cNvPr>
              <p:cNvSpPr txBox="1">
                <a:spLocks/>
              </p:cNvSpPr>
              <p:nvPr/>
            </p:nvSpPr>
            <p:spPr>
              <a:xfrm>
                <a:off x="1232452" y="2690553"/>
                <a:ext cx="3943849" cy="1406053"/>
              </a:xfrm>
              <a:prstGeom prst="rect">
                <a:avLst/>
              </a:prstGeom>
              <a:solidFill>
                <a:schemeClr val="bg2">
                  <a:lumMod val="10000"/>
                  <a:lumOff val="90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sSub>
                        <m:sSubPr>
                          <m:ctrlPr>
                            <a:rPr lang="en-US" sz="2000" b="0" i="1" smtClean="0">
                              <a:solidFill>
                                <a:schemeClr val="bg1"/>
                              </a:solidFill>
                              <a:latin typeface="Cambria Math" panose="02040503050406030204" pitchFamily="18" charset="0"/>
                            </a:rPr>
                          </m:ctrlPr>
                        </m:sSubPr>
                        <m:e>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4</m:t>
                              </m:r>
                            </m:sub>
                          </m:sSub>
                          <m:r>
                            <a:rPr lang="en-US" sz="2000" b="0" i="1" smtClean="0">
                              <a:solidFill>
                                <a:schemeClr val="bg1"/>
                              </a:solidFill>
                              <a:latin typeface="Cambria Math" panose="02040503050406030204" pitchFamily="18" charset="0"/>
                            </a:rPr>
                            <m:t>=30−</m:t>
                          </m:r>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1</m:t>
                          </m:r>
                        </m:sub>
                      </m:sSub>
                      <m:r>
                        <a:rPr lang="en-US" sz="2000" b="0" i="1" smtClean="0">
                          <a:solidFill>
                            <a:schemeClr val="bg1"/>
                          </a:solidFill>
                          <a:latin typeface="Cambria Math" panose="02040503050406030204" pitchFamily="18" charset="0"/>
                        </a:rPr>
                        <m:t>−</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2</m:t>
                          </m:r>
                        </m:sub>
                      </m:sSub>
                      <m:r>
                        <a:rPr lang="en-US" sz="2000" b="0" i="1" smtClean="0">
                          <a:solidFill>
                            <a:schemeClr val="bg1"/>
                          </a:solidFill>
                          <a:latin typeface="Cambria Math" panose="02040503050406030204" pitchFamily="18" charset="0"/>
                        </a:rPr>
                        <m:t>−3</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3</m:t>
                          </m:r>
                        </m:sub>
                      </m:sSub>
                    </m:oMath>
                    <m:oMath xmlns:m="http://schemas.openxmlformats.org/officeDocument/2006/math">
                      <m:sSub>
                        <m:sSubPr>
                          <m:ctrlPr>
                            <a:rPr lang="en-US" sz="2000" b="0" i="1" smtClean="0">
                              <a:solidFill>
                                <a:schemeClr val="bg1"/>
                              </a:solidFill>
                              <a:latin typeface="Cambria Math" panose="02040503050406030204" pitchFamily="18" charset="0"/>
                            </a:rPr>
                          </m:ctrlPr>
                        </m:sSubPr>
                        <m:e>
                          <m:r>
                            <m:rPr>
                              <m:sty m:val="p"/>
                            </m:rPr>
                            <a:rPr lang="en-US" sz="2000" b="0" i="0" smtClean="0">
                              <a:solidFill>
                                <a:schemeClr val="bg1"/>
                              </a:solidFill>
                              <a:latin typeface="Cambria Math" panose="02040503050406030204" pitchFamily="18" charset="0"/>
                            </a:rPr>
                            <m:t>x</m:t>
                          </m:r>
                        </m:e>
                        <m:sub>
                          <m:r>
                            <a:rPr lang="en-US" sz="2000" b="0" i="0" smtClean="0">
                              <a:solidFill>
                                <a:schemeClr val="bg1"/>
                              </a:solidFill>
                              <a:latin typeface="Cambria Math" panose="02040503050406030204" pitchFamily="18" charset="0"/>
                            </a:rPr>
                            <m:t>5</m:t>
                          </m:r>
                        </m:sub>
                      </m:sSub>
                      <m:r>
                        <a:rPr lang="en-US" sz="2000" b="0" i="0" smtClean="0">
                          <a:solidFill>
                            <a:schemeClr val="bg1"/>
                          </a:solidFill>
                          <a:latin typeface="Cambria Math" panose="02040503050406030204" pitchFamily="18" charset="0"/>
                        </a:rPr>
                        <m:t>=24−</m:t>
                      </m:r>
                      <m:r>
                        <a:rPr lang="en-US" sz="2000" b="0" i="1" smtClean="0">
                          <a:solidFill>
                            <a:schemeClr val="bg1"/>
                          </a:solidFill>
                          <a:latin typeface="Cambria Math" panose="02040503050406030204" pitchFamily="18" charset="0"/>
                        </a:rPr>
                        <m:t>2</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1</m:t>
                          </m:r>
                        </m:sub>
                      </m:sSub>
                      <m:r>
                        <a:rPr lang="en-US" sz="2000" b="0" i="1" smtClean="0">
                          <a:solidFill>
                            <a:schemeClr val="bg1"/>
                          </a:solidFill>
                          <a:latin typeface="Cambria Math" panose="02040503050406030204" pitchFamily="18" charset="0"/>
                        </a:rPr>
                        <m:t>−2</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2</m:t>
                          </m:r>
                        </m:sub>
                      </m:sSub>
                      <m:r>
                        <a:rPr lang="en-US" sz="2000" b="0" i="1" smtClean="0">
                          <a:solidFill>
                            <a:schemeClr val="bg1"/>
                          </a:solidFill>
                          <a:latin typeface="Cambria Math" panose="02040503050406030204" pitchFamily="18" charset="0"/>
                        </a:rPr>
                        <m:t>−5</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3</m:t>
                          </m:r>
                        </m:sub>
                      </m:sSub>
                    </m:oMath>
                    <m:oMath xmlns:m="http://schemas.openxmlformats.org/officeDocument/2006/math">
                      <m:sSub>
                        <m:sSubPr>
                          <m:ctrlPr>
                            <a:rPr lang="en-US" sz="2000" b="0" i="1" smtClean="0">
                              <a:solidFill>
                                <a:schemeClr val="bg1"/>
                              </a:solidFill>
                              <a:latin typeface="Cambria Math" panose="02040503050406030204" pitchFamily="18" charset="0"/>
                            </a:rPr>
                          </m:ctrlPr>
                        </m:sSubPr>
                        <m:e>
                          <m:r>
                            <m:rPr>
                              <m:sty m:val="p"/>
                            </m:rPr>
                            <a:rPr lang="en-US" sz="2000" b="0" i="0" smtClean="0">
                              <a:solidFill>
                                <a:schemeClr val="bg1"/>
                              </a:solidFill>
                              <a:latin typeface="Cambria Math" panose="02040503050406030204" pitchFamily="18" charset="0"/>
                            </a:rPr>
                            <m:t>x</m:t>
                          </m:r>
                        </m:e>
                        <m:sub>
                          <m:r>
                            <a:rPr lang="en-US" sz="2000" b="0" i="0" smtClean="0">
                              <a:solidFill>
                                <a:schemeClr val="bg1"/>
                              </a:solidFill>
                              <a:latin typeface="Cambria Math" panose="02040503050406030204" pitchFamily="18" charset="0"/>
                            </a:rPr>
                            <m:t>6</m:t>
                          </m:r>
                        </m:sub>
                      </m:sSub>
                      <m:r>
                        <a:rPr lang="en-US" sz="2000" b="0" i="0" smtClean="0">
                          <a:solidFill>
                            <a:schemeClr val="bg1"/>
                          </a:solidFill>
                          <a:latin typeface="Cambria Math" panose="02040503050406030204" pitchFamily="18" charset="0"/>
                        </a:rPr>
                        <m:t>=36−</m:t>
                      </m:r>
                      <m:r>
                        <a:rPr lang="en-US" sz="2000" b="0" i="1" smtClean="0">
                          <a:solidFill>
                            <a:schemeClr val="bg1"/>
                          </a:solidFill>
                          <a:latin typeface="Cambria Math" panose="02040503050406030204" pitchFamily="18" charset="0"/>
                        </a:rPr>
                        <m:t>4</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1</m:t>
                          </m:r>
                        </m:sub>
                      </m:sSub>
                      <m:r>
                        <a:rPr lang="en-US" sz="2000" b="0" i="1" smtClean="0">
                          <a:solidFill>
                            <a:schemeClr val="bg1"/>
                          </a:solidFill>
                          <a:latin typeface="Cambria Math" panose="02040503050406030204" pitchFamily="18" charset="0"/>
                        </a:rPr>
                        <m:t>−</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2</m:t>
                          </m:r>
                        </m:sub>
                      </m:sSub>
                      <m:r>
                        <a:rPr lang="en-US" sz="2000" b="0" i="1" smtClean="0">
                          <a:solidFill>
                            <a:schemeClr val="bg1"/>
                          </a:solidFill>
                          <a:latin typeface="Cambria Math" panose="02040503050406030204" pitchFamily="18" charset="0"/>
                        </a:rPr>
                        <m:t>−2</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3</m:t>
                          </m:r>
                        </m:sub>
                      </m:sSub>
                    </m:oMath>
                  </m:oMathPara>
                </a14:m>
                <a:br>
                  <a:rPr lang="en-US" sz="2000" b="0" dirty="0">
                    <a:solidFill>
                      <a:schemeClr val="bg1"/>
                    </a:solidFill>
                  </a:rPr>
                </a:br>
                <a:endParaRPr lang="en-US" sz="2000" dirty="0">
                  <a:solidFill>
                    <a:schemeClr val="bg1"/>
                  </a:solidFill>
                </a:endParaRPr>
              </a:p>
            </p:txBody>
          </p:sp>
        </mc:Choice>
        <mc:Fallback xmlns="">
          <p:sp>
            <p:nvSpPr>
              <p:cNvPr id="11" name="Content Placeholder 2">
                <a:extLst>
                  <a:ext uri="{FF2B5EF4-FFF2-40B4-BE49-F238E27FC236}">
                    <a16:creationId xmlns:a16="http://schemas.microsoft.com/office/drawing/2014/main" id="{58E9595C-5AC2-7A4E-BBB5-34A20BC9AE27}"/>
                  </a:ext>
                </a:extLst>
              </p:cNvPr>
              <p:cNvSpPr txBox="1">
                <a:spLocks noRot="1" noChangeAspect="1" noMove="1" noResize="1" noEditPoints="1" noAdjustHandles="1" noChangeArrowheads="1" noChangeShapeType="1" noTextEdit="1"/>
              </p:cNvSpPr>
              <p:nvPr/>
            </p:nvSpPr>
            <p:spPr>
              <a:xfrm>
                <a:off x="1232452" y="2690553"/>
                <a:ext cx="3943849" cy="1406053"/>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Content Placeholder 2">
                <a:extLst>
                  <a:ext uri="{FF2B5EF4-FFF2-40B4-BE49-F238E27FC236}">
                    <a16:creationId xmlns:a16="http://schemas.microsoft.com/office/drawing/2014/main" id="{B999287C-53F0-5B4D-8F61-40E077EC57FF}"/>
                  </a:ext>
                </a:extLst>
              </p:cNvPr>
              <p:cNvSpPr txBox="1">
                <a:spLocks/>
              </p:cNvSpPr>
              <p:nvPr/>
            </p:nvSpPr>
            <p:spPr>
              <a:xfrm>
                <a:off x="1232452" y="1925902"/>
                <a:ext cx="3943849" cy="604300"/>
              </a:xfrm>
              <a:prstGeom prst="rect">
                <a:avLst/>
              </a:prstGeom>
              <a:solidFill>
                <a:schemeClr val="bg2">
                  <a:lumMod val="10000"/>
                  <a:lumOff val="90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
                    </m:oMathParaPr>
                    <m:oMath xmlns:m="http://schemas.openxmlformats.org/officeDocument/2006/math">
                      <m:r>
                        <a:rPr lang="en-US" sz="2000" b="0" i="1" smtClean="0">
                          <a:solidFill>
                            <a:schemeClr val="bg1"/>
                          </a:solidFill>
                          <a:latin typeface="Cambria Math" panose="02040503050406030204" pitchFamily="18" charset="0"/>
                        </a:rPr>
                        <m:t>𝑧</m:t>
                      </m:r>
                      <m:r>
                        <a:rPr lang="en-US" sz="2000" b="0" i="1" smtClean="0">
                          <a:solidFill>
                            <a:schemeClr val="bg1"/>
                          </a:solidFill>
                          <a:latin typeface="Cambria Math" panose="02040503050406030204" pitchFamily="18" charset="0"/>
                        </a:rPr>
                        <m:t>=0+3</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1</m:t>
                          </m:r>
                        </m:sub>
                      </m:sSub>
                      <m:r>
                        <a:rPr lang="en-US" sz="2000" b="0" i="1" smtClean="0">
                          <a:solidFill>
                            <a:schemeClr val="bg1"/>
                          </a:solidFill>
                          <a:latin typeface="Cambria Math" panose="02040503050406030204" pitchFamily="18" charset="0"/>
                        </a:rPr>
                        <m:t>+</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2</m:t>
                          </m:r>
                        </m:sub>
                      </m:sSub>
                      <m:r>
                        <a:rPr lang="en-US" sz="2000" b="0" i="1" smtClean="0">
                          <a:solidFill>
                            <a:schemeClr val="bg1"/>
                          </a:solidFill>
                          <a:latin typeface="Cambria Math" panose="02040503050406030204" pitchFamily="18" charset="0"/>
                        </a:rPr>
                        <m:t>+2</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3</m:t>
                          </m:r>
                        </m:sub>
                      </m:sSub>
                    </m:oMath>
                  </m:oMathPara>
                </a14:m>
                <a:endParaRPr lang="en-US" sz="2000" dirty="0">
                  <a:solidFill>
                    <a:schemeClr val="bg1"/>
                  </a:solidFill>
                </a:endParaRPr>
              </a:p>
            </p:txBody>
          </p:sp>
        </mc:Choice>
        <mc:Fallback xmlns="">
          <p:sp>
            <p:nvSpPr>
              <p:cNvPr id="12" name="Content Placeholder 2">
                <a:extLst>
                  <a:ext uri="{FF2B5EF4-FFF2-40B4-BE49-F238E27FC236}">
                    <a16:creationId xmlns:a16="http://schemas.microsoft.com/office/drawing/2014/main" id="{B999287C-53F0-5B4D-8F61-40E077EC57FF}"/>
                  </a:ext>
                </a:extLst>
              </p:cNvPr>
              <p:cNvSpPr txBox="1">
                <a:spLocks noRot="1" noChangeAspect="1" noMove="1" noResize="1" noEditPoints="1" noAdjustHandles="1" noChangeArrowheads="1" noChangeShapeType="1" noTextEdit="1"/>
              </p:cNvSpPr>
              <p:nvPr/>
            </p:nvSpPr>
            <p:spPr>
              <a:xfrm>
                <a:off x="1232452" y="1925902"/>
                <a:ext cx="3943849" cy="604300"/>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Content Placeholder 2">
                <a:extLst>
                  <a:ext uri="{FF2B5EF4-FFF2-40B4-BE49-F238E27FC236}">
                    <a16:creationId xmlns:a16="http://schemas.microsoft.com/office/drawing/2014/main" id="{AA0A1503-C83B-CD46-99FB-88181937C21F}"/>
                  </a:ext>
                </a:extLst>
              </p:cNvPr>
              <p:cNvSpPr txBox="1">
                <a:spLocks/>
              </p:cNvSpPr>
              <p:nvPr/>
            </p:nvSpPr>
            <p:spPr>
              <a:xfrm>
                <a:off x="5422790" y="1925903"/>
                <a:ext cx="5996608" cy="2170704"/>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b="1" u="sng" dirty="0"/>
                  <a:t>Basic Solution</a:t>
                </a:r>
                <a:r>
                  <a:rPr lang="en-US" sz="2000" dirty="0"/>
                  <a:t>:</a:t>
                </a:r>
                <a:br>
                  <a:rPr lang="en-US" sz="2000" dirty="0"/>
                </a:br>
                <a:r>
                  <a:rPr lang="en-US" sz="2000" dirty="0"/>
                  <a:t>The solution in which all of the basic variables (here, </a:t>
                </a:r>
                <a14:m>
                  <m:oMath xmlns:m="http://schemas.openxmlformats.org/officeDocument/2006/math">
                    <m:r>
                      <a:rPr lang="en-US" sz="2000" b="0" i="1" smtClean="0">
                        <a:latin typeface="Cambria Math" panose="02040503050406030204" pitchFamily="18" charset="0"/>
                      </a:rPr>
                      <m:t>𝐵</m:t>
                    </m:r>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3</m:t>
                        </m:r>
                      </m:sub>
                    </m:sSub>
                    <m:r>
                      <a:rPr lang="en-US" sz="2000" b="0" i="1" smtClean="0">
                        <a:latin typeface="Cambria Math" panose="02040503050406030204" pitchFamily="18" charset="0"/>
                      </a:rPr>
                      <m:t>}</m:t>
                    </m:r>
                  </m:oMath>
                </a14:m>
                <a:r>
                  <a:rPr lang="en-US" sz="2000" dirty="0"/>
                  <a:t>) are set to 0.</a:t>
                </a:r>
              </a:p>
              <a:p>
                <a:pPr marL="0" indent="0" algn="ctr">
                  <a:buFont typeface="Arial" panose="020B0604020202020204" pitchFamily="34" charset="0"/>
                  <a:buNone/>
                </a:pPr>
                <a:endParaRPr lang="en-US" sz="2000" b="1" i="1" dirty="0"/>
              </a:p>
              <a:p>
                <a:pPr marL="0" indent="0">
                  <a:buFont typeface="Arial" panose="020B0604020202020204" pitchFamily="34" charset="0"/>
                  <a:buNone/>
                </a:pPr>
                <a:r>
                  <a:rPr lang="en-US" sz="2000" dirty="0"/>
                  <a:t>The </a:t>
                </a:r>
                <a:r>
                  <a:rPr lang="en-US" sz="2000" b="1" i="1" dirty="0"/>
                  <a:t>Basic Solution </a:t>
                </a:r>
                <a:r>
                  <a:rPr lang="en-US" sz="2000" dirty="0"/>
                  <a:t>is a </a:t>
                </a:r>
                <a:r>
                  <a:rPr lang="en-US" sz="2000" b="1" i="1" u="sng" dirty="0"/>
                  <a:t>Basic Feasible Solution </a:t>
                </a:r>
                <a:r>
                  <a:rPr lang="en-US" sz="2000" dirty="0"/>
                  <a:t>if it is feasible (i.e., does NOT violate any constraints).</a:t>
                </a:r>
              </a:p>
            </p:txBody>
          </p:sp>
        </mc:Choice>
        <mc:Fallback xmlns="">
          <p:sp>
            <p:nvSpPr>
              <p:cNvPr id="20" name="Content Placeholder 2">
                <a:extLst>
                  <a:ext uri="{FF2B5EF4-FFF2-40B4-BE49-F238E27FC236}">
                    <a16:creationId xmlns:a16="http://schemas.microsoft.com/office/drawing/2014/main" id="{AA0A1503-C83B-CD46-99FB-88181937C21F}"/>
                  </a:ext>
                </a:extLst>
              </p:cNvPr>
              <p:cNvSpPr txBox="1">
                <a:spLocks noRot="1" noChangeAspect="1" noMove="1" noResize="1" noEditPoints="1" noAdjustHandles="1" noChangeArrowheads="1" noChangeShapeType="1" noTextEdit="1"/>
              </p:cNvSpPr>
              <p:nvPr/>
            </p:nvSpPr>
            <p:spPr>
              <a:xfrm>
                <a:off x="5422790" y="1925903"/>
                <a:ext cx="5996608" cy="2170704"/>
              </a:xfrm>
              <a:prstGeom prst="rect">
                <a:avLst/>
              </a:prstGeom>
              <a:blipFill>
                <a:blip r:embed="rId4"/>
                <a:stretch>
                  <a:fillRect l="-846" t="-1163" b="-58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Content Placeholder 2">
                <a:extLst>
                  <a:ext uri="{FF2B5EF4-FFF2-40B4-BE49-F238E27FC236}">
                    <a16:creationId xmlns:a16="http://schemas.microsoft.com/office/drawing/2014/main" id="{5AB8B9D8-7A01-2D47-8AF9-01B295CFD65C}"/>
                  </a:ext>
                </a:extLst>
              </p:cNvPr>
              <p:cNvSpPr txBox="1">
                <a:spLocks/>
              </p:cNvSpPr>
              <p:nvPr/>
            </p:nvSpPr>
            <p:spPr>
              <a:xfrm>
                <a:off x="1478941" y="5204850"/>
                <a:ext cx="4492489" cy="1406053"/>
              </a:xfrm>
              <a:prstGeom prst="rect">
                <a:avLst/>
              </a:prstGeom>
              <a:solidFill>
                <a:schemeClr val="bg2">
                  <a:lumMod val="10000"/>
                  <a:lumOff val="90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4</m:t>
                          </m:r>
                        </m:sub>
                      </m:sSub>
                      <m:r>
                        <a:rPr lang="en-US" sz="2000" b="0" i="1" smtClean="0">
                          <a:solidFill>
                            <a:schemeClr val="bg1"/>
                          </a:solidFill>
                          <a:latin typeface="Cambria Math" panose="02040503050406030204" pitchFamily="18" charset="0"/>
                        </a:rPr>
                        <m:t>=30−0−0−3</m:t>
                      </m:r>
                      <m:d>
                        <m:dPr>
                          <m:ctrlPr>
                            <a:rPr lang="en-US" sz="2000" b="0" i="1" smtClean="0">
                              <a:solidFill>
                                <a:schemeClr val="bg1"/>
                              </a:solidFill>
                              <a:latin typeface="Cambria Math" panose="02040503050406030204" pitchFamily="18" charset="0"/>
                            </a:rPr>
                          </m:ctrlPr>
                        </m:dPr>
                        <m:e>
                          <m:r>
                            <a:rPr lang="en-US" sz="2000" b="0" i="1" smtClean="0">
                              <a:solidFill>
                                <a:schemeClr val="bg1"/>
                              </a:solidFill>
                              <a:latin typeface="Cambria Math" panose="02040503050406030204" pitchFamily="18" charset="0"/>
                            </a:rPr>
                            <m:t>0</m:t>
                          </m:r>
                        </m:e>
                      </m:d>
                      <m:r>
                        <a:rPr lang="en-US" sz="2000" b="0" i="1" smtClean="0">
                          <a:solidFill>
                            <a:schemeClr val="bg1"/>
                          </a:solidFill>
                          <a:latin typeface="Cambria Math" panose="02040503050406030204" pitchFamily="18" charset="0"/>
                        </a:rPr>
                        <m:t>=30</m:t>
                      </m:r>
                    </m:oMath>
                    <m:oMath xmlns:m="http://schemas.openxmlformats.org/officeDocument/2006/math">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5</m:t>
                          </m:r>
                        </m:sub>
                      </m:sSub>
                      <m:r>
                        <a:rPr lang="en-US" sz="2000" b="0" i="1" smtClean="0">
                          <a:solidFill>
                            <a:schemeClr val="bg1"/>
                          </a:solidFill>
                          <a:latin typeface="Cambria Math" panose="02040503050406030204" pitchFamily="18" charset="0"/>
                        </a:rPr>
                        <m:t>=24−2</m:t>
                      </m:r>
                      <m:d>
                        <m:dPr>
                          <m:ctrlPr>
                            <a:rPr lang="en-US" sz="2000" b="0" i="1" smtClean="0">
                              <a:solidFill>
                                <a:schemeClr val="bg1"/>
                              </a:solidFill>
                              <a:latin typeface="Cambria Math" panose="02040503050406030204" pitchFamily="18" charset="0"/>
                            </a:rPr>
                          </m:ctrlPr>
                        </m:dPr>
                        <m:e>
                          <m:r>
                            <a:rPr lang="en-US" sz="2000" b="0" i="1" smtClean="0">
                              <a:solidFill>
                                <a:schemeClr val="bg1"/>
                              </a:solidFill>
                              <a:latin typeface="Cambria Math" panose="02040503050406030204" pitchFamily="18" charset="0"/>
                            </a:rPr>
                            <m:t>0</m:t>
                          </m:r>
                        </m:e>
                      </m:d>
                      <m:r>
                        <a:rPr lang="en-US" sz="2000" b="0" i="1" smtClean="0">
                          <a:solidFill>
                            <a:schemeClr val="bg1"/>
                          </a:solidFill>
                          <a:latin typeface="Cambria Math" panose="02040503050406030204" pitchFamily="18" charset="0"/>
                        </a:rPr>
                        <m:t>−2</m:t>
                      </m:r>
                      <m:d>
                        <m:dPr>
                          <m:ctrlPr>
                            <a:rPr lang="en-US" sz="2000" b="0" i="1" smtClean="0">
                              <a:solidFill>
                                <a:schemeClr val="bg1"/>
                              </a:solidFill>
                              <a:latin typeface="Cambria Math" panose="02040503050406030204" pitchFamily="18" charset="0"/>
                            </a:rPr>
                          </m:ctrlPr>
                        </m:dPr>
                        <m:e>
                          <m:r>
                            <a:rPr lang="en-US" sz="2000" b="0" i="1" smtClean="0">
                              <a:solidFill>
                                <a:schemeClr val="bg1"/>
                              </a:solidFill>
                              <a:latin typeface="Cambria Math" panose="02040503050406030204" pitchFamily="18" charset="0"/>
                            </a:rPr>
                            <m:t>0</m:t>
                          </m:r>
                        </m:e>
                      </m:d>
                      <m:r>
                        <a:rPr lang="en-US" sz="2000" b="0" i="1" smtClean="0">
                          <a:solidFill>
                            <a:schemeClr val="bg1"/>
                          </a:solidFill>
                          <a:latin typeface="Cambria Math" panose="02040503050406030204" pitchFamily="18" charset="0"/>
                        </a:rPr>
                        <m:t>−5</m:t>
                      </m:r>
                      <m:d>
                        <m:dPr>
                          <m:ctrlPr>
                            <a:rPr lang="en-US" sz="2000" b="0" i="1" smtClean="0">
                              <a:solidFill>
                                <a:schemeClr val="bg1"/>
                              </a:solidFill>
                              <a:latin typeface="Cambria Math" panose="02040503050406030204" pitchFamily="18" charset="0"/>
                            </a:rPr>
                          </m:ctrlPr>
                        </m:dPr>
                        <m:e>
                          <m:r>
                            <a:rPr lang="en-US" sz="2000" b="0" i="1" smtClean="0">
                              <a:solidFill>
                                <a:schemeClr val="bg1"/>
                              </a:solidFill>
                              <a:latin typeface="Cambria Math" panose="02040503050406030204" pitchFamily="18" charset="0"/>
                            </a:rPr>
                            <m:t>0</m:t>
                          </m:r>
                        </m:e>
                      </m:d>
                      <m:r>
                        <a:rPr lang="en-US" sz="2000" b="0" i="1" smtClean="0">
                          <a:solidFill>
                            <a:schemeClr val="bg1"/>
                          </a:solidFill>
                          <a:latin typeface="Cambria Math" panose="02040503050406030204" pitchFamily="18" charset="0"/>
                        </a:rPr>
                        <m:t>=24</m:t>
                      </m:r>
                    </m:oMath>
                    <m:oMath xmlns:m="http://schemas.openxmlformats.org/officeDocument/2006/math">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6</m:t>
                          </m:r>
                        </m:sub>
                      </m:sSub>
                      <m:r>
                        <a:rPr lang="en-US" sz="2000" b="0" i="1" smtClean="0">
                          <a:solidFill>
                            <a:schemeClr val="bg1"/>
                          </a:solidFill>
                          <a:latin typeface="Cambria Math" panose="02040503050406030204" pitchFamily="18" charset="0"/>
                        </a:rPr>
                        <m:t>=36−4</m:t>
                      </m:r>
                      <m:d>
                        <m:dPr>
                          <m:ctrlPr>
                            <a:rPr lang="en-US" sz="2000" b="0" i="1" smtClean="0">
                              <a:solidFill>
                                <a:schemeClr val="bg1"/>
                              </a:solidFill>
                              <a:latin typeface="Cambria Math" panose="02040503050406030204" pitchFamily="18" charset="0"/>
                            </a:rPr>
                          </m:ctrlPr>
                        </m:dPr>
                        <m:e>
                          <m:r>
                            <a:rPr lang="en-US" sz="2000" b="0" i="1" smtClean="0">
                              <a:solidFill>
                                <a:schemeClr val="bg1"/>
                              </a:solidFill>
                              <a:latin typeface="Cambria Math" panose="02040503050406030204" pitchFamily="18" charset="0"/>
                            </a:rPr>
                            <m:t>0</m:t>
                          </m:r>
                        </m:e>
                      </m:d>
                      <m:r>
                        <a:rPr lang="en-US" sz="2000" b="0" i="1" smtClean="0">
                          <a:solidFill>
                            <a:schemeClr val="bg1"/>
                          </a:solidFill>
                          <a:latin typeface="Cambria Math" panose="02040503050406030204" pitchFamily="18" charset="0"/>
                        </a:rPr>
                        <m:t>−0−2</m:t>
                      </m:r>
                      <m:d>
                        <m:dPr>
                          <m:ctrlPr>
                            <a:rPr lang="en-US" sz="2000" b="0" i="1" smtClean="0">
                              <a:solidFill>
                                <a:schemeClr val="bg1"/>
                              </a:solidFill>
                              <a:latin typeface="Cambria Math" panose="02040503050406030204" pitchFamily="18" charset="0"/>
                            </a:rPr>
                          </m:ctrlPr>
                        </m:dPr>
                        <m:e>
                          <m:r>
                            <a:rPr lang="en-US" sz="2000" b="0" i="1" smtClean="0">
                              <a:solidFill>
                                <a:schemeClr val="bg1"/>
                              </a:solidFill>
                              <a:latin typeface="Cambria Math" panose="02040503050406030204" pitchFamily="18" charset="0"/>
                            </a:rPr>
                            <m:t>0</m:t>
                          </m:r>
                        </m:e>
                      </m:d>
                      <m:r>
                        <a:rPr lang="en-US" sz="2000" b="0" i="1" smtClean="0">
                          <a:solidFill>
                            <a:schemeClr val="bg1"/>
                          </a:solidFill>
                          <a:latin typeface="Cambria Math" panose="02040503050406030204" pitchFamily="18" charset="0"/>
                        </a:rPr>
                        <m:t>=36</m:t>
                      </m:r>
                    </m:oMath>
                  </m:oMathPara>
                </a14:m>
                <a:endParaRPr lang="en-US" sz="2000" dirty="0">
                  <a:solidFill>
                    <a:schemeClr val="bg1"/>
                  </a:solidFill>
                </a:endParaRPr>
              </a:p>
            </p:txBody>
          </p:sp>
        </mc:Choice>
        <mc:Fallback xmlns="">
          <p:sp>
            <p:nvSpPr>
              <p:cNvPr id="21" name="Content Placeholder 2">
                <a:extLst>
                  <a:ext uri="{FF2B5EF4-FFF2-40B4-BE49-F238E27FC236}">
                    <a16:creationId xmlns:a16="http://schemas.microsoft.com/office/drawing/2014/main" id="{5AB8B9D8-7A01-2D47-8AF9-01B295CFD65C}"/>
                  </a:ext>
                </a:extLst>
              </p:cNvPr>
              <p:cNvSpPr txBox="1">
                <a:spLocks noRot="1" noChangeAspect="1" noMove="1" noResize="1" noEditPoints="1" noAdjustHandles="1" noChangeArrowheads="1" noChangeShapeType="1" noTextEdit="1"/>
              </p:cNvSpPr>
              <p:nvPr/>
            </p:nvSpPr>
            <p:spPr>
              <a:xfrm>
                <a:off x="1478941" y="5204850"/>
                <a:ext cx="4492489" cy="1406053"/>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Content Placeholder 2">
                <a:extLst>
                  <a:ext uri="{FF2B5EF4-FFF2-40B4-BE49-F238E27FC236}">
                    <a16:creationId xmlns:a16="http://schemas.microsoft.com/office/drawing/2014/main" id="{F85CBFC6-2DCA-134D-8CC4-96EC305FCEC5}"/>
                  </a:ext>
                </a:extLst>
              </p:cNvPr>
              <p:cNvSpPr txBox="1">
                <a:spLocks/>
              </p:cNvSpPr>
              <p:nvPr/>
            </p:nvSpPr>
            <p:spPr>
              <a:xfrm>
                <a:off x="1478941" y="4440199"/>
                <a:ext cx="3943849" cy="604300"/>
              </a:xfrm>
              <a:prstGeom prst="rect">
                <a:avLst/>
              </a:prstGeom>
              <a:solidFill>
                <a:schemeClr val="bg2">
                  <a:lumMod val="10000"/>
                  <a:lumOff val="90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
                    </m:oMathParaPr>
                    <m:oMath xmlns:m="http://schemas.openxmlformats.org/officeDocument/2006/math">
                      <m:r>
                        <a:rPr lang="en-US" sz="2000" b="0" i="1" smtClean="0">
                          <a:solidFill>
                            <a:schemeClr val="bg1"/>
                          </a:solidFill>
                          <a:latin typeface="Cambria Math" panose="02040503050406030204" pitchFamily="18" charset="0"/>
                        </a:rPr>
                        <m:t>𝑧</m:t>
                      </m:r>
                      <m:r>
                        <a:rPr lang="en-US" sz="2000" b="0" i="1" smtClean="0">
                          <a:solidFill>
                            <a:schemeClr val="bg1"/>
                          </a:solidFill>
                          <a:latin typeface="Cambria Math" panose="02040503050406030204" pitchFamily="18" charset="0"/>
                        </a:rPr>
                        <m:t>=0+3</m:t>
                      </m:r>
                      <m:d>
                        <m:dPr>
                          <m:ctrlPr>
                            <a:rPr lang="en-US" sz="2000" b="0" i="1" smtClean="0">
                              <a:solidFill>
                                <a:schemeClr val="bg1"/>
                              </a:solidFill>
                              <a:latin typeface="Cambria Math" panose="02040503050406030204" pitchFamily="18" charset="0"/>
                            </a:rPr>
                          </m:ctrlPr>
                        </m:dPr>
                        <m:e>
                          <m:r>
                            <a:rPr lang="en-US" sz="2000" b="0" i="1" smtClean="0">
                              <a:solidFill>
                                <a:schemeClr val="bg1"/>
                              </a:solidFill>
                              <a:latin typeface="Cambria Math" panose="02040503050406030204" pitchFamily="18" charset="0"/>
                            </a:rPr>
                            <m:t>0</m:t>
                          </m:r>
                        </m:e>
                      </m:d>
                      <m:r>
                        <a:rPr lang="en-US" sz="2000" b="0" i="1" smtClean="0">
                          <a:solidFill>
                            <a:schemeClr val="bg1"/>
                          </a:solidFill>
                          <a:latin typeface="Cambria Math" panose="02040503050406030204" pitchFamily="18" charset="0"/>
                        </a:rPr>
                        <m:t>+0+2</m:t>
                      </m:r>
                      <m:d>
                        <m:dPr>
                          <m:ctrlPr>
                            <a:rPr lang="en-US" sz="2000" b="0" i="1" smtClean="0">
                              <a:solidFill>
                                <a:schemeClr val="bg1"/>
                              </a:solidFill>
                              <a:latin typeface="Cambria Math" panose="02040503050406030204" pitchFamily="18" charset="0"/>
                            </a:rPr>
                          </m:ctrlPr>
                        </m:dPr>
                        <m:e>
                          <m:r>
                            <a:rPr lang="en-US" sz="2000" b="0" i="1" smtClean="0">
                              <a:solidFill>
                                <a:schemeClr val="bg1"/>
                              </a:solidFill>
                              <a:latin typeface="Cambria Math" panose="02040503050406030204" pitchFamily="18" charset="0"/>
                            </a:rPr>
                            <m:t>0</m:t>
                          </m:r>
                        </m:e>
                      </m:d>
                      <m:r>
                        <a:rPr lang="en-US" sz="2000" b="0" i="1" smtClean="0">
                          <a:solidFill>
                            <a:schemeClr val="bg1"/>
                          </a:solidFill>
                          <a:latin typeface="Cambria Math" panose="02040503050406030204" pitchFamily="18" charset="0"/>
                        </a:rPr>
                        <m:t>=0</m:t>
                      </m:r>
                    </m:oMath>
                  </m:oMathPara>
                </a14:m>
                <a:endParaRPr lang="en-US" sz="2000" dirty="0">
                  <a:solidFill>
                    <a:schemeClr val="bg1"/>
                  </a:solidFill>
                </a:endParaRPr>
              </a:p>
            </p:txBody>
          </p:sp>
        </mc:Choice>
        <mc:Fallback xmlns="">
          <p:sp>
            <p:nvSpPr>
              <p:cNvPr id="24" name="Content Placeholder 2">
                <a:extLst>
                  <a:ext uri="{FF2B5EF4-FFF2-40B4-BE49-F238E27FC236}">
                    <a16:creationId xmlns:a16="http://schemas.microsoft.com/office/drawing/2014/main" id="{F85CBFC6-2DCA-134D-8CC4-96EC305FCEC5}"/>
                  </a:ext>
                </a:extLst>
              </p:cNvPr>
              <p:cNvSpPr txBox="1">
                <a:spLocks noRot="1" noChangeAspect="1" noMove="1" noResize="1" noEditPoints="1" noAdjustHandles="1" noChangeArrowheads="1" noChangeShapeType="1" noTextEdit="1"/>
              </p:cNvSpPr>
              <p:nvPr/>
            </p:nvSpPr>
            <p:spPr>
              <a:xfrm>
                <a:off x="1478941" y="4440199"/>
                <a:ext cx="3943849" cy="604300"/>
              </a:xfrm>
              <a:prstGeom prst="rect">
                <a:avLst/>
              </a:prstGeom>
              <a:blipFill>
                <a:blip r:embed="rId6"/>
                <a:stretch>
                  <a:fillRect/>
                </a:stretch>
              </a:blipFill>
            </p:spPr>
            <p:txBody>
              <a:bodyPr/>
              <a:lstStyle/>
              <a:p>
                <a:r>
                  <a:rPr lang="en-US">
                    <a:noFill/>
                  </a:rPr>
                  <a:t> </a:t>
                </a:r>
              </a:p>
            </p:txBody>
          </p:sp>
        </mc:Fallback>
      </mc:AlternateContent>
      <p:sp>
        <p:nvSpPr>
          <p:cNvPr id="25" name="Content Placeholder 2">
            <a:extLst>
              <a:ext uri="{FF2B5EF4-FFF2-40B4-BE49-F238E27FC236}">
                <a16:creationId xmlns:a16="http://schemas.microsoft.com/office/drawing/2014/main" id="{7D8ADF09-14B2-C047-BEEC-0EA5A03DBF85}"/>
              </a:ext>
            </a:extLst>
          </p:cNvPr>
          <p:cNvSpPr txBox="1">
            <a:spLocks/>
          </p:cNvSpPr>
          <p:nvPr/>
        </p:nvSpPr>
        <p:spPr>
          <a:xfrm>
            <a:off x="6647612" y="4746928"/>
            <a:ext cx="4814516" cy="1408101"/>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i="1" dirty="0"/>
              <a:t>**Here, the basic solution is indeed feasible because all variables are still non-negative. Objective function is 0 (which is not good…yet)</a:t>
            </a:r>
          </a:p>
        </p:txBody>
      </p:sp>
      <p:cxnSp>
        <p:nvCxnSpPr>
          <p:cNvPr id="26" name="Straight Connector 25">
            <a:extLst>
              <a:ext uri="{FF2B5EF4-FFF2-40B4-BE49-F238E27FC236}">
                <a16:creationId xmlns:a16="http://schemas.microsoft.com/office/drawing/2014/main" id="{601F4FCF-CEFE-904A-B357-B464081E999A}"/>
              </a:ext>
            </a:extLst>
          </p:cNvPr>
          <p:cNvCxnSpPr>
            <a:cxnSpLocks/>
          </p:cNvCxnSpPr>
          <p:nvPr/>
        </p:nvCxnSpPr>
        <p:spPr>
          <a:xfrm flipH="1" flipV="1">
            <a:off x="5565914" y="4661128"/>
            <a:ext cx="1288110" cy="38337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2B0E9704-6B0B-974E-944F-868A4A43E70C}"/>
              </a:ext>
            </a:extLst>
          </p:cNvPr>
          <p:cNvCxnSpPr>
            <a:cxnSpLocks/>
          </p:cNvCxnSpPr>
          <p:nvPr/>
        </p:nvCxnSpPr>
        <p:spPr>
          <a:xfrm flipH="1">
            <a:off x="6094411" y="5518205"/>
            <a:ext cx="759613" cy="33925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841326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Simplex Algorithm Example</a:t>
            </a:r>
          </a:p>
        </p:txBody>
      </p:sp>
      <p:sp>
        <p:nvSpPr>
          <p:cNvPr id="19" name="Content Placeholder 2">
            <a:extLst>
              <a:ext uri="{FF2B5EF4-FFF2-40B4-BE49-F238E27FC236}">
                <a16:creationId xmlns:a16="http://schemas.microsoft.com/office/drawing/2014/main" id="{76C8D82D-F749-7249-844B-72A87D682FB1}"/>
              </a:ext>
            </a:extLst>
          </p:cNvPr>
          <p:cNvSpPr txBox="1">
            <a:spLocks/>
          </p:cNvSpPr>
          <p:nvPr/>
        </p:nvSpPr>
        <p:spPr>
          <a:xfrm>
            <a:off x="1232452" y="1065477"/>
            <a:ext cx="9883471" cy="516834"/>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b="1" u="sng" dirty="0"/>
              <a:t>Step 2.a</a:t>
            </a:r>
            <a:r>
              <a:rPr lang="en-US" sz="2000" dirty="0"/>
              <a:t>: What do we do if the </a:t>
            </a:r>
            <a:r>
              <a:rPr lang="en-US" sz="2000" b="1" i="1" dirty="0"/>
              <a:t>basic solution is NOT feasible</a:t>
            </a:r>
          </a:p>
        </p:txBody>
      </p:sp>
      <p:sp>
        <p:nvSpPr>
          <p:cNvPr id="20" name="Content Placeholder 2">
            <a:extLst>
              <a:ext uri="{FF2B5EF4-FFF2-40B4-BE49-F238E27FC236}">
                <a16:creationId xmlns:a16="http://schemas.microsoft.com/office/drawing/2014/main" id="{AA0A1503-C83B-CD46-99FB-88181937C21F}"/>
              </a:ext>
            </a:extLst>
          </p:cNvPr>
          <p:cNvSpPr txBox="1">
            <a:spLocks/>
          </p:cNvSpPr>
          <p:nvPr/>
        </p:nvSpPr>
        <p:spPr>
          <a:xfrm>
            <a:off x="1431235" y="1925902"/>
            <a:ext cx="9477955" cy="1286425"/>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t>We do have a method for finding a slack form that HAS a basic feasible solution from any arbitrary Linear Program in Standard Form. So, let’s let this method do the conversion to slack form for us AND have it guarantee that the basic solution is feasible </a:t>
            </a:r>
          </a:p>
        </p:txBody>
      </p:sp>
      <p:sp>
        <p:nvSpPr>
          <p:cNvPr id="13" name="Content Placeholder 2">
            <a:extLst>
              <a:ext uri="{FF2B5EF4-FFF2-40B4-BE49-F238E27FC236}">
                <a16:creationId xmlns:a16="http://schemas.microsoft.com/office/drawing/2014/main" id="{F73D38B7-C7FC-D344-A2A0-08C95E84AD54}"/>
              </a:ext>
            </a:extLst>
          </p:cNvPr>
          <p:cNvSpPr txBox="1">
            <a:spLocks/>
          </p:cNvSpPr>
          <p:nvPr/>
        </p:nvSpPr>
        <p:spPr>
          <a:xfrm>
            <a:off x="1431234" y="4454418"/>
            <a:ext cx="2393344" cy="1445452"/>
          </a:xfrm>
          <a:prstGeom prst="rect">
            <a:avLst/>
          </a:prstGeom>
          <a:solidFill>
            <a:schemeClr val="bg2">
              <a:lumMod val="10000"/>
              <a:lumOff val="90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solidFill>
                  <a:schemeClr val="bg1"/>
                </a:solidFill>
              </a:rPr>
              <a:t>Linear Program in Standard Form:</a:t>
            </a:r>
          </a:p>
          <a:p>
            <a:pPr marL="0" indent="0" algn="ctr">
              <a:buFont typeface="Arial" panose="020B0604020202020204" pitchFamily="34" charset="0"/>
              <a:buNone/>
            </a:pPr>
            <a:r>
              <a:rPr lang="en-US" sz="2000" dirty="0">
                <a:solidFill>
                  <a:schemeClr val="bg1"/>
                </a:solidFill>
              </a:rPr>
              <a:t>(A, b, c)</a:t>
            </a:r>
          </a:p>
        </p:txBody>
      </p:sp>
      <p:sp>
        <p:nvSpPr>
          <p:cNvPr id="14" name="Content Placeholder 2">
            <a:extLst>
              <a:ext uri="{FF2B5EF4-FFF2-40B4-BE49-F238E27FC236}">
                <a16:creationId xmlns:a16="http://schemas.microsoft.com/office/drawing/2014/main" id="{A22D8027-2924-DF45-95C0-7CD0E2432C33}"/>
              </a:ext>
            </a:extLst>
          </p:cNvPr>
          <p:cNvSpPr txBox="1">
            <a:spLocks/>
          </p:cNvSpPr>
          <p:nvPr/>
        </p:nvSpPr>
        <p:spPr>
          <a:xfrm>
            <a:off x="4559941" y="4863910"/>
            <a:ext cx="3077419" cy="626467"/>
          </a:xfrm>
          <a:prstGeom prst="rect">
            <a:avLst/>
          </a:prstGeom>
          <a:solidFill>
            <a:schemeClr val="bg2">
              <a:lumMod val="10000"/>
              <a:lumOff val="90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solidFill>
                  <a:schemeClr val="bg1"/>
                </a:solidFill>
              </a:rPr>
              <a:t>INITIALIZE-SIMPLEX(A, b, c)</a:t>
            </a:r>
          </a:p>
        </p:txBody>
      </p:sp>
      <p:sp>
        <p:nvSpPr>
          <p:cNvPr id="15" name="Content Placeholder 2">
            <a:extLst>
              <a:ext uri="{FF2B5EF4-FFF2-40B4-BE49-F238E27FC236}">
                <a16:creationId xmlns:a16="http://schemas.microsoft.com/office/drawing/2014/main" id="{6D18B017-FD47-2F46-A61C-FACFE5F90E00}"/>
              </a:ext>
            </a:extLst>
          </p:cNvPr>
          <p:cNvSpPr txBox="1">
            <a:spLocks/>
          </p:cNvSpPr>
          <p:nvPr/>
        </p:nvSpPr>
        <p:spPr>
          <a:xfrm>
            <a:off x="8147305" y="3872288"/>
            <a:ext cx="3077419" cy="991622"/>
          </a:xfrm>
          <a:prstGeom prst="rect">
            <a:avLst/>
          </a:prstGeom>
          <a:solidFill>
            <a:schemeClr val="bg2">
              <a:lumMod val="10000"/>
              <a:lumOff val="90000"/>
            </a:schemeClr>
          </a:solidFill>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solidFill>
                  <a:schemeClr val="bg1"/>
                </a:solidFill>
              </a:rPr>
              <a:t>LP in Slack Form w/ Basic Feasible Solution</a:t>
            </a:r>
            <a:br>
              <a:rPr lang="en-US" sz="2000" dirty="0">
                <a:solidFill>
                  <a:schemeClr val="bg1"/>
                </a:solidFill>
              </a:rPr>
            </a:br>
            <a:br>
              <a:rPr lang="en-US" sz="2000" dirty="0">
                <a:solidFill>
                  <a:schemeClr val="bg1"/>
                </a:solidFill>
              </a:rPr>
            </a:br>
            <a:r>
              <a:rPr lang="en-US" sz="2000" dirty="0">
                <a:solidFill>
                  <a:schemeClr val="bg1"/>
                </a:solidFill>
              </a:rPr>
              <a:t>(N, B, A, b, c, v)</a:t>
            </a:r>
          </a:p>
        </p:txBody>
      </p:sp>
      <p:sp>
        <p:nvSpPr>
          <p:cNvPr id="16" name="Content Placeholder 2">
            <a:extLst>
              <a:ext uri="{FF2B5EF4-FFF2-40B4-BE49-F238E27FC236}">
                <a16:creationId xmlns:a16="http://schemas.microsoft.com/office/drawing/2014/main" id="{42D324A1-2674-0B43-B84C-0FB2A0EE98B6}"/>
              </a:ext>
            </a:extLst>
          </p:cNvPr>
          <p:cNvSpPr txBox="1">
            <a:spLocks/>
          </p:cNvSpPr>
          <p:nvPr/>
        </p:nvSpPr>
        <p:spPr>
          <a:xfrm>
            <a:off x="8147304" y="5586636"/>
            <a:ext cx="3077419" cy="626467"/>
          </a:xfrm>
          <a:prstGeom prst="rect">
            <a:avLst/>
          </a:prstGeom>
          <a:solidFill>
            <a:schemeClr val="bg2">
              <a:lumMod val="10000"/>
              <a:lumOff val="90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solidFill>
                  <a:schemeClr val="bg1"/>
                </a:solidFill>
              </a:rPr>
              <a:t>“Infeasible”</a:t>
            </a:r>
          </a:p>
        </p:txBody>
      </p:sp>
      <p:cxnSp>
        <p:nvCxnSpPr>
          <p:cNvPr id="4" name="Straight Arrow Connector 3">
            <a:extLst>
              <a:ext uri="{FF2B5EF4-FFF2-40B4-BE49-F238E27FC236}">
                <a16:creationId xmlns:a16="http://schemas.microsoft.com/office/drawing/2014/main" id="{C3F9CCFB-4E97-8749-A7F0-100C68BC36EF}"/>
              </a:ext>
            </a:extLst>
          </p:cNvPr>
          <p:cNvCxnSpPr/>
          <p:nvPr/>
        </p:nvCxnSpPr>
        <p:spPr>
          <a:xfrm>
            <a:off x="3824578" y="5176299"/>
            <a:ext cx="73536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C222E5BC-70E0-8748-81A7-FD29B09ED207}"/>
              </a:ext>
            </a:extLst>
          </p:cNvPr>
          <p:cNvCxnSpPr>
            <a:cxnSpLocks/>
            <a:stCxn id="14" idx="3"/>
          </p:cNvCxnSpPr>
          <p:nvPr/>
        </p:nvCxnSpPr>
        <p:spPr>
          <a:xfrm flipV="1">
            <a:off x="7637360" y="4454418"/>
            <a:ext cx="509944" cy="72272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CE263FE2-DCF2-8043-BE82-CA9648DE268C}"/>
              </a:ext>
            </a:extLst>
          </p:cNvPr>
          <p:cNvCxnSpPr>
            <a:cxnSpLocks/>
            <a:stCxn id="14" idx="3"/>
            <a:endCxn id="16" idx="1"/>
          </p:cNvCxnSpPr>
          <p:nvPr/>
        </p:nvCxnSpPr>
        <p:spPr>
          <a:xfrm>
            <a:off x="7637360" y="5177144"/>
            <a:ext cx="509944" cy="72272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Content Placeholder 2">
            <a:extLst>
              <a:ext uri="{FF2B5EF4-FFF2-40B4-BE49-F238E27FC236}">
                <a16:creationId xmlns:a16="http://schemas.microsoft.com/office/drawing/2014/main" id="{EE28729A-F32B-F549-B53D-7BFB04352F96}"/>
              </a:ext>
            </a:extLst>
          </p:cNvPr>
          <p:cNvSpPr txBox="1">
            <a:spLocks/>
          </p:cNvSpPr>
          <p:nvPr/>
        </p:nvSpPr>
        <p:spPr>
          <a:xfrm>
            <a:off x="4559941" y="4452729"/>
            <a:ext cx="3077418" cy="314078"/>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t>**We will look at how this works later on</a:t>
            </a:r>
          </a:p>
        </p:txBody>
      </p:sp>
    </p:spTree>
    <p:extLst>
      <p:ext uri="{BB962C8B-B14F-4D97-AF65-F5344CB8AC3E}">
        <p14:creationId xmlns:p14="http://schemas.microsoft.com/office/powerpoint/2010/main" val="20707917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Simplex Algorithm Example</a:t>
            </a:r>
          </a:p>
        </p:txBody>
      </p:sp>
      <p:sp>
        <p:nvSpPr>
          <p:cNvPr id="19" name="Content Placeholder 2">
            <a:extLst>
              <a:ext uri="{FF2B5EF4-FFF2-40B4-BE49-F238E27FC236}">
                <a16:creationId xmlns:a16="http://schemas.microsoft.com/office/drawing/2014/main" id="{76C8D82D-F749-7249-844B-72A87D682FB1}"/>
              </a:ext>
            </a:extLst>
          </p:cNvPr>
          <p:cNvSpPr txBox="1">
            <a:spLocks/>
          </p:cNvSpPr>
          <p:nvPr/>
        </p:nvSpPr>
        <p:spPr>
          <a:xfrm>
            <a:off x="1232452" y="1065477"/>
            <a:ext cx="9883471" cy="516834"/>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b="1" u="sng" dirty="0"/>
              <a:t>Step 3</a:t>
            </a:r>
            <a:r>
              <a:rPr lang="en-US" sz="2000" dirty="0"/>
              <a:t>: Choose a non-basic variable and increase it as much as possible</a:t>
            </a:r>
            <a:endParaRPr lang="en-US" sz="2000" b="1" dirty="0"/>
          </a:p>
        </p:txBody>
      </p:sp>
      <mc:AlternateContent xmlns:mc="http://schemas.openxmlformats.org/markup-compatibility/2006" xmlns:a14="http://schemas.microsoft.com/office/drawing/2010/main">
        <mc:Choice Requires="a14">
          <p:sp>
            <p:nvSpPr>
              <p:cNvPr id="11" name="Content Placeholder 2">
                <a:extLst>
                  <a:ext uri="{FF2B5EF4-FFF2-40B4-BE49-F238E27FC236}">
                    <a16:creationId xmlns:a16="http://schemas.microsoft.com/office/drawing/2014/main" id="{58E9595C-5AC2-7A4E-BBB5-34A20BC9AE27}"/>
                  </a:ext>
                </a:extLst>
              </p:cNvPr>
              <p:cNvSpPr txBox="1">
                <a:spLocks/>
              </p:cNvSpPr>
              <p:nvPr/>
            </p:nvSpPr>
            <p:spPr>
              <a:xfrm>
                <a:off x="1455087" y="2784285"/>
                <a:ext cx="3943849" cy="1374248"/>
              </a:xfrm>
              <a:prstGeom prst="rect">
                <a:avLst/>
              </a:prstGeom>
              <a:solidFill>
                <a:schemeClr val="bg2">
                  <a:lumMod val="10000"/>
                  <a:lumOff val="90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sSub>
                        <m:sSubPr>
                          <m:ctrlPr>
                            <a:rPr lang="en-US" sz="2000" b="0" i="1" smtClean="0">
                              <a:solidFill>
                                <a:schemeClr val="bg1"/>
                              </a:solidFill>
                              <a:latin typeface="Cambria Math" panose="02040503050406030204" pitchFamily="18" charset="0"/>
                            </a:rPr>
                          </m:ctrlPr>
                        </m:sSubPr>
                        <m:e>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4</m:t>
                              </m:r>
                            </m:sub>
                          </m:sSub>
                          <m:r>
                            <a:rPr lang="en-US" sz="2000" b="0" i="1" smtClean="0">
                              <a:solidFill>
                                <a:schemeClr val="bg1"/>
                              </a:solidFill>
                              <a:latin typeface="Cambria Math" panose="02040503050406030204" pitchFamily="18" charset="0"/>
                            </a:rPr>
                            <m:t>=30−</m:t>
                          </m:r>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1</m:t>
                          </m:r>
                        </m:sub>
                      </m:sSub>
                      <m:r>
                        <a:rPr lang="en-US" sz="2000" b="0" i="1" smtClean="0">
                          <a:solidFill>
                            <a:schemeClr val="bg1"/>
                          </a:solidFill>
                          <a:latin typeface="Cambria Math" panose="02040503050406030204" pitchFamily="18" charset="0"/>
                        </a:rPr>
                        <m:t>−</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2</m:t>
                          </m:r>
                        </m:sub>
                      </m:sSub>
                      <m:r>
                        <a:rPr lang="en-US" sz="2000" b="0" i="1" smtClean="0">
                          <a:solidFill>
                            <a:schemeClr val="bg1"/>
                          </a:solidFill>
                          <a:latin typeface="Cambria Math" panose="02040503050406030204" pitchFamily="18" charset="0"/>
                        </a:rPr>
                        <m:t>−3</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3</m:t>
                          </m:r>
                        </m:sub>
                      </m:sSub>
                    </m:oMath>
                    <m:oMath xmlns:m="http://schemas.openxmlformats.org/officeDocument/2006/math">
                      <m:sSub>
                        <m:sSubPr>
                          <m:ctrlPr>
                            <a:rPr lang="en-US" sz="2000" b="0" i="1" smtClean="0">
                              <a:solidFill>
                                <a:schemeClr val="bg1"/>
                              </a:solidFill>
                              <a:latin typeface="Cambria Math" panose="02040503050406030204" pitchFamily="18" charset="0"/>
                            </a:rPr>
                          </m:ctrlPr>
                        </m:sSubPr>
                        <m:e>
                          <m:r>
                            <m:rPr>
                              <m:sty m:val="p"/>
                            </m:rPr>
                            <a:rPr lang="en-US" sz="2000" b="0" i="0" smtClean="0">
                              <a:solidFill>
                                <a:schemeClr val="bg1"/>
                              </a:solidFill>
                              <a:latin typeface="Cambria Math" panose="02040503050406030204" pitchFamily="18" charset="0"/>
                            </a:rPr>
                            <m:t>x</m:t>
                          </m:r>
                        </m:e>
                        <m:sub>
                          <m:r>
                            <a:rPr lang="en-US" sz="2000" b="0" i="0" smtClean="0">
                              <a:solidFill>
                                <a:schemeClr val="bg1"/>
                              </a:solidFill>
                              <a:latin typeface="Cambria Math" panose="02040503050406030204" pitchFamily="18" charset="0"/>
                            </a:rPr>
                            <m:t>5</m:t>
                          </m:r>
                        </m:sub>
                      </m:sSub>
                      <m:r>
                        <a:rPr lang="en-US" sz="2000" b="0" i="0" smtClean="0">
                          <a:solidFill>
                            <a:schemeClr val="bg1"/>
                          </a:solidFill>
                          <a:latin typeface="Cambria Math" panose="02040503050406030204" pitchFamily="18" charset="0"/>
                        </a:rPr>
                        <m:t>=24−</m:t>
                      </m:r>
                      <m:r>
                        <a:rPr lang="en-US" sz="2000" b="0" i="1" smtClean="0">
                          <a:solidFill>
                            <a:schemeClr val="bg1"/>
                          </a:solidFill>
                          <a:latin typeface="Cambria Math" panose="02040503050406030204" pitchFamily="18" charset="0"/>
                        </a:rPr>
                        <m:t>2</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1</m:t>
                          </m:r>
                        </m:sub>
                      </m:sSub>
                      <m:r>
                        <a:rPr lang="en-US" sz="2000" b="0" i="1" smtClean="0">
                          <a:solidFill>
                            <a:schemeClr val="bg1"/>
                          </a:solidFill>
                          <a:latin typeface="Cambria Math" panose="02040503050406030204" pitchFamily="18" charset="0"/>
                        </a:rPr>
                        <m:t>−2</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2</m:t>
                          </m:r>
                        </m:sub>
                      </m:sSub>
                      <m:r>
                        <a:rPr lang="en-US" sz="2000" b="0" i="1" smtClean="0">
                          <a:solidFill>
                            <a:schemeClr val="bg1"/>
                          </a:solidFill>
                          <a:latin typeface="Cambria Math" panose="02040503050406030204" pitchFamily="18" charset="0"/>
                        </a:rPr>
                        <m:t>−5</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3</m:t>
                          </m:r>
                        </m:sub>
                      </m:sSub>
                    </m:oMath>
                    <m:oMath xmlns:m="http://schemas.openxmlformats.org/officeDocument/2006/math">
                      <m:sSub>
                        <m:sSubPr>
                          <m:ctrlPr>
                            <a:rPr lang="en-US" sz="2000" b="0" i="1" smtClean="0">
                              <a:solidFill>
                                <a:schemeClr val="bg1"/>
                              </a:solidFill>
                              <a:latin typeface="Cambria Math" panose="02040503050406030204" pitchFamily="18" charset="0"/>
                            </a:rPr>
                          </m:ctrlPr>
                        </m:sSubPr>
                        <m:e>
                          <m:r>
                            <m:rPr>
                              <m:sty m:val="p"/>
                            </m:rPr>
                            <a:rPr lang="en-US" sz="2000" b="0" i="0" smtClean="0">
                              <a:solidFill>
                                <a:schemeClr val="bg1"/>
                              </a:solidFill>
                              <a:latin typeface="Cambria Math" panose="02040503050406030204" pitchFamily="18" charset="0"/>
                            </a:rPr>
                            <m:t>x</m:t>
                          </m:r>
                        </m:e>
                        <m:sub>
                          <m:r>
                            <a:rPr lang="en-US" sz="2000" b="0" i="0" smtClean="0">
                              <a:solidFill>
                                <a:schemeClr val="bg1"/>
                              </a:solidFill>
                              <a:latin typeface="Cambria Math" panose="02040503050406030204" pitchFamily="18" charset="0"/>
                            </a:rPr>
                            <m:t>6</m:t>
                          </m:r>
                        </m:sub>
                      </m:sSub>
                      <m:r>
                        <a:rPr lang="en-US" sz="2000" b="0" i="0" smtClean="0">
                          <a:solidFill>
                            <a:schemeClr val="bg1"/>
                          </a:solidFill>
                          <a:latin typeface="Cambria Math" panose="02040503050406030204" pitchFamily="18" charset="0"/>
                        </a:rPr>
                        <m:t>=36−</m:t>
                      </m:r>
                      <m:r>
                        <a:rPr lang="en-US" sz="2000" b="0" i="1" smtClean="0">
                          <a:solidFill>
                            <a:schemeClr val="bg1"/>
                          </a:solidFill>
                          <a:latin typeface="Cambria Math" panose="02040503050406030204" pitchFamily="18" charset="0"/>
                        </a:rPr>
                        <m:t>4</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1</m:t>
                          </m:r>
                        </m:sub>
                      </m:sSub>
                      <m:r>
                        <a:rPr lang="en-US" sz="2000" b="0" i="1" smtClean="0">
                          <a:solidFill>
                            <a:schemeClr val="bg1"/>
                          </a:solidFill>
                          <a:latin typeface="Cambria Math" panose="02040503050406030204" pitchFamily="18" charset="0"/>
                        </a:rPr>
                        <m:t>−</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2</m:t>
                          </m:r>
                        </m:sub>
                      </m:sSub>
                      <m:r>
                        <a:rPr lang="en-US" sz="2000" b="0" i="1" smtClean="0">
                          <a:solidFill>
                            <a:schemeClr val="bg1"/>
                          </a:solidFill>
                          <a:latin typeface="Cambria Math" panose="02040503050406030204" pitchFamily="18" charset="0"/>
                        </a:rPr>
                        <m:t>−2</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3</m:t>
                          </m:r>
                        </m:sub>
                      </m:sSub>
                    </m:oMath>
                  </m:oMathPara>
                </a14:m>
                <a:br>
                  <a:rPr lang="en-US" sz="2000" b="0" dirty="0">
                    <a:solidFill>
                      <a:schemeClr val="bg1"/>
                    </a:solidFill>
                  </a:rPr>
                </a:br>
                <a:endParaRPr lang="en-US" sz="2000" dirty="0">
                  <a:solidFill>
                    <a:schemeClr val="bg1"/>
                  </a:solidFill>
                </a:endParaRPr>
              </a:p>
            </p:txBody>
          </p:sp>
        </mc:Choice>
        <mc:Fallback xmlns="">
          <p:sp>
            <p:nvSpPr>
              <p:cNvPr id="11" name="Content Placeholder 2">
                <a:extLst>
                  <a:ext uri="{FF2B5EF4-FFF2-40B4-BE49-F238E27FC236}">
                    <a16:creationId xmlns:a16="http://schemas.microsoft.com/office/drawing/2014/main" id="{58E9595C-5AC2-7A4E-BBB5-34A20BC9AE27}"/>
                  </a:ext>
                </a:extLst>
              </p:cNvPr>
              <p:cNvSpPr txBox="1">
                <a:spLocks noRot="1" noChangeAspect="1" noMove="1" noResize="1" noEditPoints="1" noAdjustHandles="1" noChangeArrowheads="1" noChangeShapeType="1" noTextEdit="1"/>
              </p:cNvSpPr>
              <p:nvPr/>
            </p:nvSpPr>
            <p:spPr>
              <a:xfrm>
                <a:off x="1455087" y="2784285"/>
                <a:ext cx="3943849" cy="1374248"/>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Content Placeholder 2">
                <a:extLst>
                  <a:ext uri="{FF2B5EF4-FFF2-40B4-BE49-F238E27FC236}">
                    <a16:creationId xmlns:a16="http://schemas.microsoft.com/office/drawing/2014/main" id="{B999287C-53F0-5B4D-8F61-40E077EC57FF}"/>
                  </a:ext>
                </a:extLst>
              </p:cNvPr>
              <p:cNvSpPr txBox="1">
                <a:spLocks/>
              </p:cNvSpPr>
              <p:nvPr/>
            </p:nvSpPr>
            <p:spPr>
              <a:xfrm>
                <a:off x="1455087" y="2019633"/>
                <a:ext cx="3943849" cy="604300"/>
              </a:xfrm>
              <a:prstGeom prst="rect">
                <a:avLst/>
              </a:prstGeom>
              <a:solidFill>
                <a:schemeClr val="bg2">
                  <a:lumMod val="10000"/>
                  <a:lumOff val="90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
                    </m:oMathParaPr>
                    <m:oMath xmlns:m="http://schemas.openxmlformats.org/officeDocument/2006/math">
                      <m:r>
                        <a:rPr lang="en-US" sz="2000" b="0" i="1" smtClean="0">
                          <a:solidFill>
                            <a:schemeClr val="bg1"/>
                          </a:solidFill>
                          <a:latin typeface="Cambria Math" panose="02040503050406030204" pitchFamily="18" charset="0"/>
                        </a:rPr>
                        <m:t>𝑧</m:t>
                      </m:r>
                      <m:r>
                        <a:rPr lang="en-US" sz="2000" b="0" i="1" smtClean="0">
                          <a:solidFill>
                            <a:schemeClr val="bg1"/>
                          </a:solidFill>
                          <a:latin typeface="Cambria Math" panose="02040503050406030204" pitchFamily="18" charset="0"/>
                        </a:rPr>
                        <m:t>=0+3</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1</m:t>
                          </m:r>
                        </m:sub>
                      </m:sSub>
                      <m:r>
                        <a:rPr lang="en-US" sz="2000" b="0" i="1" smtClean="0">
                          <a:solidFill>
                            <a:schemeClr val="bg1"/>
                          </a:solidFill>
                          <a:latin typeface="Cambria Math" panose="02040503050406030204" pitchFamily="18" charset="0"/>
                        </a:rPr>
                        <m:t>+</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2</m:t>
                          </m:r>
                        </m:sub>
                      </m:sSub>
                      <m:r>
                        <a:rPr lang="en-US" sz="2000" b="0" i="1" smtClean="0">
                          <a:solidFill>
                            <a:schemeClr val="bg1"/>
                          </a:solidFill>
                          <a:latin typeface="Cambria Math" panose="02040503050406030204" pitchFamily="18" charset="0"/>
                        </a:rPr>
                        <m:t>+2</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3</m:t>
                          </m:r>
                        </m:sub>
                      </m:sSub>
                    </m:oMath>
                  </m:oMathPara>
                </a14:m>
                <a:endParaRPr lang="en-US" sz="2000" dirty="0">
                  <a:solidFill>
                    <a:schemeClr val="bg1"/>
                  </a:solidFill>
                </a:endParaRPr>
              </a:p>
            </p:txBody>
          </p:sp>
        </mc:Choice>
        <mc:Fallback xmlns="">
          <p:sp>
            <p:nvSpPr>
              <p:cNvPr id="12" name="Content Placeholder 2">
                <a:extLst>
                  <a:ext uri="{FF2B5EF4-FFF2-40B4-BE49-F238E27FC236}">
                    <a16:creationId xmlns:a16="http://schemas.microsoft.com/office/drawing/2014/main" id="{B999287C-53F0-5B4D-8F61-40E077EC57FF}"/>
                  </a:ext>
                </a:extLst>
              </p:cNvPr>
              <p:cNvSpPr txBox="1">
                <a:spLocks noRot="1" noChangeAspect="1" noMove="1" noResize="1" noEditPoints="1" noAdjustHandles="1" noChangeArrowheads="1" noChangeShapeType="1" noTextEdit="1"/>
              </p:cNvSpPr>
              <p:nvPr/>
            </p:nvSpPr>
            <p:spPr>
              <a:xfrm>
                <a:off x="1455087" y="2019633"/>
                <a:ext cx="3943849" cy="604300"/>
              </a:xfrm>
              <a:prstGeom prst="rect">
                <a:avLst/>
              </a:prstGeom>
              <a:blipFill>
                <a:blip r:embed="rId3"/>
                <a:stretch>
                  <a:fillRect/>
                </a:stretch>
              </a:blipFill>
            </p:spPr>
            <p:txBody>
              <a:bodyPr/>
              <a:lstStyle/>
              <a:p>
                <a:r>
                  <a:rPr lang="en-US">
                    <a:noFill/>
                  </a:rPr>
                  <a:t> </a:t>
                </a:r>
              </a:p>
            </p:txBody>
          </p:sp>
        </mc:Fallback>
      </mc:AlternateContent>
      <p:sp>
        <p:nvSpPr>
          <p:cNvPr id="32" name="Content Placeholder 2">
            <a:extLst>
              <a:ext uri="{FF2B5EF4-FFF2-40B4-BE49-F238E27FC236}">
                <a16:creationId xmlns:a16="http://schemas.microsoft.com/office/drawing/2014/main" id="{30B19AA1-5B0C-4640-983A-2ECB0961FFB8}"/>
              </a:ext>
            </a:extLst>
          </p:cNvPr>
          <p:cNvSpPr txBox="1">
            <a:spLocks/>
          </p:cNvSpPr>
          <p:nvPr/>
        </p:nvSpPr>
        <p:spPr>
          <a:xfrm>
            <a:off x="7124369" y="2096014"/>
            <a:ext cx="3001218" cy="1055837"/>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i="1" dirty="0"/>
              <a:t>Increasing any of these variables will increase the objective function. Let’s choose x</a:t>
            </a:r>
            <a:r>
              <a:rPr lang="en-US" sz="1600" i="1" baseline="-25000" dirty="0"/>
              <a:t>1</a:t>
            </a:r>
            <a:r>
              <a:rPr lang="en-US" sz="1600" i="1" dirty="0"/>
              <a:t> for now.</a:t>
            </a:r>
          </a:p>
        </p:txBody>
      </p:sp>
      <p:cxnSp>
        <p:nvCxnSpPr>
          <p:cNvPr id="33" name="Straight Connector 32">
            <a:extLst>
              <a:ext uri="{FF2B5EF4-FFF2-40B4-BE49-F238E27FC236}">
                <a16:creationId xmlns:a16="http://schemas.microsoft.com/office/drawing/2014/main" id="{8C96A560-0F15-2945-866B-96AF763FA958}"/>
              </a:ext>
            </a:extLst>
          </p:cNvPr>
          <p:cNvCxnSpPr>
            <a:cxnSpLocks/>
          </p:cNvCxnSpPr>
          <p:nvPr/>
        </p:nvCxnSpPr>
        <p:spPr>
          <a:xfrm flipH="1" flipV="1">
            <a:off x="5478450" y="2321783"/>
            <a:ext cx="1645919" cy="18287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92746027-0576-CF47-B616-47C4D123CB7D}"/>
              </a:ext>
            </a:extLst>
          </p:cNvPr>
          <p:cNvCxnSpPr>
            <a:cxnSpLocks/>
          </p:cNvCxnSpPr>
          <p:nvPr/>
        </p:nvCxnSpPr>
        <p:spPr>
          <a:xfrm flipH="1" flipV="1">
            <a:off x="2083243" y="4253948"/>
            <a:ext cx="87463" cy="65995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Content Placeholder 2">
            <a:extLst>
              <a:ext uri="{FF2B5EF4-FFF2-40B4-BE49-F238E27FC236}">
                <a16:creationId xmlns:a16="http://schemas.microsoft.com/office/drawing/2014/main" id="{3FF8527C-FCCB-5E4F-A633-5F96A57DAFEF}"/>
              </a:ext>
            </a:extLst>
          </p:cNvPr>
          <p:cNvSpPr txBox="1">
            <a:spLocks/>
          </p:cNvSpPr>
          <p:nvPr/>
        </p:nvSpPr>
        <p:spPr>
          <a:xfrm>
            <a:off x="1455086" y="4913906"/>
            <a:ext cx="3186825" cy="1121134"/>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i="1" dirty="0"/>
              <a:t>As we increase x</a:t>
            </a:r>
            <a:r>
              <a:rPr lang="en-US" sz="1600" i="1" baseline="-25000" dirty="0"/>
              <a:t>1</a:t>
            </a:r>
            <a:r>
              <a:rPr lang="en-US" sz="1600" i="1" dirty="0"/>
              <a:t>, all of these basic variables will decrease (and cannot go below 0). So…how much can we increase x</a:t>
            </a:r>
            <a:r>
              <a:rPr lang="en-US" sz="1600" i="1" baseline="-25000" dirty="0"/>
              <a:t>1</a:t>
            </a:r>
            <a:r>
              <a:rPr lang="en-US" sz="1600" i="1" dirty="0"/>
              <a:t>?</a:t>
            </a:r>
          </a:p>
        </p:txBody>
      </p:sp>
    </p:spTree>
    <p:extLst>
      <p:ext uri="{BB962C8B-B14F-4D97-AF65-F5344CB8AC3E}">
        <p14:creationId xmlns:p14="http://schemas.microsoft.com/office/powerpoint/2010/main" val="327796141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{78731ABC-CB82-E74D-A429-13D3326A7E5D}tf10001122</Template>
  <TotalTime>4487</TotalTime>
  <Words>2372</Words>
  <Application>Microsoft Macintosh PowerPoint</Application>
  <PresentationFormat>Widescreen</PresentationFormat>
  <Paragraphs>169</Paragraphs>
  <Slides>27</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Calibri</vt:lpstr>
      <vt:lpstr>Cambria Math</vt:lpstr>
      <vt:lpstr>Trebuchet MS</vt:lpstr>
      <vt:lpstr>Tw Cen MT</vt:lpstr>
      <vt:lpstr>Circuit</vt:lpstr>
      <vt:lpstr>Linear Programming</vt:lpstr>
      <vt:lpstr>The Simplex Algorithm</vt:lpstr>
      <vt:lpstr>Simplex Algorithm Overview</vt:lpstr>
      <vt:lpstr>Simplex Algorithm Example</vt:lpstr>
      <vt:lpstr>Simplex Algorithm Example</vt:lpstr>
      <vt:lpstr>Simplex Algorithm Example</vt:lpstr>
      <vt:lpstr>Simplex Algorithm Example</vt:lpstr>
      <vt:lpstr>Simplex Algorithm Example</vt:lpstr>
      <vt:lpstr>Simplex Algorithm Example</vt:lpstr>
      <vt:lpstr>Simplex Algorithm Example</vt:lpstr>
      <vt:lpstr>Simplex Algorithm Example</vt:lpstr>
      <vt:lpstr>Simplex Algorithm Example</vt:lpstr>
      <vt:lpstr>Generalizing the Pivot Method</vt:lpstr>
      <vt:lpstr>Simplex Algorithm Example</vt:lpstr>
      <vt:lpstr>Simplex Algorithm Example</vt:lpstr>
      <vt:lpstr>Simplex Algorithm Example</vt:lpstr>
      <vt:lpstr>Simplex Algorithm Example</vt:lpstr>
      <vt:lpstr>Simplex Algorithm Overview</vt:lpstr>
      <vt:lpstr>Notes about Simplex</vt:lpstr>
      <vt:lpstr>How Does Initialize-Simplex Work?</vt:lpstr>
      <vt:lpstr>Initialize-Simplex Overview</vt:lpstr>
      <vt:lpstr>Initialize-Simplex Example</vt:lpstr>
      <vt:lpstr>Initialize-Simplex Example</vt:lpstr>
      <vt:lpstr>Initialize-Simplex Example</vt:lpstr>
      <vt:lpstr>Initialize-Simplex Psuedo-Code</vt:lpstr>
      <vt:lpstr>Conclusion</vt:lpstr>
      <vt:lpstr>Conclusions</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Linear Programming</dc:title>
  <dc:creator>Mark Floryan</dc:creator>
  <cp:lastModifiedBy>Mark Floryan</cp:lastModifiedBy>
  <cp:revision>67</cp:revision>
  <dcterms:created xsi:type="dcterms:W3CDTF">2023-02-24T14:15:53Z</dcterms:created>
  <dcterms:modified xsi:type="dcterms:W3CDTF">2025-02-19T13:24:55Z</dcterms:modified>
</cp:coreProperties>
</file>