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 will develop </a:t>
            </a:r>
            <a:r>
              <a:rPr b="1" lang="en" sz="1150">
                <a:solidFill>
                  <a:schemeClr val="dk1"/>
                </a:solidFill>
              </a:rPr>
              <a:t>two sets of instructional slides</a:t>
            </a:r>
            <a:r>
              <a:rPr lang="en" sz="1150">
                <a:solidFill>
                  <a:schemeClr val="dk1"/>
                </a:solidFill>
              </a:rPr>
              <a:t> that teach your topic / algorithm in a </a:t>
            </a:r>
            <a:r>
              <a:rPr b="1" lang="en" sz="1150">
                <a:solidFill>
                  <a:schemeClr val="dk1"/>
                </a:solidFill>
              </a:rPr>
              <a:t>college, lecture format</a:t>
            </a:r>
            <a:r>
              <a:rPr lang="en" sz="1150">
                <a:solidFill>
                  <a:schemeClr val="dk1"/>
                </a:solidFill>
              </a:rPr>
              <a:t>. The first set of slides will be traditional set of lecture slides, that provide a thorough overview of the algorithm with details, code, examples, visuals, etc. This set should be about 10-15 slides in length and would take approximate one traditional college lecture to deliver to an audience.</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Your second slide deck will be used for your </a:t>
            </a:r>
            <a:r>
              <a:rPr b="1" lang="en" sz="1150">
                <a:solidFill>
                  <a:schemeClr val="dk1"/>
                </a:solidFill>
              </a:rPr>
              <a:t>class presentation</a:t>
            </a:r>
            <a:r>
              <a:rPr lang="en" sz="1150">
                <a:solidFill>
                  <a:schemeClr val="dk1"/>
                </a:solidFill>
              </a:rPr>
              <a:t> and will be delivered in a maximum of </a:t>
            </a:r>
            <a:r>
              <a:rPr b="1" lang="en" sz="1150">
                <a:solidFill>
                  <a:schemeClr val="dk1"/>
                </a:solidFill>
              </a:rPr>
              <a:t>10 minutes</a:t>
            </a:r>
            <a:r>
              <a:rPr lang="en" sz="1150">
                <a:solidFill>
                  <a:schemeClr val="dk1"/>
                </a:solidFill>
              </a:rPr>
              <a:t>. For many topics, you will not be able to completely cover all details of your topic in this limited amount of time. Your slides (and eventually your presentation) should cover as much detail as you reasonably can comfortably within the time limit. For some topics, this might be very detailed and for others this might be more surface / high level. We would expect this second eck to have somewhere between 5-8 slides.</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Both sets of slides should prioritize </a:t>
            </a:r>
            <a:r>
              <a:rPr b="1" lang="en" sz="1150">
                <a:solidFill>
                  <a:schemeClr val="dk1"/>
                </a:solidFill>
              </a:rPr>
              <a:t>showing, over telling</a:t>
            </a:r>
            <a:r>
              <a:rPr lang="en" sz="1150">
                <a:solidFill>
                  <a:schemeClr val="dk1"/>
                </a:solidFill>
              </a:rPr>
              <a:t>. In other words, try to maximize your use of images, tables, graphs, code snippets, etc. over text boxes. An undergraduate student should be capable of reading your executive summary above, and then using your slides to teach the topic. Your slides should cover everything regarding your topic including the motivation, the overall approach, the implementation, and the analysis. You </a:t>
            </a:r>
            <a:r>
              <a:rPr b="1" lang="en" sz="1150">
                <a:solidFill>
                  <a:schemeClr val="dk1"/>
                </a:solidFill>
              </a:rPr>
              <a:t>do not need to cover</a:t>
            </a:r>
            <a:r>
              <a:rPr lang="en" sz="1150">
                <a:solidFill>
                  <a:schemeClr val="dk1"/>
                </a:solidFill>
              </a:rPr>
              <a:t> your programming challenge and solution in your slide decks.</a:t>
            </a:r>
            <a:endParaRPr sz="1150">
              <a:solidFill>
                <a:schemeClr val="dk1"/>
              </a:solidFill>
            </a:endParaRPr>
          </a:p>
          <a:p>
            <a:pPr indent="0" lvl="0" marL="0" rtl="0" algn="l">
              <a:spcBef>
                <a:spcPts val="11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d44f31ff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d44f31ff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d44f31f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d44f31f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d44f31ff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d44f31ff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the fermat test - uses the little theorem</a:t>
            </a:r>
            <a:endParaRPr/>
          </a:p>
          <a:p>
            <a:pPr indent="-298450" lvl="0" marL="457200" rtl="0" algn="l">
              <a:spcBef>
                <a:spcPts val="0"/>
              </a:spcBef>
              <a:spcAft>
                <a:spcPts val="0"/>
              </a:spcAft>
              <a:buSzPts val="1100"/>
              <a:buChar char="-"/>
            </a:pPr>
            <a:r>
              <a:rPr lang="en"/>
              <a:t>In order to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d44f31f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d44f31f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is that’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db5497c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db5497c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key here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44f31f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44f31f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44f31f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44f31f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if a number is prime is important because it helps to generate unique pairs that help keep systems secure; allow for ‘one way operations” rather than fixed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44f31f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44f31f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d44f31f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d44f31f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d44f31f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d44f31f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44f31f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44f31f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d44f31ff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d44f31ff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d44f31ff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44f31ff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Primality Tests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Janice, Edward, Jonathan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r>
              <a:rPr lang="en"/>
              <a:t> Exponentiation (with Modulo)</a:t>
            </a:r>
            <a:endParaRPr/>
          </a:p>
        </p:txBody>
      </p:sp>
      <p:sp>
        <p:nvSpPr>
          <p:cNvPr id="112" name="Google Shape;112;p22"/>
          <p:cNvSpPr txBox="1"/>
          <p:nvPr>
            <p:ph idx="1" type="body"/>
          </p:nvPr>
        </p:nvSpPr>
        <p:spPr>
          <a:xfrm>
            <a:off x="311700" y="1152475"/>
            <a:ext cx="830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Idea: use the binary representation of the exponent instead of multiplying the base b times in a row. Modulo can be taken at every step because it doesn’t interfere with multiplication.</a:t>
            </a:r>
            <a:endParaRPr/>
          </a:p>
        </p:txBody>
      </p:sp>
      <p:sp>
        <p:nvSpPr>
          <p:cNvPr id="113" name="Google Shape;113;p22"/>
          <p:cNvSpPr txBox="1"/>
          <p:nvPr/>
        </p:nvSpPr>
        <p:spPr>
          <a:xfrm>
            <a:off x="4144600" y="2097800"/>
            <a:ext cx="4557900" cy="2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binpowmod</a:t>
            </a:r>
            <a:r>
              <a:rPr b="1" lang="en" sz="1800">
                <a:solidFill>
                  <a:schemeClr val="dk2"/>
                </a:solidFill>
                <a:latin typeface="Consolas"/>
                <a:ea typeface="Consolas"/>
                <a:cs typeface="Consolas"/>
                <a:sym typeface="Consolas"/>
              </a:rPr>
              <a:t>(a, b,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w</a:t>
            </a:r>
            <a:r>
              <a:rPr lang="en" sz="1800">
                <a:solidFill>
                  <a:schemeClr val="dk2"/>
                </a:solidFill>
                <a:latin typeface="Consolas"/>
                <a:ea typeface="Consolas"/>
                <a:cs typeface="Consolas"/>
                <a:sym typeface="Consolas"/>
              </a:rPr>
              <a:t>hile b &gt; 0:</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a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i</a:t>
            </a:r>
            <a:r>
              <a:rPr lang="en" sz="1800">
                <a:solidFill>
                  <a:schemeClr val="dk2"/>
                </a:solidFill>
                <a:latin typeface="Consolas"/>
                <a:ea typeface="Consolas"/>
                <a:cs typeface="Consolas"/>
                <a:sym typeface="Consolas"/>
              </a:rPr>
              <a:t>f binary b ends in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result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aise a to the next power of 2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bitshift b right by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eturn result</a:t>
            </a:r>
            <a:endParaRPr sz="1800">
              <a:solidFill>
                <a:schemeClr val="dk2"/>
              </a:solidFill>
              <a:latin typeface="Consolas"/>
              <a:ea typeface="Consolas"/>
              <a:cs typeface="Consolas"/>
              <a:sym typeface="Consolas"/>
            </a:endParaRPr>
          </a:p>
        </p:txBody>
      </p:sp>
      <p:sp>
        <p:nvSpPr>
          <p:cNvPr id="114" name="Google Shape;114;p22"/>
          <p:cNvSpPr txBox="1"/>
          <p:nvPr>
            <p:ph idx="1" type="body"/>
          </p:nvPr>
        </p:nvSpPr>
        <p:spPr>
          <a:xfrm>
            <a:off x="311700" y="2280625"/>
            <a:ext cx="384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3^7 = 3^(111 base 2) </a:t>
            </a:r>
            <a:endParaRPr/>
          </a:p>
          <a:p>
            <a:pPr indent="457200" lvl="0" marL="457200" rtl="0" algn="l">
              <a:spcBef>
                <a:spcPts val="1200"/>
              </a:spcBef>
              <a:spcAft>
                <a:spcPts val="0"/>
              </a:spcAft>
              <a:buNone/>
            </a:pPr>
            <a:r>
              <a:rPr lang="en"/>
              <a:t>= 3^(100 base 2) </a:t>
            </a:r>
            <a:endParaRPr/>
          </a:p>
          <a:p>
            <a:pPr indent="457200" lvl="0" marL="914400" rtl="0" algn="l">
              <a:spcBef>
                <a:spcPts val="1200"/>
              </a:spcBef>
              <a:spcAft>
                <a:spcPts val="0"/>
              </a:spcAft>
              <a:buNone/>
            </a:pPr>
            <a:r>
              <a:rPr lang="en"/>
              <a:t>* 3^(10 base 2) </a:t>
            </a:r>
            <a:endParaRPr/>
          </a:p>
          <a:p>
            <a:pPr indent="457200" lvl="0" marL="914400" rtl="0" algn="l">
              <a:spcBef>
                <a:spcPts val="1200"/>
              </a:spcBef>
              <a:spcAft>
                <a:spcPts val="0"/>
              </a:spcAft>
              <a:buNone/>
            </a:pPr>
            <a:r>
              <a:rPr lang="en"/>
              <a:t>* 3^(1 base 2)</a:t>
            </a:r>
            <a:endParaRPr/>
          </a:p>
          <a:p>
            <a:pPr indent="0" lvl="0" marL="0" rtl="0" algn="l">
              <a:spcBef>
                <a:spcPts val="1200"/>
              </a:spcBef>
              <a:spcAft>
                <a:spcPts val="0"/>
              </a:spcAft>
              <a:buNone/>
            </a:pPr>
            <a:r>
              <a:rPr lang="en"/>
              <a:t>		= 3^4 * 3^2 * 3</a:t>
            </a:r>
            <a:endParaRPr/>
          </a:p>
          <a:p>
            <a:pPr indent="0" lvl="0" marL="0" rtl="0" algn="l">
              <a:spcBef>
                <a:spcPts val="1200"/>
              </a:spcBef>
              <a:spcAft>
                <a:spcPts val="1200"/>
              </a:spcAft>
              <a:buNone/>
            </a:pPr>
            <a:r>
              <a:rPr lang="en"/>
              <a:t>Runtime: O(log 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Miller-Rabin Test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Miller-Rabin Test</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Probabilistic Primality Test</a:t>
            </a:r>
            <a:endParaRPr/>
          </a:p>
          <a:p>
            <a:pPr indent="-342900" lvl="0" marL="457200" rtl="0" algn="l">
              <a:spcBef>
                <a:spcPts val="0"/>
              </a:spcBef>
              <a:spcAft>
                <a:spcPts val="0"/>
              </a:spcAft>
              <a:buSzPts val="1800"/>
              <a:buChar char="●"/>
            </a:pPr>
            <a:r>
              <a:rPr lang="en"/>
              <a:t>Extremely Fast Due to Low Computational Time. </a:t>
            </a:r>
            <a:r>
              <a:rPr lang="en"/>
              <a:t>O(k log³ n)</a:t>
            </a:r>
            <a:endParaRPr/>
          </a:p>
          <a:p>
            <a:pPr indent="-342900" lvl="0" marL="457200" rtl="0" algn="l">
              <a:spcBef>
                <a:spcPts val="0"/>
              </a:spcBef>
              <a:spcAft>
                <a:spcPts val="0"/>
              </a:spcAft>
              <a:buSzPts val="1800"/>
              <a:buChar char="●"/>
            </a:pPr>
            <a:r>
              <a:rPr lang="en"/>
              <a:t>Uses Fermat’s Little Theorem. </a:t>
            </a:r>
            <a:endParaRPr/>
          </a:p>
          <a:p>
            <a:pPr indent="-342900" lvl="0" marL="457200" rtl="0" algn="l">
              <a:spcBef>
                <a:spcPts val="0"/>
              </a:spcBef>
              <a:spcAft>
                <a:spcPts val="0"/>
              </a:spcAft>
              <a:buSzPts val="1800"/>
              <a:buChar char="●"/>
            </a:pPr>
            <a:r>
              <a:rPr lang="en"/>
              <a:t>Suitable for testing large numbers (hundreds of digits)</a:t>
            </a:r>
            <a:endParaRPr/>
          </a:p>
          <a:p>
            <a:pPr indent="-342900" lvl="0" marL="457200" rtl="0" algn="l">
              <a:spcBef>
                <a:spcPts val="0"/>
              </a:spcBef>
              <a:spcAft>
                <a:spcPts val="0"/>
              </a:spcAft>
              <a:buSzPts val="1800"/>
              <a:buChar char="●"/>
            </a:pPr>
            <a:r>
              <a:rPr lang="en"/>
              <a:t>Error probability decreases exponentially with more iterations</a:t>
            </a:r>
            <a:endParaRPr/>
          </a:p>
          <a:p>
            <a:pPr indent="-342900" lvl="0" marL="457200" rtl="0" algn="l">
              <a:spcBef>
                <a:spcPts val="0"/>
              </a:spcBef>
              <a:spcAft>
                <a:spcPts val="0"/>
              </a:spcAft>
              <a:buSzPts val="1800"/>
              <a:buChar char="●"/>
            </a:pPr>
            <a:r>
              <a:rPr lang="en"/>
              <a:t>Used in cryptography, number theory, and computer science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For a candidate prime number n: </a:t>
            </a:r>
            <a:endParaRPr/>
          </a:p>
          <a:p>
            <a:pPr indent="-317500" lvl="1" marL="914400" rtl="0" algn="l">
              <a:spcBef>
                <a:spcPts val="0"/>
              </a:spcBef>
              <a:spcAft>
                <a:spcPts val="0"/>
              </a:spcAft>
              <a:buSzPts val="1400"/>
              <a:buAutoNum type="alphaLcPeriod"/>
            </a:pPr>
            <a:r>
              <a:rPr lang="en"/>
              <a:t>Obtain n - 1, factor into form 2^s * d, where s is a positive integer and d is an odd positive integer. (This can be </a:t>
            </a:r>
            <a:r>
              <a:rPr lang="en"/>
              <a:t>obtained</a:t>
            </a:r>
            <a:r>
              <a:rPr lang="en"/>
              <a:t> through dividing </a:t>
            </a:r>
            <a:r>
              <a:rPr lang="en"/>
              <a:t>continuously by 2)</a:t>
            </a:r>
            <a:endParaRPr/>
          </a:p>
          <a:p>
            <a:pPr indent="-317500" lvl="1" marL="914400" rtl="0" algn="l">
              <a:spcBef>
                <a:spcPts val="0"/>
              </a:spcBef>
              <a:spcAft>
                <a:spcPts val="0"/>
              </a:spcAft>
              <a:buSzPts val="1400"/>
              <a:buAutoNum type="alphaLcPeriod"/>
            </a:pPr>
            <a:r>
              <a:rPr lang="en"/>
              <a:t>For every base a such that 1 &lt; a &lt; n (select k random bases)</a:t>
            </a:r>
            <a:endParaRPr/>
          </a:p>
          <a:p>
            <a:pPr indent="-317500" lvl="2" marL="1371600" rtl="0" algn="l">
              <a:spcBef>
                <a:spcPts val="0"/>
              </a:spcBef>
              <a:spcAft>
                <a:spcPts val="0"/>
              </a:spcAft>
              <a:buSzPts val="1400"/>
              <a:buAutoNum type="romanLcPeriod"/>
            </a:pPr>
            <a:r>
              <a:rPr lang="en"/>
              <a:t>Check to see if the following properties hold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Test is Effectively Correct due to geometrically decreasing probability of selecting bases indicating “probably prime” given a number is composite.</a:t>
            </a:r>
            <a:endParaRPr/>
          </a:p>
          <a:p>
            <a:pPr indent="-342900" lvl="0" marL="457200" rtl="0" algn="l">
              <a:spcBef>
                <a:spcPts val="0"/>
              </a:spcBef>
              <a:spcAft>
                <a:spcPts val="0"/>
              </a:spcAft>
              <a:buSzPts val="1800"/>
              <a:buAutoNum type="arabicPeriod"/>
            </a:pPr>
            <a:r>
              <a:rPr lang="en"/>
              <a:t>There are log(n) cases to check across a numbers from 2 &lt;= a &lt;= n - 1 -</a:t>
            </a:r>
            <a:endParaRPr/>
          </a:p>
          <a:p>
            <a:pPr indent="-342900" lvl="0" marL="457200" rtl="0" algn="l">
              <a:spcBef>
                <a:spcPts val="0"/>
              </a:spcBef>
              <a:spcAft>
                <a:spcPts val="0"/>
              </a:spcAft>
              <a:buSzPts val="1800"/>
              <a:buAutoNum type="arabicPeriod"/>
            </a:pPr>
            <a:r>
              <a:rPr lang="en"/>
              <a:t>So then runtime is O(k log(n))</a:t>
            </a:r>
            <a:endParaRPr/>
          </a:p>
        </p:txBody>
      </p:sp>
      <p:pic>
        <p:nvPicPr>
          <p:cNvPr id="132" name="Google Shape;132;p25"/>
          <p:cNvPicPr preferRelativeResize="0"/>
          <p:nvPr/>
        </p:nvPicPr>
        <p:blipFill>
          <a:blip r:embed="rId3">
            <a:alphaModFix/>
          </a:blip>
          <a:stretch>
            <a:fillRect/>
          </a:stretch>
        </p:blipFill>
        <p:spPr>
          <a:xfrm>
            <a:off x="1357100" y="2646050"/>
            <a:ext cx="6429799" cy="95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Deterministic Miller Rabin Test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Primality Test for Guaranteed Correctness within certain integer bounds.</a:t>
            </a:r>
            <a:endParaRPr/>
          </a:p>
          <a:p>
            <a:pPr indent="-342900" lvl="0" marL="457200" rtl="0" algn="l">
              <a:spcBef>
                <a:spcPts val="0"/>
              </a:spcBef>
              <a:spcAft>
                <a:spcPts val="0"/>
              </a:spcAft>
              <a:buSzPts val="1800"/>
              <a:buChar char="●"/>
            </a:pPr>
            <a:r>
              <a:rPr lang="en"/>
              <a:t>Similar to Probabilistic Version for some number n, get n -1. </a:t>
            </a:r>
            <a:endParaRPr/>
          </a:p>
          <a:p>
            <a:pPr indent="-317500" lvl="1" marL="914400" rtl="0" algn="l">
              <a:spcBef>
                <a:spcPts val="0"/>
              </a:spcBef>
              <a:spcAft>
                <a:spcPts val="0"/>
              </a:spcAft>
              <a:buSzPts val="1400"/>
              <a:buChar char="○"/>
            </a:pPr>
            <a:r>
              <a:rPr lang="en"/>
              <a:t>Convert to the form 2^r * d, where d is an odd number and r is positive integer.</a:t>
            </a:r>
            <a:endParaRPr/>
          </a:p>
          <a:p>
            <a:pPr indent="-317500" lvl="1" marL="914400" rtl="0" algn="l">
              <a:spcBef>
                <a:spcPts val="0"/>
              </a:spcBef>
              <a:spcAft>
                <a:spcPts val="0"/>
              </a:spcAft>
              <a:buSzPts val="1400"/>
              <a:buChar char="○"/>
            </a:pPr>
            <a:r>
              <a:rPr lang="en"/>
              <a:t>Use a predetermined sets of bas</a:t>
            </a:r>
            <a:endParaRPr/>
          </a:p>
          <a:p>
            <a:pPr indent="-342900" lvl="0" marL="457200" rtl="0" algn="l">
              <a:spcBef>
                <a:spcPts val="0"/>
              </a:spcBef>
              <a:spcAft>
                <a:spcPts val="0"/>
              </a:spcAft>
              <a:buSzPts val="1800"/>
              <a:buChar char="●"/>
            </a:pPr>
            <a:r>
              <a:rPr lang="en"/>
              <a:t>Example boundary: </a:t>
            </a:r>
            <a:endParaRPr/>
          </a:p>
          <a:p>
            <a:pPr indent="-342900" lvl="0" marL="457200" rtl="0" algn="l">
              <a:spcBef>
                <a:spcPts val="0"/>
              </a:spcBef>
              <a:spcAft>
                <a:spcPts val="0"/>
              </a:spcAft>
              <a:buSzPts val="1800"/>
              <a:buChar char="●"/>
            </a:pPr>
            <a:r>
              <a:rPr lang="en"/>
              <a:t>if n &lt; 341,550,071,728,321, it is enough to test a = 2, 3, 5, 7, 11, 13, and 17.</a:t>
            </a:r>
            <a:endParaRPr/>
          </a:p>
          <a:p>
            <a:pPr indent="-317500" lvl="1" marL="914400" rtl="0" algn="l">
              <a:spcBef>
                <a:spcPts val="0"/>
              </a:spcBef>
              <a:spcAft>
                <a:spcPts val="0"/>
              </a:spcAft>
              <a:buSzPts val="1400"/>
              <a:buChar char="○"/>
            </a:pPr>
            <a:r>
              <a:rPr lang="en"/>
              <a:t>Adding a test with a = 19 does not improve the preceding bound.</a:t>
            </a:r>
            <a:endParaRPr/>
          </a:p>
          <a:p>
            <a:pPr indent="-342900" lvl="0" marL="457200" rtl="0" algn="l">
              <a:spcBef>
                <a:spcPts val="0"/>
              </a:spcBef>
              <a:spcAft>
                <a:spcPts val="0"/>
              </a:spcAft>
              <a:buSzPts val="1800"/>
              <a:buChar char="●"/>
            </a:pPr>
            <a:r>
              <a:rPr lang="en"/>
              <a:t>if n &lt; 3,317,044,064,679,887,385,961,981, it is enough to test a = 2, 3, 5, 7, 11, 13, 17, 19, 23, 29, 31, 37, and 41.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deck we will look 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numbers to see if they are prime.</a:t>
            </a:r>
            <a:endParaRPr/>
          </a:p>
          <a:p>
            <a:pPr indent="-342900" lvl="0" marL="457200" rtl="0" algn="l">
              <a:spcBef>
                <a:spcPts val="1200"/>
              </a:spcBef>
              <a:spcAft>
                <a:spcPts val="0"/>
              </a:spcAft>
              <a:buSzPts val="1800"/>
              <a:buChar char="-"/>
            </a:pPr>
            <a:r>
              <a:rPr lang="en"/>
              <a:t>Naive implementation</a:t>
            </a:r>
            <a:endParaRPr/>
          </a:p>
          <a:p>
            <a:pPr indent="-342900" lvl="0" marL="457200" rtl="0" algn="l">
              <a:spcBef>
                <a:spcPts val="0"/>
              </a:spcBef>
              <a:spcAft>
                <a:spcPts val="0"/>
              </a:spcAft>
              <a:buSzPts val="1800"/>
              <a:buChar char="-"/>
            </a:pPr>
            <a:r>
              <a:rPr lang="en"/>
              <a:t>Fermat test</a:t>
            </a:r>
            <a:endParaRPr/>
          </a:p>
          <a:p>
            <a:pPr indent="-342900" lvl="0" marL="457200" rtl="0" algn="l">
              <a:spcBef>
                <a:spcPts val="0"/>
              </a:spcBef>
              <a:spcAft>
                <a:spcPts val="0"/>
              </a:spcAft>
              <a:buSzPts val="1800"/>
              <a:buChar char="-"/>
            </a:pPr>
            <a:r>
              <a:rPr lang="en"/>
              <a:t>Miller-Rabin test (2 versions)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if a number if prime, fast.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Applications: Cryptography, </a:t>
            </a:r>
            <a:r>
              <a:rPr lang="en"/>
              <a:t>RSA encryption, digital signatures, blockchain. All need large primes to be secure.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implementation</a:t>
            </a:r>
            <a:endParaRPr/>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Idea: Given candidate n, check every viable m &lt; n to see if it is a factor of n. If there are no factors, n must be prime (from the definition of prime).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Runtime: O(n), since every number up to n is checked exactly once.</a:t>
            </a:r>
            <a:endParaRPr sz="1600"/>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isprime(n)</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for i from 2..n: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if n divisible by i:</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return true</a:t>
            </a:r>
            <a:endParaRPr sz="1800">
              <a:latin typeface="Consolas"/>
              <a:ea typeface="Consolas"/>
              <a:cs typeface="Consolas"/>
              <a:sym typeface="Consolas"/>
            </a:endParaRPr>
          </a:p>
          <a:p>
            <a:pPr indent="0" lvl="0" marL="0" rtl="0" algn="l">
              <a:spcBef>
                <a:spcPts val="0"/>
              </a:spcBef>
              <a:spcAft>
                <a:spcPts val="1200"/>
              </a:spcAft>
              <a:buNone/>
            </a:pPr>
            <a:r>
              <a:t/>
            </a:r>
            <a:endParaRPr b="1" sz="18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implementation</a:t>
            </a:r>
            <a:endParaRPr/>
          </a:p>
        </p:txBody>
      </p:sp>
      <p:sp>
        <p:nvSpPr>
          <p:cNvPr id="85" name="Google Shape;8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Optimizations:</a:t>
            </a:r>
            <a:endParaRPr sz="1600"/>
          </a:p>
          <a:p>
            <a:pPr indent="-330200" lvl="0" marL="457200" rtl="0" algn="l">
              <a:spcBef>
                <a:spcPts val="1200"/>
              </a:spcBef>
              <a:spcAft>
                <a:spcPts val="0"/>
              </a:spcAft>
              <a:buSzPts val="1600"/>
              <a:buChar char="-"/>
            </a:pPr>
            <a:r>
              <a:rPr lang="en" sz="1600"/>
              <a:t>The largest possible factor of n is sqrt(n), so we can stop there.</a:t>
            </a:r>
            <a:endParaRPr sz="1600"/>
          </a:p>
          <a:p>
            <a:pPr indent="-330200" lvl="0" marL="457200" rtl="0" algn="l">
              <a:spcBef>
                <a:spcPts val="0"/>
              </a:spcBef>
              <a:spcAft>
                <a:spcPts val="0"/>
              </a:spcAft>
              <a:buSzPts val="1600"/>
              <a:buChar char="-"/>
            </a:pPr>
            <a:r>
              <a:rPr lang="en" sz="1600"/>
              <a:t>If a number isn’t </a:t>
            </a:r>
            <a:r>
              <a:rPr lang="en" sz="1600"/>
              <a:t>divisible</a:t>
            </a:r>
            <a:r>
              <a:rPr lang="en" sz="1600"/>
              <a:t> by 2, then it isn’t </a:t>
            </a:r>
            <a:r>
              <a:rPr lang="en" sz="1600"/>
              <a:t>divisible</a:t>
            </a:r>
            <a:r>
              <a:rPr lang="en" sz="1600"/>
              <a:t> by any other even numbers.</a:t>
            </a:r>
            <a:endParaRPr sz="1600"/>
          </a:p>
          <a:p>
            <a:pPr indent="-330200" lvl="1" marL="914400" rtl="0" algn="l">
              <a:spcBef>
                <a:spcPts val="0"/>
              </a:spcBef>
              <a:spcAft>
                <a:spcPts val="0"/>
              </a:spcAft>
              <a:buSzPts val="1600"/>
              <a:buChar char="-"/>
            </a:pPr>
            <a:r>
              <a:rPr lang="en" sz="1600"/>
              <a:t>This can be extended to other factors that are multiples of smaller factors.</a:t>
            </a:r>
            <a:endParaRPr sz="1600"/>
          </a:p>
          <a:p>
            <a:pPr indent="0" lvl="0" marL="0" rtl="0" algn="l">
              <a:spcBef>
                <a:spcPts val="1200"/>
              </a:spcBef>
              <a:spcAft>
                <a:spcPts val="1200"/>
              </a:spcAft>
              <a:buNone/>
            </a:pPr>
            <a:r>
              <a:rPr lang="en" sz="1600"/>
              <a:t>Runtime: O(sqrt(n)), since we check half of the numbers up to sqrt(n) once.</a:t>
            </a:r>
            <a:endParaRPr sz="1600"/>
          </a:p>
        </p:txBody>
      </p:sp>
      <p:sp>
        <p:nvSpPr>
          <p:cNvPr id="86" name="Google Shape;86;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Consolas"/>
                <a:ea typeface="Consolas"/>
                <a:cs typeface="Consolas"/>
                <a:sym typeface="Consolas"/>
              </a:rPr>
              <a:t>isprime(n)</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if n is divisible by 2:</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i = 3</a:t>
            </a:r>
            <a:endParaRPr sz="18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while i &lt;= </a:t>
            </a:r>
            <a:r>
              <a:rPr lang="en" sz="1800">
                <a:solidFill>
                  <a:srgbClr val="FF0000"/>
                </a:solidFill>
                <a:latin typeface="Consolas"/>
                <a:ea typeface="Consolas"/>
                <a:cs typeface="Consolas"/>
                <a:sym typeface="Consolas"/>
              </a:rPr>
              <a:t>sqrt(n):</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if n divisible by i:</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r>
              <a:rPr lang="en" sz="1800">
                <a:solidFill>
                  <a:srgbClr val="0000FF"/>
                </a:solidFill>
                <a:latin typeface="Consolas"/>
                <a:ea typeface="Consolas"/>
                <a:cs typeface="Consolas"/>
                <a:sym typeface="Consolas"/>
              </a:rPr>
              <a:t>i </a:t>
            </a:r>
            <a:r>
              <a:rPr lang="en" sz="1800">
                <a:solidFill>
                  <a:srgbClr val="0000FF"/>
                </a:solidFill>
                <a:latin typeface="Consolas"/>
                <a:ea typeface="Consolas"/>
                <a:cs typeface="Consolas"/>
                <a:sym typeface="Consolas"/>
              </a:rPr>
              <a:t>= i + 2</a:t>
            </a:r>
            <a:endParaRPr sz="1800">
              <a:solidFill>
                <a:srgbClr val="0000F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return true</a:t>
            </a:r>
            <a:endParaRPr sz="1800">
              <a:latin typeface="Consolas"/>
              <a:ea typeface="Consolas"/>
              <a:cs typeface="Consolas"/>
              <a:sym typeface="Consolas"/>
            </a:endParaRPr>
          </a:p>
          <a:p>
            <a:pPr indent="0" lvl="0" marL="0" rtl="0" algn="l">
              <a:spcBef>
                <a:spcPts val="0"/>
              </a:spcBef>
              <a:spcAft>
                <a:spcPts val="1200"/>
              </a:spcAft>
              <a:buNone/>
            </a:pPr>
            <a:r>
              <a:t/>
            </a:r>
            <a:endParaRPr b="1" sz="18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Fermat 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 Test</a:t>
            </a:r>
            <a:endParaRPr/>
          </a:p>
        </p:txBody>
      </p:sp>
      <p:sp>
        <p:nvSpPr>
          <p:cNvPr id="97" name="Google Shape;97;p20"/>
          <p:cNvSpPr txBox="1"/>
          <p:nvPr>
            <p:ph idx="1" type="body"/>
          </p:nvPr>
        </p:nvSpPr>
        <p:spPr>
          <a:xfrm>
            <a:off x="311700" y="1152475"/>
            <a:ext cx="55056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Idea: use Fermat’s little theorem, and repeat with all possible values of the base to confirm primality</a:t>
            </a:r>
            <a:endParaRPr sz="1700"/>
          </a:p>
          <a:p>
            <a:pPr indent="0" lvl="0" marL="0" rtl="0" algn="l">
              <a:spcBef>
                <a:spcPts val="1200"/>
              </a:spcBef>
              <a:spcAft>
                <a:spcPts val="0"/>
              </a:spcAft>
              <a:buNone/>
            </a:pPr>
            <a:r>
              <a:rPr lang="en" sz="1700"/>
              <a:t>Fermat’s little theorem: for some prime number p, the equation below holds true for all </a:t>
            </a:r>
            <a:r>
              <a:rPr lang="en" sz="1700"/>
              <a:t>a</a:t>
            </a:r>
            <a:r>
              <a:rPr lang="en" sz="1700"/>
              <a:t> that is not a multiple of p*.</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Runtime: O(n^2), since we are checking basically n bases and each exponentiation takes O(n)</a:t>
            </a:r>
            <a:endParaRPr sz="1700"/>
          </a:p>
          <a:p>
            <a:pPr indent="0" lvl="0" marL="0" rtl="0" algn="l">
              <a:spcBef>
                <a:spcPts val="1200"/>
              </a:spcBef>
              <a:spcAft>
                <a:spcPts val="0"/>
              </a:spcAft>
              <a:buNone/>
            </a:pPr>
            <a:r>
              <a:rPr lang="en" sz="1700"/>
              <a:t>*A few non-prime numbers satisfy this property, known as </a:t>
            </a:r>
            <a:r>
              <a:rPr lang="en" sz="1700"/>
              <a:t>Carmichael</a:t>
            </a:r>
            <a:r>
              <a:rPr lang="en" sz="1700"/>
              <a:t> numbers. They will “fool” the fermat test.</a:t>
            </a:r>
            <a:endParaRPr sz="1700"/>
          </a:p>
          <a:p>
            <a:pPr indent="0" lvl="0" marL="0" rtl="0" algn="l">
              <a:spcBef>
                <a:spcPts val="1200"/>
              </a:spcBef>
              <a:spcAft>
                <a:spcPts val="1200"/>
              </a:spcAft>
              <a:buNone/>
            </a:pPr>
            <a:r>
              <a:t/>
            </a:r>
            <a:endParaRPr sz="1700"/>
          </a:p>
        </p:txBody>
      </p:sp>
      <p:pic>
        <p:nvPicPr>
          <p:cNvPr id="98" name="Google Shape;98;p20"/>
          <p:cNvPicPr preferRelativeResize="0"/>
          <p:nvPr/>
        </p:nvPicPr>
        <p:blipFill>
          <a:blip r:embed="rId3">
            <a:alphaModFix/>
          </a:blip>
          <a:stretch>
            <a:fillRect/>
          </a:stretch>
        </p:blipFill>
        <p:spPr>
          <a:xfrm>
            <a:off x="2101213" y="2760425"/>
            <a:ext cx="2124075" cy="581025"/>
          </a:xfrm>
          <a:prstGeom prst="rect">
            <a:avLst/>
          </a:prstGeom>
          <a:noFill/>
          <a:ln>
            <a:noFill/>
          </a:ln>
        </p:spPr>
      </p:pic>
      <p:sp>
        <p:nvSpPr>
          <p:cNvPr id="99" name="Google Shape;99;p20"/>
          <p:cNvSpPr txBox="1"/>
          <p:nvPr/>
        </p:nvSpPr>
        <p:spPr>
          <a:xfrm>
            <a:off x="5744625" y="1944475"/>
            <a:ext cx="3167100" cy="16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fermatPrime(n)</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f</a:t>
            </a:r>
            <a:r>
              <a:rPr lang="en" sz="1800">
                <a:solidFill>
                  <a:schemeClr val="dk2"/>
                </a:solidFill>
                <a:latin typeface="Consolas"/>
                <a:ea typeface="Consolas"/>
                <a:cs typeface="Consolas"/>
                <a:sym typeface="Consolas"/>
              </a:rPr>
              <a:t>or a from 2</a:t>
            </a:r>
            <a:r>
              <a:rPr lang="en" sz="1800">
                <a:solidFill>
                  <a:schemeClr val="dk2"/>
                </a:solidFill>
                <a:latin typeface="Consolas"/>
                <a:ea typeface="Consolas"/>
                <a:cs typeface="Consolas"/>
                <a:sym typeface="Consolas"/>
              </a:rPr>
              <a:t>...n-2:</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if a^(n-1) % n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return false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return true</a:t>
            </a:r>
            <a:endParaRPr sz="1800">
              <a:solidFill>
                <a:schemeClr val="dk2"/>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 Test</a:t>
            </a:r>
            <a:endParaRPr/>
          </a:p>
        </p:txBody>
      </p:sp>
      <p:sp>
        <p:nvSpPr>
          <p:cNvPr id="105" name="Google Shape;105;p21"/>
          <p:cNvSpPr txBox="1"/>
          <p:nvPr>
            <p:ph idx="1" type="body"/>
          </p:nvPr>
        </p:nvSpPr>
        <p:spPr>
          <a:xfrm>
            <a:off x="115850" y="1152475"/>
            <a:ext cx="437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Optimizations:</a:t>
            </a:r>
            <a:endParaRPr/>
          </a:p>
          <a:p>
            <a:pPr indent="-342900" lvl="0" marL="457200" rtl="0" algn="l">
              <a:spcBef>
                <a:spcPts val="1200"/>
              </a:spcBef>
              <a:spcAft>
                <a:spcPts val="0"/>
              </a:spcAft>
              <a:buSzPts val="1800"/>
              <a:buChar char="-"/>
            </a:pPr>
            <a:r>
              <a:rPr lang="en"/>
              <a:t>Manual check small primes</a:t>
            </a:r>
            <a:endParaRPr/>
          </a:p>
          <a:p>
            <a:pPr indent="-342900" lvl="0" marL="457200" rtl="0" algn="l">
              <a:spcBef>
                <a:spcPts val="0"/>
              </a:spcBef>
              <a:spcAft>
                <a:spcPts val="0"/>
              </a:spcAft>
              <a:buSzPts val="1800"/>
              <a:buChar char="-"/>
            </a:pPr>
            <a:r>
              <a:rPr lang="en"/>
              <a:t>Instead of testing all values of a, run the test for several iterations each time with a random value for a, and if none of the </a:t>
            </a:r>
            <a:r>
              <a:rPr lang="en"/>
              <a:t>iterations</a:t>
            </a:r>
            <a:r>
              <a:rPr lang="en"/>
              <a:t> fail then it is highly likely to be prime</a:t>
            </a:r>
            <a:endParaRPr/>
          </a:p>
          <a:p>
            <a:pPr indent="-342900" lvl="0" marL="457200" rtl="0" algn="l">
              <a:spcBef>
                <a:spcPts val="0"/>
              </a:spcBef>
              <a:spcAft>
                <a:spcPts val="0"/>
              </a:spcAft>
              <a:buSzPts val="1800"/>
              <a:buChar char="-"/>
            </a:pPr>
            <a:r>
              <a:rPr lang="en"/>
              <a:t>Binary exponentiation (on next slide)</a:t>
            </a:r>
            <a:endParaRPr/>
          </a:p>
          <a:p>
            <a:pPr indent="0" lvl="0" marL="0" rtl="0" algn="l">
              <a:spcBef>
                <a:spcPts val="1200"/>
              </a:spcBef>
              <a:spcAft>
                <a:spcPts val="1200"/>
              </a:spcAft>
              <a:buNone/>
            </a:pPr>
            <a:r>
              <a:rPr lang="en"/>
              <a:t>Runtime: O~(k log^2 n) where k is the number of </a:t>
            </a:r>
            <a:r>
              <a:rPr lang="en"/>
              <a:t>iterations</a:t>
            </a:r>
            <a:r>
              <a:rPr lang="en"/>
              <a:t> performed</a:t>
            </a:r>
            <a:endParaRPr/>
          </a:p>
        </p:txBody>
      </p:sp>
      <p:sp>
        <p:nvSpPr>
          <p:cNvPr id="106" name="Google Shape;106;p21"/>
          <p:cNvSpPr txBox="1"/>
          <p:nvPr/>
        </p:nvSpPr>
        <p:spPr>
          <a:xfrm>
            <a:off x="4423500" y="1368375"/>
            <a:ext cx="4557900" cy="27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probablyFermatPrime</a:t>
            </a:r>
            <a:r>
              <a:rPr b="1" lang="en" sz="1800">
                <a:solidFill>
                  <a:schemeClr val="dk2"/>
                </a:solidFill>
                <a:latin typeface="Consolas"/>
                <a:ea typeface="Consolas"/>
                <a:cs typeface="Consolas"/>
                <a:sym typeface="Consolas"/>
              </a:rPr>
              <a:t>(n, iters)</a:t>
            </a:r>
            <a:endParaRPr b="1"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i</a:t>
            </a:r>
            <a:r>
              <a:rPr lang="en" sz="1800">
                <a:solidFill>
                  <a:schemeClr val="dk2"/>
                </a:solidFill>
                <a:latin typeface="Consolas"/>
                <a:ea typeface="Consolas"/>
                <a:cs typeface="Consolas"/>
                <a:sym typeface="Consolas"/>
              </a:rPr>
              <a:t>f n &lt; 4:</a:t>
            </a:r>
            <a:endParaRPr sz="1800">
              <a:solidFill>
                <a:schemeClr val="dk2"/>
              </a:solidFill>
              <a:latin typeface="Consolas"/>
              <a:ea typeface="Consolas"/>
              <a:cs typeface="Consolas"/>
              <a:sym typeface="Consolas"/>
            </a:endParaRPr>
          </a:p>
          <a:p>
            <a:pPr indent="0" lvl="0" marL="457200" rtl="0" algn="l">
              <a:spcBef>
                <a:spcPts val="0"/>
              </a:spcBef>
              <a:spcAft>
                <a:spcPts val="0"/>
              </a:spcAft>
              <a:buNone/>
            </a:pPr>
            <a:r>
              <a:rPr lang="en" sz="1800">
                <a:solidFill>
                  <a:schemeClr val="dk2"/>
                </a:solidFill>
                <a:latin typeface="Consolas"/>
                <a:ea typeface="Consolas"/>
                <a:cs typeface="Consolas"/>
                <a:sym typeface="Consolas"/>
              </a:rPr>
              <a:t>i</a:t>
            </a:r>
            <a:r>
              <a:rPr lang="en" sz="1800">
                <a:solidFill>
                  <a:schemeClr val="dk2"/>
                </a:solidFill>
                <a:latin typeface="Consolas"/>
                <a:ea typeface="Consolas"/>
                <a:cs typeface="Consolas"/>
                <a:sym typeface="Consolas"/>
              </a:rPr>
              <a:t>f n equals 2 or 3, return true</a:t>
            </a:r>
            <a:endParaRPr sz="1800">
              <a:solidFill>
                <a:schemeClr val="dk2"/>
              </a:solidFill>
              <a:latin typeface="Consolas"/>
              <a:ea typeface="Consolas"/>
              <a:cs typeface="Consolas"/>
              <a:sym typeface="Consolas"/>
            </a:endParaRPr>
          </a:p>
          <a:p>
            <a:pPr indent="0" lvl="0" marL="457200" rtl="0" algn="l">
              <a:spcBef>
                <a:spcPts val="0"/>
              </a:spcBef>
              <a:spcAft>
                <a:spcPts val="0"/>
              </a:spcAft>
              <a:buNone/>
            </a:pPr>
            <a:r>
              <a:rPr lang="en" sz="1800">
                <a:solidFill>
                  <a:schemeClr val="dk2"/>
                </a:solidFill>
                <a:latin typeface="Consolas"/>
                <a:ea typeface="Consolas"/>
                <a:cs typeface="Consolas"/>
                <a:sym typeface="Consolas"/>
              </a:rPr>
              <a:t>e</a:t>
            </a:r>
            <a:r>
              <a:rPr lang="en" sz="1800">
                <a:solidFill>
                  <a:schemeClr val="dk2"/>
                </a:solidFill>
                <a:latin typeface="Consolas"/>
                <a:ea typeface="Consolas"/>
                <a:cs typeface="Consolas"/>
                <a:sym typeface="Consolas"/>
              </a:rPr>
              <a:t>lse return false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for i from 1</a:t>
            </a:r>
            <a:r>
              <a:rPr lang="en" sz="1800">
                <a:solidFill>
                  <a:schemeClr val="dk2"/>
                </a:solidFill>
                <a:latin typeface="Consolas"/>
                <a:ea typeface="Consolas"/>
                <a:cs typeface="Consolas"/>
                <a:sym typeface="Consolas"/>
              </a:rPr>
              <a:t>...iters</a:t>
            </a: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c</a:t>
            </a:r>
            <a:r>
              <a:rPr lang="en" sz="1800">
                <a:solidFill>
                  <a:schemeClr val="dk2"/>
                </a:solidFill>
                <a:latin typeface="Consolas"/>
                <a:ea typeface="Consolas"/>
                <a:cs typeface="Consolas"/>
                <a:sym typeface="Consolas"/>
              </a:rPr>
              <a:t>hoose random number for base a</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if </a:t>
            </a:r>
            <a:r>
              <a:rPr lang="en" sz="1800">
                <a:solidFill>
                  <a:srgbClr val="0000FF"/>
                </a:solidFill>
                <a:latin typeface="Consolas"/>
                <a:ea typeface="Consolas"/>
                <a:cs typeface="Consolas"/>
                <a:sym typeface="Consolas"/>
              </a:rPr>
              <a:t>binpowmod(a, n-1, n)</a:t>
            </a:r>
            <a:r>
              <a:rPr lang="en" sz="1800">
                <a:solidFill>
                  <a:schemeClr val="dk2"/>
                </a:solidFill>
                <a:latin typeface="Consolas"/>
                <a:ea typeface="Consolas"/>
                <a:cs typeface="Consolas"/>
                <a:sym typeface="Consolas"/>
              </a:rPr>
              <a: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return false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return true</a:t>
            </a:r>
            <a:endParaRPr sz="1800">
              <a:solidFill>
                <a:schemeClr val="dk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