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You will develop </a:t>
            </a:r>
            <a:r>
              <a:rPr b="1" lang="en" sz="1150">
                <a:solidFill>
                  <a:schemeClr val="dk1"/>
                </a:solidFill>
              </a:rPr>
              <a:t>two sets of instructional slides</a:t>
            </a:r>
            <a:r>
              <a:rPr lang="en" sz="1150">
                <a:solidFill>
                  <a:schemeClr val="dk1"/>
                </a:solidFill>
              </a:rPr>
              <a:t> that teach your topic / algorithm in a </a:t>
            </a:r>
            <a:r>
              <a:rPr b="1" lang="en" sz="1150">
                <a:solidFill>
                  <a:schemeClr val="dk1"/>
                </a:solidFill>
              </a:rPr>
              <a:t>college, lecture format</a:t>
            </a:r>
            <a:r>
              <a:rPr lang="en" sz="1150">
                <a:solidFill>
                  <a:schemeClr val="dk1"/>
                </a:solidFill>
              </a:rPr>
              <a:t>. The first set of slides will be traditional set of lecture slides, that provide a thorough overview of the algorithm with details, code, examples, visuals, etc. This set should be about 10-15 slides in length and would take approximate one traditional college lecture to deliver to an audience.</a:t>
            </a:r>
            <a:endParaRPr sz="11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Your second slide deck will be used for your </a:t>
            </a:r>
            <a:r>
              <a:rPr b="1" lang="en" sz="1150">
                <a:solidFill>
                  <a:schemeClr val="dk1"/>
                </a:solidFill>
              </a:rPr>
              <a:t>class presentation</a:t>
            </a:r>
            <a:r>
              <a:rPr lang="en" sz="1150">
                <a:solidFill>
                  <a:schemeClr val="dk1"/>
                </a:solidFill>
              </a:rPr>
              <a:t> and will be delivered in a maximum of </a:t>
            </a:r>
            <a:r>
              <a:rPr b="1" lang="en" sz="1150">
                <a:solidFill>
                  <a:schemeClr val="dk1"/>
                </a:solidFill>
              </a:rPr>
              <a:t>10 minutes</a:t>
            </a:r>
            <a:r>
              <a:rPr lang="en" sz="1150">
                <a:solidFill>
                  <a:schemeClr val="dk1"/>
                </a:solidFill>
              </a:rPr>
              <a:t>. For many topics, you will not be able to completely cover all details of your topic in this limited amount of time. Your slides (and eventually your presentation) should cover as much detail as you reasonably can comfortably within the time limit. For some topics, this might be very detailed and for others this might be more surface / high level. We would expect this second eck to have somewhere between 5-8 slides.</a:t>
            </a:r>
            <a:endParaRPr sz="1150">
              <a:solidFill>
                <a:schemeClr val="dk1"/>
              </a:solidFill>
            </a:endParaRPr>
          </a:p>
          <a:p>
            <a:pPr indent="0" lvl="0" marL="0" rtl="0" algn="l">
              <a:lnSpc>
                <a:spcPct val="115000"/>
              </a:lnSpc>
              <a:spcBef>
                <a:spcPts val="1100"/>
              </a:spcBef>
              <a:spcAft>
                <a:spcPts val="0"/>
              </a:spcAft>
              <a:buClr>
                <a:schemeClr val="dk1"/>
              </a:buClr>
              <a:buSzPts val="1100"/>
              <a:buFont typeface="Arial"/>
              <a:buNone/>
            </a:pPr>
            <a:r>
              <a:rPr lang="en" sz="1150">
                <a:solidFill>
                  <a:schemeClr val="dk1"/>
                </a:solidFill>
              </a:rPr>
              <a:t>Both sets of slides should prioritize </a:t>
            </a:r>
            <a:r>
              <a:rPr b="1" lang="en" sz="1150">
                <a:solidFill>
                  <a:schemeClr val="dk1"/>
                </a:solidFill>
              </a:rPr>
              <a:t>showing, over telling</a:t>
            </a:r>
            <a:r>
              <a:rPr lang="en" sz="1150">
                <a:solidFill>
                  <a:schemeClr val="dk1"/>
                </a:solidFill>
              </a:rPr>
              <a:t>. In other words, try to maximize your use of images, tables, graphs, code snippets, etc. over text boxes. An undergraduate student should be capable of reading your executive summary above, and then using your slides to teach the topic. Your slides should cover everything regarding your topic including the motivation, the overall approach, the implementation, and the analysis. You </a:t>
            </a:r>
            <a:r>
              <a:rPr b="1" lang="en" sz="1150">
                <a:solidFill>
                  <a:schemeClr val="dk1"/>
                </a:solidFill>
              </a:rPr>
              <a:t>do not need to cover</a:t>
            </a:r>
            <a:r>
              <a:rPr lang="en" sz="1150">
                <a:solidFill>
                  <a:schemeClr val="dk1"/>
                </a:solidFill>
              </a:rPr>
              <a:t> your programming challenge and solution in your slide decks.</a:t>
            </a:r>
            <a:endParaRPr sz="1150">
              <a:solidFill>
                <a:schemeClr val="dk1"/>
              </a:solidFill>
            </a:endParaRPr>
          </a:p>
          <a:p>
            <a:pPr indent="0" lvl="0" marL="0" rtl="0" algn="l">
              <a:spcBef>
                <a:spcPts val="11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d44f31ff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d44f31ff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Objectives</a:t>
            </a:r>
            <a:endParaRPr/>
          </a:p>
          <a:p>
            <a:pPr indent="0" lvl="0" marL="0" rtl="0" algn="l">
              <a:spcBef>
                <a:spcPts val="0"/>
              </a:spcBef>
              <a:spcAft>
                <a:spcPts val="0"/>
              </a:spcAft>
              <a:buNone/>
            </a:pPr>
            <a:r>
              <a:rPr lang="en"/>
              <a:t>We want to show if n is prime</a:t>
            </a:r>
            <a:endParaRPr/>
          </a:p>
          <a:p>
            <a:pPr indent="-298450" lvl="0" marL="457200" rtl="0" algn="l">
              <a:spcBef>
                <a:spcPts val="0"/>
              </a:spcBef>
              <a:spcAft>
                <a:spcPts val="0"/>
              </a:spcAft>
              <a:buSzPts val="1100"/>
              <a:buChar char="-"/>
            </a:pPr>
            <a:r>
              <a:rPr lang="en"/>
              <a:t>For a prime test - it turns out that prime → little, — wew can use the converse of fermat’s theorem to show “It turns out that”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Well</a:t>
            </a:r>
            <a:r>
              <a:rPr lang="en"/>
              <a:t> we can use the “converse” to also help - bc - mathematical property - if we have composite “75% of bases” of composites satisfy fermat’s </a:t>
            </a:r>
            <a:r>
              <a:rPr lang="en"/>
              <a:t>theorem</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Introduce Miller Rabin Test, show importance</a:t>
            </a:r>
            <a:endParaRPr/>
          </a:p>
          <a:p>
            <a:pPr indent="-298450" lvl="1" marL="914400" rtl="0" algn="l">
              <a:spcBef>
                <a:spcPts val="0"/>
              </a:spcBef>
              <a:spcAft>
                <a:spcPts val="0"/>
              </a:spcAft>
              <a:buSzPts val="1100"/>
              <a:buChar char="-"/>
            </a:pPr>
            <a:r>
              <a:rPr lang="en"/>
              <a:t>We can use ideas from the fact that if certain base’ of n satisfy fermat’s little theorem → then n is prime</a:t>
            </a:r>
            <a:endParaRPr/>
          </a:p>
          <a:p>
            <a:pPr indent="-298450" lvl="1" marL="914400" rtl="0" algn="l">
              <a:spcBef>
                <a:spcPts val="0"/>
              </a:spcBef>
              <a:spcAft>
                <a:spcPts val="0"/>
              </a:spcAft>
              <a:buSzPts val="1100"/>
              <a:buChar char="-"/>
            </a:pPr>
            <a:r>
              <a:rPr lang="en"/>
              <a:t>True because we know that non prime numbers </a:t>
            </a:r>
            <a:r>
              <a:rPr i="1" lang="en"/>
              <a:t>definitely</a:t>
            </a:r>
            <a:r>
              <a:rPr lang="en"/>
              <a:t> have a base that does not satisfy fermat’s little theorem.</a:t>
            </a:r>
            <a:endParaRPr/>
          </a:p>
          <a:p>
            <a:pPr indent="-298450" lvl="1" marL="914400" rtl="0" algn="l">
              <a:spcBef>
                <a:spcPts val="0"/>
              </a:spcBef>
              <a:spcAft>
                <a:spcPts val="0"/>
              </a:spcAft>
              <a:buSzPts val="1100"/>
              <a:buChar char="-"/>
            </a:pPr>
            <a:r>
              <a:rPr lang="en"/>
              <a:t>The idea is that if we convert to an equivalent form of fermats theorem (the 2 cases), </a:t>
            </a:r>
            <a:r>
              <a:rPr lang="en"/>
              <a:t>then we check to see if a base can “witness” or show that a number is probably prime; e.g it should increase our belief that a number is prime. (f(a, n) —&gt; is it satisfied composite?) </a:t>
            </a:r>
            <a:endParaRPr/>
          </a:p>
          <a:p>
            <a:pPr indent="-298450" lvl="2" marL="1371600" rtl="0" algn="l">
              <a:spcBef>
                <a:spcPts val="0"/>
              </a:spcBef>
              <a:spcAft>
                <a:spcPts val="0"/>
              </a:spcAft>
              <a:buSzPts val="1100"/>
              <a:buChar char="-"/>
            </a:pPr>
            <a:r>
              <a:rPr lang="en"/>
              <a:t>If we came all the way up to root(n) note that this is effectively a prime test.</a:t>
            </a:r>
            <a:endParaRPr/>
          </a:p>
          <a:p>
            <a:pPr indent="-298450" lvl="1" marL="914400" rtl="0" algn="l">
              <a:spcBef>
                <a:spcPts val="0"/>
              </a:spcBef>
              <a:spcAft>
                <a:spcPts val="0"/>
              </a:spcAft>
              <a:buSzPts val="1100"/>
              <a:buChar char="-"/>
            </a:pPr>
            <a:r>
              <a:rPr lang="en"/>
              <a:t>Then if we have more bases should have highert belief (more tests = more confidence) . </a:t>
            </a:r>
            <a:endParaRPr/>
          </a:p>
          <a:p>
            <a:pPr indent="-298450" lvl="1" marL="914400" rtl="0" algn="l">
              <a:spcBef>
                <a:spcPts val="0"/>
              </a:spcBef>
              <a:spcAft>
                <a:spcPts val="0"/>
              </a:spcAft>
              <a:buSzPts val="1100"/>
              <a:buChar char="-"/>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44f31f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44f31f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44f31f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44f31f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if a number is prime is important because it helps to generate unique pairs that help keep systems secure; allow for ‘one way operations” rather than fixed operations.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44f31ff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44f31ff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d44f31ff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d44f31ff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d44f31ff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d44f31ff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db5497c3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db5497c3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d44f31ff2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d44f31ff2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d44f31ff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d44f31ff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Primality Tests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Janice, Edward, Jonathan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Miller-Rabin Test</a:t>
            </a:r>
            <a:endParaRPr/>
          </a:p>
        </p:txBody>
      </p:sp>
      <p:sp>
        <p:nvSpPr>
          <p:cNvPr id="112" name="Google Shape;112;p22"/>
          <p:cNvSpPr txBox="1"/>
          <p:nvPr>
            <p:ph idx="1" type="body"/>
          </p:nvPr>
        </p:nvSpPr>
        <p:spPr>
          <a:xfrm>
            <a:off x="311700" y="1152475"/>
            <a:ext cx="42750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Idea: all primes (besides 2) are odd, so we can express n - 1 as (2^s)*d.</a:t>
            </a:r>
            <a:endParaRPr sz="1300"/>
          </a:p>
          <a:p>
            <a:pPr indent="-311150" lvl="0" marL="457200" rtl="0" algn="l">
              <a:spcBef>
                <a:spcPts val="0"/>
              </a:spcBef>
              <a:spcAft>
                <a:spcPts val="0"/>
              </a:spcAft>
              <a:buSzPts val="1300"/>
              <a:buAutoNum type="arabicPeriod"/>
            </a:pPr>
            <a:r>
              <a:rPr lang="en" sz="1300"/>
              <a:t>Given a coprime base 2 &lt;= a &lt;= n-2, we can factorize the fermat’s little theorem:</a:t>
            </a:r>
            <a:endParaRPr sz="1300"/>
          </a:p>
          <a:p>
            <a:pPr indent="0" lvl="0" marL="0" rtl="0" algn="l">
              <a:spcBef>
                <a:spcPts val="1200"/>
              </a:spcBef>
              <a:spcAft>
                <a:spcPts val="0"/>
              </a:spcAft>
              <a:buNone/>
            </a:pPr>
            <a:r>
              <a:t/>
            </a:r>
            <a:endParaRPr sz="1300"/>
          </a:p>
          <a:p>
            <a:pPr indent="457200" lvl="0" marL="1371600" rtl="0" algn="l">
              <a:spcBef>
                <a:spcPts val="1200"/>
              </a:spcBef>
              <a:spcAft>
                <a:spcPts val="1200"/>
              </a:spcAft>
              <a:buNone/>
            </a:pPr>
            <a:r>
              <a:rPr lang="en" sz="1300"/>
              <a:t>:	</a:t>
            </a:r>
            <a:endParaRPr sz="1300"/>
          </a:p>
        </p:txBody>
      </p:sp>
      <p:sp>
        <p:nvSpPr>
          <p:cNvPr id="113" name="Google Shape;113;p22"/>
          <p:cNvSpPr txBox="1"/>
          <p:nvPr>
            <p:ph idx="1" type="body"/>
          </p:nvPr>
        </p:nvSpPr>
        <p:spPr>
          <a:xfrm>
            <a:off x="4586600" y="1116775"/>
            <a:ext cx="4455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Consolas"/>
                <a:ea typeface="Consolas"/>
                <a:cs typeface="Consolas"/>
                <a:sym typeface="Consolas"/>
              </a:rPr>
              <a:t>miller-rabin-prime(n, k):</a:t>
            </a:r>
            <a:endParaRPr b="1"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factor n into (2^s)*d+1</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pick k random bases a in (2, n-1), for each base:</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check the properties:</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rPr lang="en"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457200" lvl="0" marL="457200" rtl="0" algn="l">
              <a:spcBef>
                <a:spcPts val="0"/>
              </a:spcBef>
              <a:spcAft>
                <a:spcPts val="0"/>
              </a:spcAft>
              <a:buNone/>
            </a:pPr>
            <a:r>
              <a:rPr lang="en" sz="1100">
                <a:latin typeface="Consolas"/>
                <a:ea typeface="Consolas"/>
                <a:cs typeface="Consolas"/>
                <a:sym typeface="Consolas"/>
              </a:rPr>
              <a:t>if it doesn’t hold:</a:t>
            </a:r>
            <a:endParaRPr sz="1100">
              <a:latin typeface="Consolas"/>
              <a:ea typeface="Consolas"/>
              <a:cs typeface="Consolas"/>
              <a:sym typeface="Consolas"/>
            </a:endParaRPr>
          </a:p>
          <a:p>
            <a:pPr indent="457200" lvl="0" marL="457200" rtl="0" algn="l">
              <a:spcBef>
                <a:spcPts val="0"/>
              </a:spcBef>
              <a:spcAft>
                <a:spcPts val="0"/>
              </a:spcAft>
              <a:buNone/>
            </a:pPr>
            <a:r>
              <a:rPr lang="en" sz="1100">
                <a:latin typeface="Consolas"/>
                <a:ea typeface="Consolas"/>
                <a:cs typeface="Consolas"/>
                <a:sym typeface="Consolas"/>
              </a:rPr>
              <a:t>	return False</a:t>
            </a:r>
            <a:endParaRPr sz="1100">
              <a:latin typeface="Consolas"/>
              <a:ea typeface="Consolas"/>
              <a:cs typeface="Consolas"/>
              <a:sym typeface="Consolas"/>
            </a:endParaRPr>
          </a:p>
          <a:p>
            <a:pPr indent="0" lvl="0" marL="457200" rtl="0" algn="l">
              <a:spcBef>
                <a:spcPts val="0"/>
              </a:spcBef>
              <a:spcAft>
                <a:spcPts val="0"/>
              </a:spcAft>
              <a:buNone/>
            </a:pPr>
            <a:r>
              <a:rPr lang="en" sz="1100">
                <a:latin typeface="Consolas"/>
                <a:ea typeface="Consolas"/>
                <a:cs typeface="Consolas"/>
                <a:sym typeface="Consolas"/>
              </a:rPr>
              <a:t>return True</a:t>
            </a:r>
            <a:endParaRPr sz="1100">
              <a:latin typeface="Consolas"/>
              <a:ea typeface="Consolas"/>
              <a:cs typeface="Consolas"/>
              <a:sym typeface="Consolas"/>
            </a:endParaRPr>
          </a:p>
          <a:p>
            <a:pPr indent="0" lvl="0" marL="457200" rtl="0" algn="l">
              <a:spcBef>
                <a:spcPts val="0"/>
              </a:spcBef>
              <a:spcAft>
                <a:spcPts val="0"/>
              </a:spcAft>
              <a:buNone/>
            </a:pPr>
            <a:r>
              <a:t/>
            </a:r>
            <a:endParaRPr sz="1100">
              <a:latin typeface="Consolas"/>
              <a:ea typeface="Consolas"/>
              <a:cs typeface="Consolas"/>
              <a:sym typeface="Consolas"/>
            </a:endParaRPr>
          </a:p>
        </p:txBody>
      </p:sp>
      <p:pic>
        <p:nvPicPr>
          <p:cNvPr id="114" name="Google Shape;114;p22"/>
          <p:cNvPicPr preferRelativeResize="0"/>
          <p:nvPr/>
        </p:nvPicPr>
        <p:blipFill>
          <a:blip r:embed="rId3">
            <a:alphaModFix/>
          </a:blip>
          <a:stretch>
            <a:fillRect/>
          </a:stretch>
        </p:blipFill>
        <p:spPr>
          <a:xfrm>
            <a:off x="5855600" y="2019343"/>
            <a:ext cx="2954199" cy="440275"/>
          </a:xfrm>
          <a:prstGeom prst="rect">
            <a:avLst/>
          </a:prstGeom>
          <a:noFill/>
          <a:ln>
            <a:noFill/>
          </a:ln>
        </p:spPr>
      </p:pic>
      <p:pic>
        <p:nvPicPr>
          <p:cNvPr id="115" name="Google Shape;115;p22" title="Screenshot 2025-04-20 at 8.39.54 PM.png"/>
          <p:cNvPicPr preferRelativeResize="0"/>
          <p:nvPr/>
        </p:nvPicPr>
        <p:blipFill>
          <a:blip r:embed="rId4">
            <a:alphaModFix/>
          </a:blip>
          <a:stretch>
            <a:fillRect/>
          </a:stretch>
        </p:blipFill>
        <p:spPr>
          <a:xfrm>
            <a:off x="180675" y="2184300"/>
            <a:ext cx="3719691" cy="572700"/>
          </a:xfrm>
          <a:prstGeom prst="rect">
            <a:avLst/>
          </a:prstGeom>
          <a:noFill/>
          <a:ln>
            <a:noFill/>
          </a:ln>
        </p:spPr>
      </p:pic>
      <p:sp>
        <p:nvSpPr>
          <p:cNvPr id="116" name="Google Shape;116;p22"/>
          <p:cNvSpPr txBox="1"/>
          <p:nvPr/>
        </p:nvSpPr>
        <p:spPr>
          <a:xfrm>
            <a:off x="311700" y="3326975"/>
            <a:ext cx="8325600" cy="1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dk2"/>
                </a:solidFill>
              </a:rPr>
              <a:t> 3.	</a:t>
            </a:r>
            <a:r>
              <a:rPr lang="en" sz="1300">
                <a:solidFill>
                  <a:schemeClr val="dk2"/>
                </a:solidFill>
              </a:rPr>
              <a:t>Then we can verify the properties of the factors of each base. Just pick a prime number as a coprime base for ease.</a:t>
            </a:r>
            <a:endParaRPr sz="1300">
              <a:solidFill>
                <a:schemeClr val="dk2"/>
              </a:solidFill>
            </a:endParaRPr>
          </a:p>
          <a:p>
            <a:pPr indent="-311150" lvl="1" marL="914400" rtl="0" algn="l">
              <a:lnSpc>
                <a:spcPct val="115000"/>
              </a:lnSpc>
              <a:spcBef>
                <a:spcPts val="1200"/>
              </a:spcBef>
              <a:spcAft>
                <a:spcPts val="0"/>
              </a:spcAft>
              <a:buClr>
                <a:schemeClr val="dk2"/>
              </a:buClr>
              <a:buSzPts val="1300"/>
              <a:buAutoNum type="alphaLcPeriod"/>
            </a:pPr>
            <a:r>
              <a:rPr lang="en" sz="1300">
                <a:solidFill>
                  <a:schemeClr val="dk2"/>
                </a:solidFill>
              </a:rPr>
              <a:t>Strong pseudoprimes: a few numbers will be false positives for certain bases (see Carmichael nums). Use more bases to avoid.</a:t>
            </a:r>
            <a:endParaRPr sz="1300">
              <a:solidFill>
                <a:schemeClr val="dk2"/>
              </a:solidFill>
            </a:endParaRPr>
          </a:p>
          <a:p>
            <a:pPr indent="0" lvl="0" marL="0" rtl="0" algn="l">
              <a:lnSpc>
                <a:spcPct val="115000"/>
              </a:lnSpc>
              <a:spcBef>
                <a:spcPts val="1200"/>
              </a:spcBef>
              <a:spcAft>
                <a:spcPts val="1200"/>
              </a:spcAft>
              <a:buNone/>
            </a:pPr>
            <a:r>
              <a:rPr lang="en" sz="1300">
                <a:solidFill>
                  <a:schemeClr val="dk2"/>
                </a:solidFill>
              </a:rPr>
              <a:t> 4.	Runtime is O(k log^3(n))</a:t>
            </a:r>
            <a:endParaRPr/>
          </a:p>
        </p:txBody>
      </p:sp>
      <p:pic>
        <p:nvPicPr>
          <p:cNvPr id="117" name="Google Shape;117;p22"/>
          <p:cNvPicPr preferRelativeResize="0"/>
          <p:nvPr/>
        </p:nvPicPr>
        <p:blipFill>
          <a:blip r:embed="rId5">
            <a:alphaModFix/>
          </a:blip>
          <a:stretch>
            <a:fillRect/>
          </a:stretch>
        </p:blipFill>
        <p:spPr>
          <a:xfrm>
            <a:off x="1255750" y="2965099"/>
            <a:ext cx="3540650" cy="25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deck we will look at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numbers to see if they are prime.</a:t>
            </a:r>
            <a:endParaRPr/>
          </a:p>
          <a:p>
            <a:pPr indent="-342900" lvl="0" marL="457200" rtl="0" algn="l">
              <a:spcBef>
                <a:spcPts val="1200"/>
              </a:spcBef>
              <a:spcAft>
                <a:spcPts val="0"/>
              </a:spcAft>
              <a:buSzPts val="1800"/>
              <a:buChar char="-"/>
            </a:pPr>
            <a:r>
              <a:rPr lang="en"/>
              <a:t>Naive implementation</a:t>
            </a:r>
            <a:endParaRPr/>
          </a:p>
          <a:p>
            <a:pPr indent="-342900" lvl="0" marL="457200" rtl="0" algn="l">
              <a:spcBef>
                <a:spcPts val="0"/>
              </a:spcBef>
              <a:spcAft>
                <a:spcPts val="0"/>
              </a:spcAft>
              <a:buSzPts val="1800"/>
              <a:buChar char="-"/>
            </a:pPr>
            <a:r>
              <a:rPr lang="en"/>
              <a:t>Fermat test</a:t>
            </a:r>
            <a:endParaRPr/>
          </a:p>
          <a:p>
            <a:pPr indent="-342900" lvl="0" marL="457200" rtl="0" algn="l">
              <a:spcBef>
                <a:spcPts val="0"/>
              </a:spcBef>
              <a:spcAft>
                <a:spcPts val="0"/>
              </a:spcAft>
              <a:buSzPts val="1800"/>
              <a:buChar char="-"/>
            </a:pPr>
            <a:r>
              <a:rPr lang="en"/>
              <a:t>Miller-Rabin 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if a number if prime, fast.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Applications: Cryptography, </a:t>
            </a:r>
            <a:r>
              <a:rPr lang="en"/>
              <a:t>RSA encryption, digital signatures, blockchain. All need large primes to be secure.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Naive Implementation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Naive Implementation</a:t>
            </a:r>
            <a:endParaRPr/>
          </a:p>
        </p:txBody>
      </p:sp>
      <p:sp>
        <p:nvSpPr>
          <p:cNvPr id="78" name="Google Shape;78;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Checking possible factors to see if n is prime.</a:t>
            </a:r>
            <a:endParaRPr sz="1600"/>
          </a:p>
          <a:p>
            <a:pPr indent="-330200" lvl="0" marL="457200" rtl="0" algn="l">
              <a:spcBef>
                <a:spcPts val="1200"/>
              </a:spcBef>
              <a:spcAft>
                <a:spcPts val="0"/>
              </a:spcAft>
              <a:buSzPts val="1600"/>
              <a:buChar char="-"/>
            </a:pPr>
            <a:r>
              <a:rPr lang="en" sz="1600"/>
              <a:t>Stop at sqrt(n)</a:t>
            </a:r>
            <a:endParaRPr sz="1600"/>
          </a:p>
          <a:p>
            <a:pPr indent="-330200" lvl="0" marL="457200" rtl="0" algn="l">
              <a:spcBef>
                <a:spcPts val="0"/>
              </a:spcBef>
              <a:spcAft>
                <a:spcPts val="0"/>
              </a:spcAft>
              <a:buSzPts val="1600"/>
              <a:buChar char="-"/>
            </a:pPr>
            <a:r>
              <a:rPr lang="en" sz="1600"/>
              <a:t>Skip even numbers/factors</a:t>
            </a:r>
            <a:endParaRPr sz="1600"/>
          </a:p>
          <a:p>
            <a:pPr indent="0" lvl="0" marL="0" rtl="0" algn="l">
              <a:spcBef>
                <a:spcPts val="1200"/>
              </a:spcBef>
              <a:spcAft>
                <a:spcPts val="1200"/>
              </a:spcAft>
              <a:buNone/>
            </a:pPr>
            <a:r>
              <a:rPr lang="en" sz="1600"/>
              <a:t>Runtime: O(sqrt(n))</a:t>
            </a:r>
            <a:endParaRPr sz="1600"/>
          </a:p>
        </p:txBody>
      </p:sp>
      <p:sp>
        <p:nvSpPr>
          <p:cNvPr id="79" name="Google Shape;79;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latin typeface="Consolas"/>
                <a:ea typeface="Consolas"/>
                <a:cs typeface="Consolas"/>
                <a:sym typeface="Consolas"/>
              </a:rPr>
              <a:t>isprime(n)</a:t>
            </a:r>
            <a:endParaRPr b="1"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if n is divisible by 2:</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return false</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F0000"/>
                </a:solidFill>
                <a:latin typeface="Consolas"/>
                <a:ea typeface="Consolas"/>
                <a:cs typeface="Consolas"/>
                <a:sym typeface="Consolas"/>
              </a:rPr>
              <a:t>i = 3</a:t>
            </a:r>
            <a:endParaRPr sz="1800">
              <a:solidFill>
                <a:srgbClr val="FF0000"/>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F0000"/>
                </a:solidFill>
                <a:latin typeface="Consolas"/>
                <a:ea typeface="Consolas"/>
                <a:cs typeface="Consolas"/>
                <a:sym typeface="Consolas"/>
              </a:rPr>
              <a:t>while i &lt;= </a:t>
            </a:r>
            <a:r>
              <a:rPr lang="en" sz="1800">
                <a:solidFill>
                  <a:srgbClr val="FF0000"/>
                </a:solidFill>
                <a:latin typeface="Consolas"/>
                <a:ea typeface="Consolas"/>
                <a:cs typeface="Consolas"/>
                <a:sym typeface="Consolas"/>
              </a:rPr>
              <a:t>sqrt(n):</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if n divisible by i:</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return false</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r>
              <a:rPr lang="en" sz="1800">
                <a:solidFill>
                  <a:srgbClr val="0000FF"/>
                </a:solidFill>
                <a:latin typeface="Consolas"/>
                <a:ea typeface="Consolas"/>
                <a:cs typeface="Consolas"/>
                <a:sym typeface="Consolas"/>
              </a:rPr>
              <a:t>i </a:t>
            </a:r>
            <a:r>
              <a:rPr lang="en" sz="1800">
                <a:solidFill>
                  <a:srgbClr val="0000FF"/>
                </a:solidFill>
                <a:latin typeface="Consolas"/>
                <a:ea typeface="Consolas"/>
                <a:cs typeface="Consolas"/>
                <a:sym typeface="Consolas"/>
              </a:rPr>
              <a:t>= i + 2</a:t>
            </a:r>
            <a:endParaRPr sz="1800">
              <a:solidFill>
                <a:srgbClr val="0000F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return true</a:t>
            </a:r>
            <a:endParaRPr sz="1800">
              <a:latin typeface="Consolas"/>
              <a:ea typeface="Consolas"/>
              <a:cs typeface="Consolas"/>
              <a:sym typeface="Consolas"/>
            </a:endParaRPr>
          </a:p>
          <a:p>
            <a:pPr indent="0" lvl="0" marL="0" rtl="0" algn="l">
              <a:spcBef>
                <a:spcPts val="0"/>
              </a:spcBef>
              <a:spcAft>
                <a:spcPts val="1200"/>
              </a:spcAft>
              <a:buNone/>
            </a:pPr>
            <a:r>
              <a:t/>
            </a:r>
            <a:endParaRPr b="1" sz="1800">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Fermat Test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Fermat Test</a:t>
            </a:r>
            <a:endParaRPr/>
          </a:p>
        </p:txBody>
      </p:sp>
      <p:sp>
        <p:nvSpPr>
          <p:cNvPr id="90" name="Google Shape;90;p19"/>
          <p:cNvSpPr txBox="1"/>
          <p:nvPr>
            <p:ph idx="1" type="body"/>
          </p:nvPr>
        </p:nvSpPr>
        <p:spPr>
          <a:xfrm>
            <a:off x="311700" y="1152475"/>
            <a:ext cx="41118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Fermat’s Little Theorem states that </a:t>
            </a:r>
            <a:r>
              <a:rPr lang="en"/>
              <a:t>for some prime number p, the equation below holds true: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91" name="Google Shape;91;p19"/>
          <p:cNvSpPr txBox="1"/>
          <p:nvPr/>
        </p:nvSpPr>
        <p:spPr>
          <a:xfrm>
            <a:off x="4423500" y="1095250"/>
            <a:ext cx="4557900" cy="279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Consolas"/>
                <a:ea typeface="Consolas"/>
                <a:cs typeface="Consolas"/>
                <a:sym typeface="Consolas"/>
              </a:rPr>
              <a:t>f</a:t>
            </a:r>
            <a:r>
              <a:rPr b="1" lang="en" sz="1800">
                <a:solidFill>
                  <a:schemeClr val="dk2"/>
                </a:solidFill>
                <a:latin typeface="Consolas"/>
                <a:ea typeface="Consolas"/>
                <a:cs typeface="Consolas"/>
                <a:sym typeface="Consolas"/>
              </a:rPr>
              <a:t>ermatPrime(n, iters)</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for i from 1...iters: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choose random number for base a</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if </a:t>
            </a:r>
            <a:r>
              <a:rPr lang="en" sz="1800">
                <a:solidFill>
                  <a:srgbClr val="0000FF"/>
                </a:solidFill>
                <a:latin typeface="Consolas"/>
                <a:ea typeface="Consolas"/>
                <a:cs typeface="Consolas"/>
                <a:sym typeface="Consolas"/>
              </a:rPr>
              <a:t>binpowmod(a, n-1, n)</a:t>
            </a:r>
            <a:r>
              <a:rPr lang="en" sz="1800">
                <a:solidFill>
                  <a:schemeClr val="dk2"/>
                </a:solidFill>
                <a:latin typeface="Consolas"/>
                <a:ea typeface="Consolas"/>
                <a:cs typeface="Consolas"/>
                <a:sym typeface="Consolas"/>
              </a:rPr>
              <a:t> !=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return false</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return true</a:t>
            </a:r>
            <a:endParaRPr sz="1800">
              <a:solidFill>
                <a:schemeClr val="dk2"/>
              </a:solidFill>
              <a:latin typeface="Consolas"/>
              <a:ea typeface="Consolas"/>
              <a:cs typeface="Consolas"/>
              <a:sym typeface="Consolas"/>
            </a:endParaRPr>
          </a:p>
        </p:txBody>
      </p:sp>
      <p:pic>
        <p:nvPicPr>
          <p:cNvPr id="92" name="Google Shape;92;p19"/>
          <p:cNvPicPr preferRelativeResize="0"/>
          <p:nvPr/>
        </p:nvPicPr>
        <p:blipFill>
          <a:blip r:embed="rId3">
            <a:alphaModFix/>
          </a:blip>
          <a:stretch>
            <a:fillRect/>
          </a:stretch>
        </p:blipFill>
        <p:spPr>
          <a:xfrm>
            <a:off x="1131263" y="2349575"/>
            <a:ext cx="2124075" cy="581025"/>
          </a:xfrm>
          <a:prstGeom prst="rect">
            <a:avLst/>
          </a:prstGeom>
          <a:noFill/>
          <a:ln>
            <a:noFill/>
          </a:ln>
        </p:spPr>
      </p:pic>
      <p:sp>
        <p:nvSpPr>
          <p:cNvPr id="93" name="Google Shape;93;p19"/>
          <p:cNvSpPr txBox="1"/>
          <p:nvPr/>
        </p:nvSpPr>
        <p:spPr>
          <a:xfrm>
            <a:off x="311700" y="3177525"/>
            <a:ext cx="8256300" cy="15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Instead of testing all values of a between [2, n - 2], run the test for several iterations each time with a random value for a, which gives us a high probability that n is prime</a:t>
            </a:r>
            <a:endParaRPr sz="1800">
              <a:solidFill>
                <a:schemeClr val="dk2"/>
              </a:solidFill>
            </a:endParaRPr>
          </a:p>
          <a:p>
            <a:pPr indent="0" lvl="0" marL="0" rtl="0" algn="l">
              <a:lnSpc>
                <a:spcPct val="115000"/>
              </a:lnSpc>
              <a:spcBef>
                <a:spcPts val="1200"/>
              </a:spcBef>
              <a:spcAft>
                <a:spcPts val="1200"/>
              </a:spcAft>
              <a:buNone/>
            </a:pPr>
            <a:r>
              <a:rPr lang="en" sz="1800">
                <a:solidFill>
                  <a:schemeClr val="dk2"/>
                </a:solidFill>
              </a:rPr>
              <a:t>Binary exponentiation get us to runtime of </a:t>
            </a:r>
            <a:r>
              <a:rPr lang="en" sz="1800">
                <a:solidFill>
                  <a:schemeClr val="dk2"/>
                </a:solidFill>
              </a:rPr>
              <a:t>O(k log 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Binary</a:t>
            </a:r>
            <a:r>
              <a:rPr lang="en"/>
              <a:t> Exponentiation (with Modulo)</a:t>
            </a:r>
            <a:endParaRPr/>
          </a:p>
        </p:txBody>
      </p:sp>
      <p:sp>
        <p:nvSpPr>
          <p:cNvPr id="99" name="Google Shape;99;p20"/>
          <p:cNvSpPr txBox="1"/>
          <p:nvPr>
            <p:ph idx="1" type="body"/>
          </p:nvPr>
        </p:nvSpPr>
        <p:spPr>
          <a:xfrm>
            <a:off x="311700" y="1152475"/>
            <a:ext cx="8307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Use the binary representation of the exponent instead of multiplying the base b times in a row. Modulo can be taken at every step because it doesn’t interfere with multiplication.</a:t>
            </a:r>
            <a:endParaRPr/>
          </a:p>
        </p:txBody>
      </p:sp>
      <p:sp>
        <p:nvSpPr>
          <p:cNvPr id="100" name="Google Shape;100;p20"/>
          <p:cNvSpPr txBox="1"/>
          <p:nvPr/>
        </p:nvSpPr>
        <p:spPr>
          <a:xfrm>
            <a:off x="4144600" y="2097800"/>
            <a:ext cx="4557900" cy="27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latin typeface="Consolas"/>
                <a:ea typeface="Consolas"/>
                <a:cs typeface="Consolas"/>
                <a:sym typeface="Consolas"/>
              </a:rPr>
              <a:t>binpowmod</a:t>
            </a:r>
            <a:r>
              <a:rPr b="1" lang="en" sz="1800">
                <a:solidFill>
                  <a:schemeClr val="dk2"/>
                </a:solidFill>
                <a:latin typeface="Consolas"/>
                <a:ea typeface="Consolas"/>
                <a:cs typeface="Consolas"/>
                <a:sym typeface="Consolas"/>
              </a:rPr>
              <a:t>(a, b,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esult =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w</a:t>
            </a:r>
            <a:r>
              <a:rPr lang="en" sz="1800">
                <a:solidFill>
                  <a:schemeClr val="dk2"/>
                </a:solidFill>
                <a:latin typeface="Consolas"/>
                <a:ea typeface="Consolas"/>
                <a:cs typeface="Consolas"/>
                <a:sym typeface="Consolas"/>
              </a:rPr>
              <a:t>hile b &gt; 0:</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a = a %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i</a:t>
            </a:r>
            <a:r>
              <a:rPr lang="en" sz="1800">
                <a:solidFill>
                  <a:schemeClr val="dk2"/>
                </a:solidFill>
                <a:latin typeface="Consolas"/>
                <a:ea typeface="Consolas"/>
                <a:cs typeface="Consolas"/>
                <a:sym typeface="Consolas"/>
              </a:rPr>
              <a:t>f binary b ends in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esult = result * a % m</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aise a to the next power of 2 </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	</a:t>
            </a:r>
            <a:r>
              <a:rPr lang="en" sz="1800">
                <a:solidFill>
                  <a:schemeClr val="dk2"/>
                </a:solidFill>
                <a:latin typeface="Consolas"/>
                <a:ea typeface="Consolas"/>
                <a:cs typeface="Consolas"/>
                <a:sym typeface="Consolas"/>
              </a:rPr>
              <a:t>bitshift b right by 1</a:t>
            </a:r>
            <a:endParaRPr sz="1800">
              <a:solidFill>
                <a:schemeClr val="dk2"/>
              </a:solidFill>
              <a:latin typeface="Consolas"/>
              <a:ea typeface="Consolas"/>
              <a:cs typeface="Consolas"/>
              <a:sym typeface="Consolas"/>
            </a:endParaRPr>
          </a:p>
          <a:p>
            <a:pPr indent="0" lvl="0" marL="0" rtl="0" algn="l">
              <a:spcBef>
                <a:spcPts val="0"/>
              </a:spcBef>
              <a:spcAft>
                <a:spcPts val="0"/>
              </a:spcAft>
              <a:buNone/>
            </a:pPr>
            <a:r>
              <a:rPr lang="en" sz="1800">
                <a:solidFill>
                  <a:schemeClr val="dk2"/>
                </a:solidFill>
                <a:latin typeface="Consolas"/>
                <a:ea typeface="Consolas"/>
                <a:cs typeface="Consolas"/>
                <a:sym typeface="Consolas"/>
              </a:rPr>
              <a:t>r</a:t>
            </a:r>
            <a:r>
              <a:rPr lang="en" sz="1800">
                <a:solidFill>
                  <a:schemeClr val="dk2"/>
                </a:solidFill>
                <a:latin typeface="Consolas"/>
                <a:ea typeface="Consolas"/>
                <a:cs typeface="Consolas"/>
                <a:sym typeface="Consolas"/>
              </a:rPr>
              <a:t>eturn result</a:t>
            </a:r>
            <a:endParaRPr sz="1800">
              <a:solidFill>
                <a:schemeClr val="dk2"/>
              </a:solidFill>
              <a:latin typeface="Consolas"/>
              <a:ea typeface="Consolas"/>
              <a:cs typeface="Consolas"/>
              <a:sym typeface="Consolas"/>
            </a:endParaRPr>
          </a:p>
        </p:txBody>
      </p:sp>
      <p:sp>
        <p:nvSpPr>
          <p:cNvPr id="101" name="Google Shape;101;p20"/>
          <p:cNvSpPr txBox="1"/>
          <p:nvPr>
            <p:ph idx="1" type="body"/>
          </p:nvPr>
        </p:nvSpPr>
        <p:spPr>
          <a:xfrm>
            <a:off x="311700" y="2280625"/>
            <a:ext cx="3842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   3^7 = 3^(111 base 2) </a:t>
            </a:r>
            <a:endParaRPr/>
          </a:p>
          <a:p>
            <a:pPr indent="457200" lvl="0" marL="457200" rtl="0" algn="l">
              <a:spcBef>
                <a:spcPts val="1200"/>
              </a:spcBef>
              <a:spcAft>
                <a:spcPts val="0"/>
              </a:spcAft>
              <a:buNone/>
            </a:pPr>
            <a:r>
              <a:rPr lang="en"/>
              <a:t>= 3^(100 base 2) </a:t>
            </a:r>
            <a:endParaRPr/>
          </a:p>
          <a:p>
            <a:pPr indent="457200" lvl="0" marL="914400" rtl="0" algn="l">
              <a:spcBef>
                <a:spcPts val="1200"/>
              </a:spcBef>
              <a:spcAft>
                <a:spcPts val="0"/>
              </a:spcAft>
              <a:buNone/>
            </a:pPr>
            <a:r>
              <a:rPr lang="en"/>
              <a:t>* 3^(10 base 2) </a:t>
            </a:r>
            <a:endParaRPr/>
          </a:p>
          <a:p>
            <a:pPr indent="457200" lvl="0" marL="914400" rtl="0" algn="l">
              <a:spcBef>
                <a:spcPts val="1200"/>
              </a:spcBef>
              <a:spcAft>
                <a:spcPts val="0"/>
              </a:spcAft>
              <a:buNone/>
            </a:pPr>
            <a:r>
              <a:rPr lang="en"/>
              <a:t>* 3^(1 base 2)</a:t>
            </a:r>
            <a:endParaRPr/>
          </a:p>
          <a:p>
            <a:pPr indent="0" lvl="0" marL="0" rtl="0" algn="l">
              <a:spcBef>
                <a:spcPts val="1200"/>
              </a:spcBef>
              <a:spcAft>
                <a:spcPts val="1200"/>
              </a:spcAft>
              <a:buNone/>
            </a:pPr>
            <a:r>
              <a:rPr lang="en"/>
              <a:t>		= 3^4 * 3^2 *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Miller-Rabin Test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