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8"/>
  </p:notesMasterIdLst>
  <p:sldIdLst>
    <p:sldId id="256" r:id="rId2"/>
    <p:sldId id="285" r:id="rId3"/>
    <p:sldId id="286" r:id="rId4"/>
    <p:sldId id="292" r:id="rId5"/>
    <p:sldId id="298" r:id="rId6"/>
    <p:sldId id="299" r:id="rId7"/>
    <p:sldId id="300" r:id="rId8"/>
    <p:sldId id="302" r:id="rId9"/>
    <p:sldId id="303" r:id="rId10"/>
    <p:sldId id="304" r:id="rId11"/>
    <p:sldId id="301" r:id="rId12"/>
    <p:sldId id="305" r:id="rId13"/>
    <p:sldId id="294" r:id="rId14"/>
    <p:sldId id="306" r:id="rId15"/>
    <p:sldId id="307" r:id="rId16"/>
    <p:sldId id="308" r:id="rId17"/>
    <p:sldId id="312" r:id="rId18"/>
    <p:sldId id="313" r:id="rId19"/>
    <p:sldId id="311" r:id="rId20"/>
    <p:sldId id="314" r:id="rId21"/>
    <p:sldId id="309" r:id="rId22"/>
    <p:sldId id="310" r:id="rId23"/>
    <p:sldId id="295" r:id="rId24"/>
    <p:sldId id="297" r:id="rId25"/>
    <p:sldId id="296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8"/>
    <p:restoredTop sz="94720"/>
  </p:normalViewPr>
  <p:slideViewPr>
    <p:cSldViewPr snapToGrid="0" snapToObjects="1">
      <p:cViewPr varScale="1">
        <p:scale>
          <a:sx n="162" d="100"/>
          <a:sy n="16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2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2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Computational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CLRS Ch. 33 and some outside readings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Back to Line Intersection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381561" y="1190848"/>
            <a:ext cx="4899298" cy="3521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To determine whether two line segments intersect, we observe the following: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Two lines intersect if at least one of the following is true</a:t>
            </a:r>
            <a:r>
              <a:rPr lang="en-US" sz="2000" i="1" dirty="0"/>
              <a:t>:</a:t>
            </a:r>
            <a:br>
              <a:rPr lang="en-US" sz="2000" i="1" dirty="0"/>
            </a:br>
            <a:r>
              <a:rPr lang="en-US" sz="2000" i="1" dirty="0"/>
              <a:t>  - Each segment </a:t>
            </a:r>
            <a:r>
              <a:rPr lang="en-US" sz="2000" b="1" i="1" dirty="0"/>
              <a:t>straddles</a:t>
            </a:r>
            <a:r>
              <a:rPr lang="en-US" sz="2000" i="1" dirty="0"/>
              <a:t> the other</a:t>
            </a:r>
            <a:br>
              <a:rPr lang="en-US" sz="2000" i="1" dirty="0"/>
            </a:br>
            <a:r>
              <a:rPr lang="en-US" sz="2000" i="1" dirty="0"/>
              <a:t>  - An endpoint of one segment lies on the other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FF5796-93FC-D045-BE41-3549864449A1}"/>
              </a:ext>
            </a:extLst>
          </p:cNvPr>
          <p:cNvSpPr txBox="1">
            <a:spLocks/>
          </p:cNvSpPr>
          <p:nvPr/>
        </p:nvSpPr>
        <p:spPr>
          <a:xfrm>
            <a:off x="4017122" y="5455614"/>
            <a:ext cx="4448816" cy="1165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Straddling occurs if:</a:t>
            </a:r>
            <a:br>
              <a:rPr lang="en-US" sz="1600" i="1" dirty="0"/>
            </a:br>
            <a:r>
              <a:rPr lang="en-US" sz="1600" i="1" dirty="0"/>
              <a:t>  - p</a:t>
            </a:r>
            <a:r>
              <a:rPr lang="en-US" sz="1600" i="1" baseline="-25000" dirty="0"/>
              <a:t>1</a:t>
            </a:r>
            <a:r>
              <a:rPr lang="en-US" sz="1600" i="1" dirty="0"/>
              <a:t>, p</a:t>
            </a:r>
            <a:r>
              <a:rPr lang="en-US" sz="1600" i="1" baseline="-25000" dirty="0"/>
              <a:t>2</a:t>
            </a:r>
            <a:r>
              <a:rPr lang="en-US" sz="1600" i="1" dirty="0"/>
              <a:t>, p</a:t>
            </a:r>
            <a:r>
              <a:rPr lang="en-US" sz="1600" i="1" baseline="-25000" dirty="0"/>
              <a:t>3</a:t>
            </a:r>
            <a:r>
              <a:rPr lang="en-US" sz="1600" i="1" dirty="0"/>
              <a:t> and p</a:t>
            </a:r>
            <a:r>
              <a:rPr lang="en-US" sz="1600" i="1" baseline="-25000" dirty="0"/>
              <a:t>1</a:t>
            </a:r>
            <a:r>
              <a:rPr lang="en-US" sz="1600" i="1" dirty="0"/>
              <a:t>, p</a:t>
            </a:r>
            <a:r>
              <a:rPr lang="en-US" sz="1600" i="1" baseline="-25000" dirty="0"/>
              <a:t>2</a:t>
            </a:r>
            <a:r>
              <a:rPr lang="en-US" sz="1600" i="1" dirty="0"/>
              <a:t>, p</a:t>
            </a:r>
            <a:r>
              <a:rPr lang="en-US" sz="1600" i="1" baseline="-25000" dirty="0"/>
              <a:t>4</a:t>
            </a:r>
            <a:r>
              <a:rPr lang="en-US" sz="1600" i="1" dirty="0"/>
              <a:t> make opposite turns</a:t>
            </a:r>
            <a:br>
              <a:rPr lang="en-US" sz="1600" i="1" dirty="0"/>
            </a:br>
            <a:r>
              <a:rPr lang="en-US" sz="1600" i="1" dirty="0"/>
              <a:t>  - Same for p</a:t>
            </a:r>
            <a:r>
              <a:rPr lang="en-US" sz="1600" i="1" baseline="-25000" dirty="0"/>
              <a:t>3</a:t>
            </a:r>
            <a:r>
              <a:rPr lang="en-US" sz="1600" i="1" dirty="0"/>
              <a:t>, p</a:t>
            </a:r>
            <a:r>
              <a:rPr lang="en-US" sz="1600" i="1" baseline="-25000" dirty="0"/>
              <a:t>4</a:t>
            </a:r>
            <a:r>
              <a:rPr lang="en-US" sz="1600" i="1" dirty="0"/>
              <a:t>, p</a:t>
            </a:r>
            <a:r>
              <a:rPr lang="en-US" sz="1600" i="1" baseline="-25000" dirty="0"/>
              <a:t>1</a:t>
            </a:r>
            <a:r>
              <a:rPr lang="en-US" sz="1600" i="1" dirty="0"/>
              <a:t> and p</a:t>
            </a:r>
            <a:r>
              <a:rPr lang="en-US" sz="1600" i="1" baseline="-25000" dirty="0"/>
              <a:t>3</a:t>
            </a:r>
            <a:r>
              <a:rPr lang="en-US" sz="1600" i="1" dirty="0"/>
              <a:t>, p</a:t>
            </a:r>
            <a:r>
              <a:rPr lang="en-US" sz="1600" i="1" baseline="-25000" dirty="0"/>
              <a:t>4</a:t>
            </a:r>
            <a:r>
              <a:rPr lang="en-US" sz="1600" i="1" dirty="0"/>
              <a:t>, p</a:t>
            </a:r>
            <a:r>
              <a:rPr lang="en-US" sz="1600" i="1" baseline="-25000" dirty="0"/>
              <a:t>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F5A7EC-713E-084E-9762-D5480E795F52}"/>
              </a:ext>
            </a:extLst>
          </p:cNvPr>
          <p:cNvSpPr txBox="1">
            <a:spLocks/>
          </p:cNvSpPr>
          <p:nvPr/>
        </p:nvSpPr>
        <p:spPr>
          <a:xfrm>
            <a:off x="8587988" y="4712516"/>
            <a:ext cx="3119046" cy="1057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These two line segments straddle each other. We can defining straddling in terms of vector turns!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2C5907-72FA-EB4B-BDE2-4367B0F580E8}"/>
              </a:ext>
            </a:extLst>
          </p:cNvPr>
          <p:cNvGrpSpPr/>
          <p:nvPr/>
        </p:nvGrpSpPr>
        <p:grpSpPr>
          <a:xfrm>
            <a:off x="7002290" y="1831054"/>
            <a:ext cx="3145221" cy="1578790"/>
            <a:chOff x="5722882" y="2063045"/>
            <a:chExt cx="3145221" cy="157879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7FB00FA-D5AC-4449-9F68-C0EEEC34EC5C}"/>
                </a:ext>
              </a:extLst>
            </p:cNvPr>
            <p:cNvSpPr txBox="1">
              <a:spLocks/>
            </p:cNvSpPr>
            <p:nvPr/>
          </p:nvSpPr>
          <p:spPr>
            <a:xfrm>
              <a:off x="5722882" y="2063045"/>
              <a:ext cx="3145221" cy="1578790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600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33E71-D1F5-224B-A6B6-4C7FCDEFD74A}"/>
                </a:ext>
              </a:extLst>
            </p:cNvPr>
            <p:cNvSpPr txBox="1"/>
            <p:nvPr/>
          </p:nvSpPr>
          <p:spPr>
            <a:xfrm>
              <a:off x="5797145" y="2340962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baseline="-25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2422D7-F3B2-6E43-8FB1-919D60903A7D}"/>
                </a:ext>
              </a:extLst>
            </p:cNvPr>
            <p:cNvSpPr txBox="1"/>
            <p:nvPr/>
          </p:nvSpPr>
          <p:spPr>
            <a:xfrm>
              <a:off x="8389857" y="2710294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baseline="-25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4AA9A3-6EA0-4147-B4BF-60C8EF0D491E}"/>
                </a:ext>
              </a:extLst>
            </p:cNvPr>
            <p:cNvSpPr txBox="1"/>
            <p:nvPr/>
          </p:nvSpPr>
          <p:spPr>
            <a:xfrm>
              <a:off x="6989101" y="206304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baseline="-250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56D0CF-1EC6-0A47-9441-540087844CFF}"/>
                </a:ext>
              </a:extLst>
            </p:cNvPr>
            <p:cNvSpPr txBox="1"/>
            <p:nvPr/>
          </p:nvSpPr>
          <p:spPr>
            <a:xfrm>
              <a:off x="7093501" y="3150879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baseline="-25000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F2C2D0-3FD3-764C-BA99-CCD888EF0D00}"/>
                </a:ext>
              </a:extLst>
            </p:cNvPr>
            <p:cNvCxnSpPr/>
            <p:nvPr/>
          </p:nvCxnSpPr>
          <p:spPr>
            <a:xfrm>
              <a:off x="6193407" y="2585545"/>
              <a:ext cx="2196450" cy="3084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D0579D-3464-5248-821D-1B0B1BC6CB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6530" y="2534840"/>
              <a:ext cx="105102" cy="6356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A96737-6128-B549-B270-8C5BE1E00523}"/>
              </a:ext>
            </a:extLst>
          </p:cNvPr>
          <p:cNvCxnSpPr>
            <a:cxnSpLocks/>
          </p:cNvCxnSpPr>
          <p:nvPr/>
        </p:nvCxnSpPr>
        <p:spPr>
          <a:xfrm>
            <a:off x="9398458" y="3675371"/>
            <a:ext cx="532363" cy="1037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1C2718-8D2D-A84C-A00C-A5047C9D3BA2}"/>
              </a:ext>
            </a:extLst>
          </p:cNvPr>
          <p:cNvCxnSpPr>
            <a:cxnSpLocks/>
          </p:cNvCxnSpPr>
          <p:nvPr/>
        </p:nvCxnSpPr>
        <p:spPr>
          <a:xfrm flipH="1">
            <a:off x="6187966" y="3542607"/>
            <a:ext cx="1652580" cy="216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Line Segments Intersect: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C9986-60B6-2843-8459-F4261015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035" y="1098755"/>
            <a:ext cx="5606751" cy="55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0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Line Segments Intersect: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C9986-60B6-2843-8459-F4261015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621" y="1089328"/>
            <a:ext cx="5606751" cy="55204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1BD774-D5DC-8441-950B-11F77C63A8A8}"/>
              </a:ext>
            </a:extLst>
          </p:cNvPr>
          <p:cNvSpPr txBox="1">
            <a:spLocks/>
          </p:cNvSpPr>
          <p:nvPr/>
        </p:nvSpPr>
        <p:spPr>
          <a:xfrm>
            <a:off x="1807678" y="1185668"/>
            <a:ext cx="3119046" cy="72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Direction gets cross-product (we are only really interested in the sign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4B7AFC-CA0A-664E-BEA5-A2439382F292}"/>
              </a:ext>
            </a:extLst>
          </p:cNvPr>
          <p:cNvCxnSpPr>
            <a:cxnSpLocks/>
          </p:cNvCxnSpPr>
          <p:nvPr/>
        </p:nvCxnSpPr>
        <p:spPr>
          <a:xfrm>
            <a:off x="4461641" y="1639614"/>
            <a:ext cx="930166" cy="149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19BA54-63E2-4047-BF59-F9A2D8DCDD3D}"/>
              </a:ext>
            </a:extLst>
          </p:cNvPr>
          <p:cNvSpPr txBox="1">
            <a:spLocks/>
          </p:cNvSpPr>
          <p:nvPr/>
        </p:nvSpPr>
        <p:spPr>
          <a:xfrm>
            <a:off x="553604" y="2457419"/>
            <a:ext cx="3293182" cy="837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If d</a:t>
            </a:r>
            <a:r>
              <a:rPr lang="en-US" sz="1600" i="1" baseline="-25000" dirty="0"/>
              <a:t>1</a:t>
            </a:r>
            <a:r>
              <a:rPr lang="en-US" sz="1600" i="1" dirty="0"/>
              <a:t> and d</a:t>
            </a:r>
            <a:r>
              <a:rPr lang="en-US" sz="1600" i="1" baseline="-25000" dirty="0"/>
              <a:t>2</a:t>
            </a:r>
            <a:r>
              <a:rPr lang="en-US" sz="1600" i="1" dirty="0"/>
              <a:t> have different signs AND d</a:t>
            </a:r>
            <a:r>
              <a:rPr lang="en-US" sz="1600" i="1" baseline="-25000" dirty="0"/>
              <a:t>3</a:t>
            </a:r>
            <a:r>
              <a:rPr lang="en-US" sz="1600" i="1" dirty="0"/>
              <a:t> and d</a:t>
            </a:r>
            <a:r>
              <a:rPr lang="en-US" sz="1600" i="1" baseline="-25000" dirty="0"/>
              <a:t>4</a:t>
            </a:r>
            <a:r>
              <a:rPr lang="en-US" sz="1600" i="1" dirty="0"/>
              <a:t> have different signs then the segments intersect.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4B7111-38E7-F24E-BC37-4AF3477A610D}"/>
              </a:ext>
            </a:extLst>
          </p:cNvPr>
          <p:cNvCxnSpPr>
            <a:cxnSpLocks/>
          </p:cNvCxnSpPr>
          <p:nvPr/>
        </p:nvCxnSpPr>
        <p:spPr>
          <a:xfrm flipV="1">
            <a:off x="3527517" y="2457419"/>
            <a:ext cx="1864290" cy="44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D67FDE-E78D-6E4C-8F44-01891A14DAD5}"/>
              </a:ext>
            </a:extLst>
          </p:cNvPr>
          <p:cNvSpPr txBox="1">
            <a:spLocks/>
          </p:cNvSpPr>
          <p:nvPr/>
        </p:nvSpPr>
        <p:spPr>
          <a:xfrm>
            <a:off x="553604" y="3642461"/>
            <a:ext cx="3293182" cy="83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Special cases, if one endpoint is one the other segment.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B82A4-A36A-6A4C-B29D-4B27D5B13C12}"/>
              </a:ext>
            </a:extLst>
          </p:cNvPr>
          <p:cNvCxnSpPr>
            <a:cxnSpLocks/>
          </p:cNvCxnSpPr>
          <p:nvPr/>
        </p:nvCxnSpPr>
        <p:spPr>
          <a:xfrm flipV="1">
            <a:off x="3527517" y="3642461"/>
            <a:ext cx="1864290" cy="44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AECA76-524D-3444-8B33-DE91CAA4EBAC}"/>
              </a:ext>
            </a:extLst>
          </p:cNvPr>
          <p:cNvSpPr txBox="1">
            <a:spLocks/>
          </p:cNvSpPr>
          <p:nvPr/>
        </p:nvSpPr>
        <p:spPr>
          <a:xfrm>
            <a:off x="849191" y="5293703"/>
            <a:ext cx="3293182" cy="837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method is simple because it is only invoked when three points are known already to be co-linear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D7187A-E155-8148-846D-9100E7BB663E}"/>
              </a:ext>
            </a:extLst>
          </p:cNvPr>
          <p:cNvCxnSpPr>
            <a:cxnSpLocks/>
          </p:cNvCxnSpPr>
          <p:nvPr/>
        </p:nvCxnSpPr>
        <p:spPr>
          <a:xfrm>
            <a:off x="3704897" y="5712489"/>
            <a:ext cx="1686910" cy="238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39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Line Intersection</a:t>
            </a:r>
          </a:p>
        </p:txBody>
      </p:sp>
    </p:spTree>
    <p:extLst>
      <p:ext uri="{BB962C8B-B14F-4D97-AF65-F5344CB8AC3E}">
        <p14:creationId xmlns:p14="http://schemas.microsoft.com/office/powerpoint/2010/main" val="70444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Multiple Segment Intersection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037501" y="1114357"/>
            <a:ext cx="10274663" cy="72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Problem Statement</a:t>
            </a:r>
            <a:r>
              <a:rPr lang="en-US" sz="2000" i="1" dirty="0"/>
              <a:t>: Given a set of line segments, return true </a:t>
            </a:r>
            <a:r>
              <a:rPr lang="en-US" sz="2000" i="1" dirty="0" err="1"/>
              <a:t>iff</a:t>
            </a:r>
            <a:r>
              <a:rPr lang="en-US" sz="2000" i="1" dirty="0"/>
              <a:t> at least one pair of segments intersects.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FF5796-93FC-D045-BE41-3549864449A1}"/>
              </a:ext>
            </a:extLst>
          </p:cNvPr>
          <p:cNvSpPr txBox="1">
            <a:spLocks/>
          </p:cNvSpPr>
          <p:nvPr/>
        </p:nvSpPr>
        <p:spPr>
          <a:xfrm>
            <a:off x="5475432" y="4944426"/>
            <a:ext cx="5844616" cy="97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Example input, method should return true on this set of lines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D8AA194-C673-A040-A882-C359DB3FBDE9}"/>
              </a:ext>
            </a:extLst>
          </p:cNvPr>
          <p:cNvGrpSpPr/>
          <p:nvPr/>
        </p:nvGrpSpPr>
        <p:grpSpPr>
          <a:xfrm>
            <a:off x="5475433" y="2193280"/>
            <a:ext cx="5844615" cy="2669359"/>
            <a:chOff x="5467550" y="1743959"/>
            <a:chExt cx="5844615" cy="2669359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7FB00FA-D5AC-4449-9F68-C0EEEC34EC5C}"/>
                </a:ext>
              </a:extLst>
            </p:cNvPr>
            <p:cNvSpPr txBox="1">
              <a:spLocks/>
            </p:cNvSpPr>
            <p:nvPr/>
          </p:nvSpPr>
          <p:spPr>
            <a:xfrm>
              <a:off x="5467550" y="1743959"/>
              <a:ext cx="5844615" cy="2669359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600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33E71-D1F5-224B-A6B6-4C7FCDEFD74A}"/>
                </a:ext>
              </a:extLst>
            </p:cNvPr>
            <p:cNvSpPr txBox="1"/>
            <p:nvPr/>
          </p:nvSpPr>
          <p:spPr>
            <a:xfrm>
              <a:off x="5797145" y="2340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2422D7-F3B2-6E43-8FB1-919D60903A7D}"/>
                </a:ext>
              </a:extLst>
            </p:cNvPr>
            <p:cNvSpPr txBox="1"/>
            <p:nvPr/>
          </p:nvSpPr>
          <p:spPr>
            <a:xfrm>
              <a:off x="7041653" y="19092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DDC95-1A14-E948-9264-47DA1FE3DDDE}"/>
                </a:ext>
              </a:extLst>
            </p:cNvPr>
            <p:cNvSpPr txBox="1"/>
            <p:nvPr/>
          </p:nvSpPr>
          <p:spPr>
            <a:xfrm>
              <a:off x="6825576" y="3596564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3FC798-C601-9D4B-8322-8564B83F22D3}"/>
                </a:ext>
              </a:extLst>
            </p:cNvPr>
            <p:cNvSpPr txBox="1"/>
            <p:nvPr/>
          </p:nvSpPr>
          <p:spPr>
            <a:xfrm>
              <a:off x="7517329" y="24228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F6BDFF8-877C-1C46-8213-07511C15D3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6108449" y="2093900"/>
              <a:ext cx="933204" cy="431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A4FE5-BEAA-C748-AA96-54CD8D4E864F}"/>
                </a:ext>
              </a:extLst>
            </p:cNvPr>
            <p:cNvCxnSpPr>
              <a:cxnSpLocks/>
              <a:stCxn id="19" idx="0"/>
              <a:endCxn id="20" idx="2"/>
            </p:cNvCxnSpPr>
            <p:nvPr/>
          </p:nvCxnSpPr>
          <p:spPr>
            <a:xfrm flipV="1">
              <a:off x="6961992" y="2792216"/>
              <a:ext cx="710989" cy="8043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B934AB-50D0-994E-AE03-FD34F10C0E3B}"/>
                </a:ext>
              </a:extLst>
            </p:cNvPr>
            <p:cNvSpPr txBox="1"/>
            <p:nvPr/>
          </p:nvSpPr>
          <p:spPr>
            <a:xfrm>
              <a:off x="6765529" y="274933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260DB0-3399-464D-AEFA-CDEEA80667F1}"/>
                </a:ext>
              </a:extLst>
            </p:cNvPr>
            <p:cNvSpPr txBox="1"/>
            <p:nvPr/>
          </p:nvSpPr>
          <p:spPr>
            <a:xfrm>
              <a:off x="9167423" y="3411898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9D313E-A825-F94A-AF39-604821C6EA4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7041653" y="2934005"/>
              <a:ext cx="2125770" cy="6625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29C69-E6D8-794B-B24D-67B5347608B5}"/>
                </a:ext>
              </a:extLst>
            </p:cNvPr>
            <p:cNvSpPr txBox="1"/>
            <p:nvPr/>
          </p:nvSpPr>
          <p:spPr>
            <a:xfrm>
              <a:off x="8421085" y="2816733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A3420-909F-E04D-AB1C-A5934469DD73}"/>
                </a:ext>
              </a:extLst>
            </p:cNvPr>
            <p:cNvSpPr txBox="1"/>
            <p:nvPr/>
          </p:nvSpPr>
          <p:spPr>
            <a:xfrm>
              <a:off x="10376112" y="207806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843CA7-E75B-6A4A-A7E7-081098CA595E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8697209" y="2262735"/>
              <a:ext cx="1678903" cy="73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A52B1A56-3D09-564F-A98F-DCE9F1ED3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275510"/>
                <a:ext cx="4226816" cy="3534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Naïve Algorithm</a:t>
                </a:r>
                <a:r>
                  <a:rPr lang="en-US" sz="2000" i="1" dirty="0"/>
                  <a:t>: Call our line intersection method on every pair of segments.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We can achieve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by using a </a:t>
                </a:r>
                <a:r>
                  <a:rPr lang="en-US" sz="2000" b="1" i="1" u="sng" dirty="0"/>
                  <a:t>sweep-line algorithm</a:t>
                </a:r>
                <a:r>
                  <a:rPr lang="en-US" sz="2000" i="1" dirty="0"/>
                  <a:t>. Sweep lines are a common approach in computational geometry problems.</a:t>
                </a: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A52B1A56-3D09-564F-A98F-DCE9F1ED3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275510"/>
                <a:ext cx="4226816" cy="3534087"/>
              </a:xfrm>
              <a:prstGeom prst="rect">
                <a:avLst/>
              </a:prstGeom>
              <a:blipFill>
                <a:blip r:embed="rId2"/>
                <a:stretch>
                  <a:fillRect l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88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Multiple Segment Intersection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037501" y="1114357"/>
            <a:ext cx="10274663" cy="92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Sweep-Line Algorithm</a:t>
            </a:r>
            <a:r>
              <a:rPr lang="en-US" sz="2000" i="1" dirty="0"/>
              <a:t>: Imagine a vertical line (called the sweep-line) which moves from left to right across the space. The image below shows an example with multiple possible sweep-line locations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70948C1-54AB-A742-A4CA-24C84BEBAD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0259" y="4940123"/>
                <a:ext cx="9648893" cy="1381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/>
                  <a:t>Two lines (a and b) are comparable relative to a sweep-line at x-coordinate x’ if both lines intersect the sweep-line at that x-coordinate. a is above b (written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i="1" dirty="0"/>
                  <a:t>) if the y-coordinate of a is higher than the y-coordinate of b at that particular x-coordinate. </a:t>
                </a: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70948C1-54AB-A742-A4CA-24C84BEBA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59" y="4940123"/>
                <a:ext cx="9648893" cy="1381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98F2C94-31DF-6942-B1F3-B0A339AB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00" y="2012950"/>
            <a:ext cx="5765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3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Moving the Sweep Line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037501" y="1114357"/>
            <a:ext cx="10274663" cy="72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Problem Statement</a:t>
            </a:r>
            <a:r>
              <a:rPr lang="en-US" sz="2000" i="1" dirty="0"/>
              <a:t>: Given a set of line segments, return true </a:t>
            </a:r>
            <a:r>
              <a:rPr lang="en-US" sz="2000" i="1" dirty="0" err="1"/>
              <a:t>iff</a:t>
            </a:r>
            <a:r>
              <a:rPr lang="en-US" sz="2000" i="1" dirty="0"/>
              <a:t> at least one pair of segments intersects.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D8AA194-C673-A040-A882-C359DB3FBDE9}"/>
              </a:ext>
            </a:extLst>
          </p:cNvPr>
          <p:cNvGrpSpPr/>
          <p:nvPr/>
        </p:nvGrpSpPr>
        <p:grpSpPr>
          <a:xfrm>
            <a:off x="7149725" y="2102561"/>
            <a:ext cx="4398921" cy="2009080"/>
            <a:chOff x="5467550" y="1743959"/>
            <a:chExt cx="5844615" cy="2669359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7FB00FA-D5AC-4449-9F68-C0EEEC34EC5C}"/>
                </a:ext>
              </a:extLst>
            </p:cNvPr>
            <p:cNvSpPr txBox="1">
              <a:spLocks/>
            </p:cNvSpPr>
            <p:nvPr/>
          </p:nvSpPr>
          <p:spPr>
            <a:xfrm>
              <a:off x="5467550" y="1743959"/>
              <a:ext cx="5844615" cy="2669359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600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33E71-D1F5-224B-A6B6-4C7FCDEFD74A}"/>
                </a:ext>
              </a:extLst>
            </p:cNvPr>
            <p:cNvSpPr txBox="1"/>
            <p:nvPr/>
          </p:nvSpPr>
          <p:spPr>
            <a:xfrm>
              <a:off x="5797145" y="2340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2422D7-F3B2-6E43-8FB1-919D60903A7D}"/>
                </a:ext>
              </a:extLst>
            </p:cNvPr>
            <p:cNvSpPr txBox="1"/>
            <p:nvPr/>
          </p:nvSpPr>
          <p:spPr>
            <a:xfrm>
              <a:off x="7041653" y="19092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DDC95-1A14-E948-9264-47DA1FE3DDDE}"/>
                </a:ext>
              </a:extLst>
            </p:cNvPr>
            <p:cNvSpPr txBox="1"/>
            <p:nvPr/>
          </p:nvSpPr>
          <p:spPr>
            <a:xfrm>
              <a:off x="6825576" y="3596564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3FC798-C601-9D4B-8322-8564B83F22D3}"/>
                </a:ext>
              </a:extLst>
            </p:cNvPr>
            <p:cNvSpPr txBox="1"/>
            <p:nvPr/>
          </p:nvSpPr>
          <p:spPr>
            <a:xfrm>
              <a:off x="7517329" y="24228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F6BDFF8-877C-1C46-8213-07511C15D3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6108449" y="2093900"/>
              <a:ext cx="933204" cy="431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A4FE5-BEAA-C748-AA96-54CD8D4E864F}"/>
                </a:ext>
              </a:extLst>
            </p:cNvPr>
            <p:cNvCxnSpPr>
              <a:cxnSpLocks/>
              <a:stCxn id="19" idx="0"/>
              <a:endCxn id="20" idx="2"/>
            </p:cNvCxnSpPr>
            <p:nvPr/>
          </p:nvCxnSpPr>
          <p:spPr>
            <a:xfrm flipV="1">
              <a:off x="6961992" y="2792216"/>
              <a:ext cx="710989" cy="8043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B934AB-50D0-994E-AE03-FD34F10C0E3B}"/>
                </a:ext>
              </a:extLst>
            </p:cNvPr>
            <p:cNvSpPr txBox="1"/>
            <p:nvPr/>
          </p:nvSpPr>
          <p:spPr>
            <a:xfrm>
              <a:off x="6765529" y="274933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260DB0-3399-464D-AEFA-CDEEA80667F1}"/>
                </a:ext>
              </a:extLst>
            </p:cNvPr>
            <p:cNvSpPr txBox="1"/>
            <p:nvPr/>
          </p:nvSpPr>
          <p:spPr>
            <a:xfrm>
              <a:off x="9167423" y="3411898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9D313E-A825-F94A-AF39-604821C6EA4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7041653" y="2934005"/>
              <a:ext cx="2125770" cy="6625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29C69-E6D8-794B-B24D-67B5347608B5}"/>
                </a:ext>
              </a:extLst>
            </p:cNvPr>
            <p:cNvSpPr txBox="1"/>
            <p:nvPr/>
          </p:nvSpPr>
          <p:spPr>
            <a:xfrm>
              <a:off x="8421085" y="2816733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A3420-909F-E04D-AB1C-A5934469DD73}"/>
                </a:ext>
              </a:extLst>
            </p:cNvPr>
            <p:cNvSpPr txBox="1"/>
            <p:nvPr/>
          </p:nvSpPr>
          <p:spPr>
            <a:xfrm>
              <a:off x="10376112" y="207806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843CA7-E75B-6A4A-A7E7-081098CA595E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8697209" y="2262735"/>
              <a:ext cx="1678903" cy="73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52B1A56-3D09-564F-A98F-DCE9F1ED3C41}"/>
              </a:ext>
            </a:extLst>
          </p:cNvPr>
          <p:cNvSpPr txBox="1">
            <a:spLocks/>
          </p:cNvSpPr>
          <p:nvPr/>
        </p:nvSpPr>
        <p:spPr>
          <a:xfrm>
            <a:off x="1118976" y="2102561"/>
            <a:ext cx="5884870" cy="353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Sweeping algorithms typically manage two data sets: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i="1" u="sng" dirty="0"/>
              <a:t>Sweep line status</a:t>
            </a:r>
            <a:r>
              <a:rPr lang="en-US" sz="1600" i="1" dirty="0"/>
              <a:t>: Provides relationship information regarding objects the sweep-line intersects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i="1" u="sng" dirty="0"/>
              <a:t>Event-Point Schedule</a:t>
            </a:r>
            <a:r>
              <a:rPr lang="en-US" sz="1600" i="1" dirty="0"/>
              <a:t>: Sequence of points that sweep line moves through, ordered usually by x-coordinate from left to right</a:t>
            </a:r>
            <a:br>
              <a:rPr lang="en-US" sz="1600" i="1" dirty="0"/>
            </a:b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0075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Event-Point Schedule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037501" y="1114357"/>
            <a:ext cx="10274663" cy="724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Event-Point Schedule</a:t>
            </a:r>
            <a:r>
              <a:rPr lang="en-US" sz="2000" i="1" dirty="0"/>
              <a:t>: Sequence of points that sweep line moves through, ordered usually by x-coordinate from left to right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D8AA194-C673-A040-A882-C359DB3FBDE9}"/>
              </a:ext>
            </a:extLst>
          </p:cNvPr>
          <p:cNvGrpSpPr/>
          <p:nvPr/>
        </p:nvGrpSpPr>
        <p:grpSpPr>
          <a:xfrm>
            <a:off x="7149725" y="2102561"/>
            <a:ext cx="4398921" cy="2009080"/>
            <a:chOff x="5467550" y="1743959"/>
            <a:chExt cx="5844615" cy="2669359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7FB00FA-D5AC-4449-9F68-C0EEEC34EC5C}"/>
                </a:ext>
              </a:extLst>
            </p:cNvPr>
            <p:cNvSpPr txBox="1">
              <a:spLocks/>
            </p:cNvSpPr>
            <p:nvPr/>
          </p:nvSpPr>
          <p:spPr>
            <a:xfrm>
              <a:off x="5467550" y="1743959"/>
              <a:ext cx="5844615" cy="2669359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600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33E71-D1F5-224B-A6B6-4C7FCDEFD74A}"/>
                </a:ext>
              </a:extLst>
            </p:cNvPr>
            <p:cNvSpPr txBox="1"/>
            <p:nvPr/>
          </p:nvSpPr>
          <p:spPr>
            <a:xfrm>
              <a:off x="5797145" y="2340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2422D7-F3B2-6E43-8FB1-919D60903A7D}"/>
                </a:ext>
              </a:extLst>
            </p:cNvPr>
            <p:cNvSpPr txBox="1"/>
            <p:nvPr/>
          </p:nvSpPr>
          <p:spPr>
            <a:xfrm>
              <a:off x="7041653" y="19092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DDC95-1A14-E948-9264-47DA1FE3DDDE}"/>
                </a:ext>
              </a:extLst>
            </p:cNvPr>
            <p:cNvSpPr txBox="1"/>
            <p:nvPr/>
          </p:nvSpPr>
          <p:spPr>
            <a:xfrm>
              <a:off x="6825576" y="3596564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3FC798-C601-9D4B-8322-8564B83F22D3}"/>
                </a:ext>
              </a:extLst>
            </p:cNvPr>
            <p:cNvSpPr txBox="1"/>
            <p:nvPr/>
          </p:nvSpPr>
          <p:spPr>
            <a:xfrm>
              <a:off x="7517329" y="24228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F6BDFF8-877C-1C46-8213-07511C15D3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6108449" y="2093900"/>
              <a:ext cx="933204" cy="431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A4FE5-BEAA-C748-AA96-54CD8D4E864F}"/>
                </a:ext>
              </a:extLst>
            </p:cNvPr>
            <p:cNvCxnSpPr>
              <a:cxnSpLocks/>
              <a:stCxn id="19" idx="0"/>
              <a:endCxn id="20" idx="2"/>
            </p:cNvCxnSpPr>
            <p:nvPr/>
          </p:nvCxnSpPr>
          <p:spPr>
            <a:xfrm flipV="1">
              <a:off x="6961992" y="2792216"/>
              <a:ext cx="710989" cy="8043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B934AB-50D0-994E-AE03-FD34F10C0E3B}"/>
                </a:ext>
              </a:extLst>
            </p:cNvPr>
            <p:cNvSpPr txBox="1"/>
            <p:nvPr/>
          </p:nvSpPr>
          <p:spPr>
            <a:xfrm>
              <a:off x="6765529" y="274933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260DB0-3399-464D-AEFA-CDEEA80667F1}"/>
                </a:ext>
              </a:extLst>
            </p:cNvPr>
            <p:cNvSpPr txBox="1"/>
            <p:nvPr/>
          </p:nvSpPr>
          <p:spPr>
            <a:xfrm>
              <a:off x="9167423" y="3411898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9D313E-A825-F94A-AF39-604821C6EA4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7041653" y="2934005"/>
              <a:ext cx="2125770" cy="6625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29C69-E6D8-794B-B24D-67B5347608B5}"/>
                </a:ext>
              </a:extLst>
            </p:cNvPr>
            <p:cNvSpPr txBox="1"/>
            <p:nvPr/>
          </p:nvSpPr>
          <p:spPr>
            <a:xfrm>
              <a:off x="8421085" y="2816733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A3420-909F-E04D-AB1C-A5934469DD73}"/>
                </a:ext>
              </a:extLst>
            </p:cNvPr>
            <p:cNvSpPr txBox="1"/>
            <p:nvPr/>
          </p:nvSpPr>
          <p:spPr>
            <a:xfrm>
              <a:off x="10376112" y="207806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843CA7-E75B-6A4A-A7E7-081098CA595E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8697209" y="2262735"/>
              <a:ext cx="1678903" cy="73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52B1A56-3D09-564F-A98F-DCE9F1ED3C41}"/>
              </a:ext>
            </a:extLst>
          </p:cNvPr>
          <p:cNvSpPr txBox="1">
            <a:spLocks/>
          </p:cNvSpPr>
          <p:nvPr/>
        </p:nvSpPr>
        <p:spPr>
          <a:xfrm>
            <a:off x="1162182" y="2365942"/>
            <a:ext cx="5884870" cy="187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For this algorithm we will be sorting the list of endpoints by </a:t>
            </a:r>
            <a:r>
              <a:rPr lang="en-US" sz="2000" b="1" i="1" u="sng" dirty="0"/>
              <a:t>increasing x-value</a:t>
            </a:r>
            <a:r>
              <a:rPr lang="en-US" sz="2000" i="1" dirty="0"/>
              <a:t>. If two points have same x-value, we order them by increasing y-value.</a:t>
            </a:r>
            <a:endParaRPr lang="en-US" sz="1600" i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3360983-ACA7-AE4C-A890-D1D34F7CB83D}"/>
              </a:ext>
            </a:extLst>
          </p:cNvPr>
          <p:cNvSpPr txBox="1">
            <a:spLocks/>
          </p:cNvSpPr>
          <p:nvPr/>
        </p:nvSpPr>
        <p:spPr>
          <a:xfrm>
            <a:off x="3308950" y="5060731"/>
            <a:ext cx="3273184" cy="148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For this example, the sweep line will visit x-coordinate of points:</a:t>
            </a:r>
            <a:br>
              <a:rPr lang="en-US" sz="1800" i="1" dirty="0"/>
            </a:br>
            <a:r>
              <a:rPr lang="en-US" sz="1800" i="1" dirty="0"/>
              <a:t>  {a, c, e, b, d, g, f, h}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7EA0EE-6D1D-BE4D-9B38-F31D8480192A}"/>
              </a:ext>
            </a:extLst>
          </p:cNvPr>
          <p:cNvCxnSpPr>
            <a:cxnSpLocks/>
          </p:cNvCxnSpPr>
          <p:nvPr/>
        </p:nvCxnSpPr>
        <p:spPr>
          <a:xfrm flipH="1">
            <a:off x="5376041" y="4244174"/>
            <a:ext cx="2412187" cy="879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7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Sweep-Line Status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037501" y="1114357"/>
            <a:ext cx="10274663" cy="72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1600" b="1" i="1" u="sng" dirty="0"/>
              <a:t>Sweep line status</a:t>
            </a:r>
            <a:r>
              <a:rPr lang="en-US" sz="1600" i="1" dirty="0"/>
              <a:t>: Provides relationship information regarding objects the sweep-line intersects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D8AA194-C673-A040-A882-C359DB3FBDE9}"/>
              </a:ext>
            </a:extLst>
          </p:cNvPr>
          <p:cNvGrpSpPr/>
          <p:nvPr/>
        </p:nvGrpSpPr>
        <p:grpSpPr>
          <a:xfrm>
            <a:off x="7149725" y="2102561"/>
            <a:ext cx="4398921" cy="2009080"/>
            <a:chOff x="5467550" y="1743959"/>
            <a:chExt cx="5844615" cy="2669359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7FB00FA-D5AC-4449-9F68-C0EEEC34EC5C}"/>
                </a:ext>
              </a:extLst>
            </p:cNvPr>
            <p:cNvSpPr txBox="1">
              <a:spLocks/>
            </p:cNvSpPr>
            <p:nvPr/>
          </p:nvSpPr>
          <p:spPr>
            <a:xfrm>
              <a:off x="5467550" y="1743959"/>
              <a:ext cx="5844615" cy="2669359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600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33E71-D1F5-224B-A6B6-4C7FCDEFD74A}"/>
                </a:ext>
              </a:extLst>
            </p:cNvPr>
            <p:cNvSpPr txBox="1"/>
            <p:nvPr/>
          </p:nvSpPr>
          <p:spPr>
            <a:xfrm>
              <a:off x="5797145" y="2340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2422D7-F3B2-6E43-8FB1-919D60903A7D}"/>
                </a:ext>
              </a:extLst>
            </p:cNvPr>
            <p:cNvSpPr txBox="1"/>
            <p:nvPr/>
          </p:nvSpPr>
          <p:spPr>
            <a:xfrm>
              <a:off x="7041653" y="19092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DDC95-1A14-E948-9264-47DA1FE3DDDE}"/>
                </a:ext>
              </a:extLst>
            </p:cNvPr>
            <p:cNvSpPr txBox="1"/>
            <p:nvPr/>
          </p:nvSpPr>
          <p:spPr>
            <a:xfrm>
              <a:off x="6825576" y="3596564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3FC798-C601-9D4B-8322-8564B83F22D3}"/>
                </a:ext>
              </a:extLst>
            </p:cNvPr>
            <p:cNvSpPr txBox="1"/>
            <p:nvPr/>
          </p:nvSpPr>
          <p:spPr>
            <a:xfrm>
              <a:off x="7517329" y="24228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F6BDFF8-877C-1C46-8213-07511C15D3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6108449" y="2093900"/>
              <a:ext cx="933204" cy="431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A4FE5-BEAA-C748-AA96-54CD8D4E864F}"/>
                </a:ext>
              </a:extLst>
            </p:cNvPr>
            <p:cNvCxnSpPr>
              <a:cxnSpLocks/>
              <a:stCxn id="19" idx="0"/>
              <a:endCxn id="20" idx="2"/>
            </p:cNvCxnSpPr>
            <p:nvPr/>
          </p:nvCxnSpPr>
          <p:spPr>
            <a:xfrm flipV="1">
              <a:off x="6961992" y="2792216"/>
              <a:ext cx="710989" cy="8043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B934AB-50D0-994E-AE03-FD34F10C0E3B}"/>
                </a:ext>
              </a:extLst>
            </p:cNvPr>
            <p:cNvSpPr txBox="1"/>
            <p:nvPr/>
          </p:nvSpPr>
          <p:spPr>
            <a:xfrm>
              <a:off x="6765529" y="274933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260DB0-3399-464D-AEFA-CDEEA80667F1}"/>
                </a:ext>
              </a:extLst>
            </p:cNvPr>
            <p:cNvSpPr txBox="1"/>
            <p:nvPr/>
          </p:nvSpPr>
          <p:spPr>
            <a:xfrm>
              <a:off x="9167423" y="3411898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9D313E-A825-F94A-AF39-604821C6EA4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7041653" y="2934005"/>
              <a:ext cx="2125770" cy="6625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29C69-E6D8-794B-B24D-67B5347608B5}"/>
                </a:ext>
              </a:extLst>
            </p:cNvPr>
            <p:cNvSpPr txBox="1"/>
            <p:nvPr/>
          </p:nvSpPr>
          <p:spPr>
            <a:xfrm>
              <a:off x="8421085" y="2816733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A3420-909F-E04D-AB1C-A5934469DD73}"/>
                </a:ext>
              </a:extLst>
            </p:cNvPr>
            <p:cNvSpPr txBox="1"/>
            <p:nvPr/>
          </p:nvSpPr>
          <p:spPr>
            <a:xfrm>
              <a:off x="10376112" y="207806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843CA7-E75B-6A4A-A7E7-081098CA595E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8697209" y="2262735"/>
              <a:ext cx="1678903" cy="73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52B1A56-3D09-564F-A98F-DCE9F1ED3C41}"/>
              </a:ext>
            </a:extLst>
          </p:cNvPr>
          <p:cNvSpPr txBox="1">
            <a:spLocks/>
          </p:cNvSpPr>
          <p:nvPr/>
        </p:nvSpPr>
        <p:spPr>
          <a:xfrm>
            <a:off x="1118976" y="2102561"/>
            <a:ext cx="5884870" cy="209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We need a data structure that supports:</a:t>
            </a:r>
          </a:p>
          <a:p>
            <a:pPr lvl="1"/>
            <a:r>
              <a:rPr lang="en-US" sz="1800" i="1" dirty="0"/>
              <a:t>Insert(T, s) = insert segment s into T</a:t>
            </a:r>
          </a:p>
          <a:p>
            <a:pPr lvl="1"/>
            <a:r>
              <a:rPr lang="en-US" sz="1800" i="1" dirty="0"/>
              <a:t>Delete(T, s) = delete segment s from T</a:t>
            </a:r>
          </a:p>
          <a:p>
            <a:pPr lvl="1"/>
            <a:r>
              <a:rPr lang="en-US" sz="1800" i="1" dirty="0"/>
              <a:t>Above(T, s) = return the segment just above s in T</a:t>
            </a:r>
          </a:p>
          <a:p>
            <a:pPr lvl="1"/>
            <a:r>
              <a:rPr lang="en-US" sz="1800" i="1" dirty="0"/>
              <a:t>Below(T, s) = return the segment just below s in 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E1D1A3C0-9FB8-1041-88B2-70BD1E88BC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2233" y="5013434"/>
                <a:ext cx="3689130" cy="8355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We can use a red-black tree to support these operations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i="1" dirty="0"/>
                  <a:t> time each.</a:t>
                </a: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E1D1A3C0-9FB8-1041-88B2-70BD1E88B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33" y="5013434"/>
                <a:ext cx="3689130" cy="835572"/>
              </a:xfrm>
              <a:prstGeom prst="rect">
                <a:avLst/>
              </a:prstGeom>
              <a:blipFill>
                <a:blip r:embed="rId3"/>
                <a:stretch>
                  <a:fillRect l="-1027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031CD-0BB8-724E-BDB1-BBFA4BF9367B}"/>
              </a:ext>
            </a:extLst>
          </p:cNvPr>
          <p:cNvCxnSpPr>
            <a:cxnSpLocks/>
          </p:cNvCxnSpPr>
          <p:nvPr/>
        </p:nvCxnSpPr>
        <p:spPr>
          <a:xfrm flipH="1">
            <a:off x="3665483" y="4248807"/>
            <a:ext cx="1324303" cy="709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3763F23-1C4F-5644-9EEF-CB5B8324FCEA}"/>
              </a:ext>
            </a:extLst>
          </p:cNvPr>
          <p:cNvSpPr txBox="1">
            <a:spLocks/>
          </p:cNvSpPr>
          <p:nvPr/>
        </p:nvSpPr>
        <p:spPr>
          <a:xfrm>
            <a:off x="6658067" y="5559972"/>
            <a:ext cx="3689130" cy="835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Note that two segments intersect if their relative order in T switches at any point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28C34D-7E81-7645-85BA-1F543D7D8C99}"/>
              </a:ext>
            </a:extLst>
          </p:cNvPr>
          <p:cNvCxnSpPr>
            <a:cxnSpLocks/>
          </p:cNvCxnSpPr>
          <p:nvPr/>
        </p:nvCxnSpPr>
        <p:spPr>
          <a:xfrm>
            <a:off x="5880538" y="4193628"/>
            <a:ext cx="1592317" cy="1284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9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Multiple Segment Intersection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87433-D906-DC46-84A5-28554F9D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859" y="1985491"/>
            <a:ext cx="5054600" cy="2679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D7B695-3218-B74C-BB93-C28F900BD366}"/>
              </a:ext>
            </a:extLst>
          </p:cNvPr>
          <p:cNvSpPr txBox="1">
            <a:spLocks/>
          </p:cNvSpPr>
          <p:nvPr/>
        </p:nvSpPr>
        <p:spPr>
          <a:xfrm>
            <a:off x="1037501" y="1300656"/>
            <a:ext cx="5394830" cy="89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Algorithm Structure</a:t>
            </a:r>
            <a:r>
              <a:rPr lang="en-US" sz="2000" i="1" dirty="0"/>
              <a:t>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32C6D8-3BB5-3447-90CB-7E60E8720D92}"/>
              </a:ext>
            </a:extLst>
          </p:cNvPr>
          <p:cNvSpPr txBox="1">
            <a:spLocks/>
          </p:cNvSpPr>
          <p:nvPr/>
        </p:nvSpPr>
        <p:spPr>
          <a:xfrm>
            <a:off x="1037501" y="1985491"/>
            <a:ext cx="5394830" cy="31820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| Sort endpoints of segments by x-coordinate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| For Sweep-line at each x-coordinate in order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|--| if this endpoint is start of segment 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|----| Insert s into 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|--| If this endpoint is end of segment 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|----| Delete s from T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**As we go, need to check for intersections? How?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DE2917-0D75-7542-902F-94B6BEAC21C2}"/>
              </a:ext>
            </a:extLst>
          </p:cNvPr>
          <p:cNvSpPr txBox="1">
            <a:spLocks/>
          </p:cNvSpPr>
          <p:nvPr/>
        </p:nvSpPr>
        <p:spPr>
          <a:xfrm>
            <a:off x="4485290" y="5938344"/>
            <a:ext cx="6886665" cy="835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So, all we really need is some condition for when intersections occur as we sweep across. What are those conditions!!?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5B1653-9D6F-C343-A6A1-E3585F7B79D7}"/>
              </a:ext>
            </a:extLst>
          </p:cNvPr>
          <p:cNvCxnSpPr>
            <a:cxnSpLocks/>
          </p:cNvCxnSpPr>
          <p:nvPr/>
        </p:nvCxnSpPr>
        <p:spPr>
          <a:xfrm>
            <a:off x="5502166" y="5287534"/>
            <a:ext cx="551793" cy="650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8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9845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Conditions for Intersection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D8AA194-C673-A040-A882-C359DB3FBDE9}"/>
              </a:ext>
            </a:extLst>
          </p:cNvPr>
          <p:cNvGrpSpPr/>
          <p:nvPr/>
        </p:nvGrpSpPr>
        <p:grpSpPr>
          <a:xfrm>
            <a:off x="7197022" y="2386340"/>
            <a:ext cx="4398921" cy="2009080"/>
            <a:chOff x="5467550" y="1743959"/>
            <a:chExt cx="5844615" cy="2669359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57FB00FA-D5AC-4449-9F68-C0EEEC34EC5C}"/>
                </a:ext>
              </a:extLst>
            </p:cNvPr>
            <p:cNvSpPr txBox="1">
              <a:spLocks/>
            </p:cNvSpPr>
            <p:nvPr/>
          </p:nvSpPr>
          <p:spPr>
            <a:xfrm>
              <a:off x="5467550" y="1743959"/>
              <a:ext cx="5844615" cy="2669359"/>
            </a:xfrm>
            <a:prstGeom prst="rect">
              <a:avLst/>
            </a:prstGeom>
            <a:solidFill>
              <a:schemeClr val="tx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600" i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733E71-D1F5-224B-A6B6-4C7FCDEFD74A}"/>
                </a:ext>
              </a:extLst>
            </p:cNvPr>
            <p:cNvSpPr txBox="1"/>
            <p:nvPr/>
          </p:nvSpPr>
          <p:spPr>
            <a:xfrm>
              <a:off x="5797145" y="23409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2422D7-F3B2-6E43-8FB1-919D60903A7D}"/>
                </a:ext>
              </a:extLst>
            </p:cNvPr>
            <p:cNvSpPr txBox="1"/>
            <p:nvPr/>
          </p:nvSpPr>
          <p:spPr>
            <a:xfrm>
              <a:off x="7041653" y="19092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ADDC95-1A14-E948-9264-47DA1FE3DDDE}"/>
                </a:ext>
              </a:extLst>
            </p:cNvPr>
            <p:cNvSpPr txBox="1"/>
            <p:nvPr/>
          </p:nvSpPr>
          <p:spPr>
            <a:xfrm>
              <a:off x="6825576" y="3596564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3FC798-C601-9D4B-8322-8564B83F22D3}"/>
                </a:ext>
              </a:extLst>
            </p:cNvPr>
            <p:cNvSpPr txBox="1"/>
            <p:nvPr/>
          </p:nvSpPr>
          <p:spPr>
            <a:xfrm>
              <a:off x="7517329" y="24228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F6BDFF8-877C-1C46-8213-07511C15D3D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6108449" y="2093900"/>
              <a:ext cx="933204" cy="4317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A4FE5-BEAA-C748-AA96-54CD8D4E864F}"/>
                </a:ext>
              </a:extLst>
            </p:cNvPr>
            <p:cNvCxnSpPr>
              <a:cxnSpLocks/>
              <a:stCxn id="19" idx="0"/>
              <a:endCxn id="20" idx="2"/>
            </p:cNvCxnSpPr>
            <p:nvPr/>
          </p:nvCxnSpPr>
          <p:spPr>
            <a:xfrm flipV="1">
              <a:off x="6961992" y="2792216"/>
              <a:ext cx="710989" cy="8043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B934AB-50D0-994E-AE03-FD34F10C0E3B}"/>
                </a:ext>
              </a:extLst>
            </p:cNvPr>
            <p:cNvSpPr txBox="1"/>
            <p:nvPr/>
          </p:nvSpPr>
          <p:spPr>
            <a:xfrm>
              <a:off x="6765529" y="274933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260DB0-3399-464D-AEFA-CDEEA80667F1}"/>
                </a:ext>
              </a:extLst>
            </p:cNvPr>
            <p:cNvSpPr txBox="1"/>
            <p:nvPr/>
          </p:nvSpPr>
          <p:spPr>
            <a:xfrm>
              <a:off x="9167423" y="3411898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9D313E-A825-F94A-AF39-604821C6EA4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7041653" y="2934005"/>
              <a:ext cx="2125770" cy="6625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29C69-E6D8-794B-B24D-67B5347608B5}"/>
                </a:ext>
              </a:extLst>
            </p:cNvPr>
            <p:cNvSpPr txBox="1"/>
            <p:nvPr/>
          </p:nvSpPr>
          <p:spPr>
            <a:xfrm>
              <a:off x="8421085" y="2816733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2A3420-909F-E04D-AB1C-A5934469DD73}"/>
                </a:ext>
              </a:extLst>
            </p:cNvPr>
            <p:cNvSpPr txBox="1"/>
            <p:nvPr/>
          </p:nvSpPr>
          <p:spPr>
            <a:xfrm>
              <a:off x="10376112" y="2078069"/>
              <a:ext cx="276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843CA7-E75B-6A4A-A7E7-081098CA595E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8697209" y="2262735"/>
              <a:ext cx="1678903" cy="738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52B1A56-3D09-564F-A98F-DCE9F1ED3C41}"/>
              </a:ext>
            </a:extLst>
          </p:cNvPr>
          <p:cNvSpPr txBox="1">
            <a:spLocks/>
          </p:cNvSpPr>
          <p:nvPr/>
        </p:nvSpPr>
        <p:spPr>
          <a:xfrm>
            <a:off x="1105095" y="2148963"/>
            <a:ext cx="5884870" cy="326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Two lines intersect if one of the following occurs: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lvl="1"/>
            <a:r>
              <a:rPr lang="en-US" sz="1800" i="1" dirty="0"/>
              <a:t>When a segment is inserted into T, it intersects the line right above it or the line right below it in T</a:t>
            </a:r>
          </a:p>
          <a:p>
            <a:pPr lvl="1"/>
            <a:r>
              <a:rPr lang="en-US" sz="1800" i="1" dirty="0"/>
              <a:t>When s is about to be deleted from T, the segments above and below T intersect each other</a:t>
            </a:r>
          </a:p>
        </p:txBody>
      </p:sp>
    </p:spTree>
    <p:extLst>
      <p:ext uri="{BB962C8B-B14F-4D97-AF65-F5344CB8AC3E}">
        <p14:creationId xmlns:p14="http://schemas.microsoft.com/office/powerpoint/2010/main" val="24345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Multiple Segment Intersection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037501" y="1114357"/>
            <a:ext cx="10274663" cy="72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Problem Statement</a:t>
            </a:r>
            <a:r>
              <a:rPr lang="en-US" sz="2000" i="1" dirty="0"/>
              <a:t>: Given a set of line segments, return true </a:t>
            </a:r>
            <a:r>
              <a:rPr lang="en-US" sz="2000" i="1" dirty="0" err="1"/>
              <a:t>iff</a:t>
            </a:r>
            <a:r>
              <a:rPr lang="en-US" sz="2000" i="1" dirty="0"/>
              <a:t> at least one pair of segments intersects.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DA53F-B972-3A4A-A39B-D2C510EC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36" y="1838600"/>
            <a:ext cx="6310150" cy="483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Multiple Segment Intersection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061149" y="1360863"/>
            <a:ext cx="10274663" cy="72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dirty="0"/>
              <a:t>Let’s step through the algorithm together</a:t>
            </a: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643A3-BDE6-C649-AEE5-F117DE21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65" y="2029925"/>
            <a:ext cx="7134116" cy="37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03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Point-Polygon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181324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Rectangle Intersection</a:t>
            </a:r>
          </a:p>
        </p:txBody>
      </p:sp>
    </p:spTree>
    <p:extLst>
      <p:ext uri="{BB962C8B-B14F-4D97-AF65-F5344CB8AC3E}">
        <p14:creationId xmlns:p14="http://schemas.microsoft.com/office/powerpoint/2010/main" val="165839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Intersection of Convex Polygons</a:t>
            </a:r>
          </a:p>
        </p:txBody>
      </p:sp>
    </p:spTree>
    <p:extLst>
      <p:ext uri="{BB962C8B-B14F-4D97-AF65-F5344CB8AC3E}">
        <p14:creationId xmlns:p14="http://schemas.microsoft.com/office/powerpoint/2010/main" val="143580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Computational Geometry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141412" y="1137590"/>
            <a:ext cx="9905998" cy="4937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Computational Geometry</a:t>
            </a:r>
            <a:r>
              <a:rPr lang="en-US" sz="2000" i="1" dirty="0"/>
              <a:t> is a HUGE subject in computing involving algorithms for solving problems that can be expressed geometrically.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We will look at the following CG algorithms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Detecting if two line segments intersect</a:t>
            </a:r>
            <a:br>
              <a:rPr lang="en-US" sz="2000" i="1" dirty="0"/>
            </a:br>
            <a:r>
              <a:rPr lang="en-US" sz="2000" i="1" dirty="0"/>
              <a:t>	- Detecting if any of multiple line segments intersect</a:t>
            </a:r>
            <a:br>
              <a:rPr lang="en-US" sz="2000" i="1" dirty="0"/>
            </a:br>
            <a:r>
              <a:rPr lang="en-US" sz="2000" i="1" dirty="0"/>
              <a:t>	- Detecting if a given point is inside a given polygon</a:t>
            </a:r>
            <a:br>
              <a:rPr lang="en-US" sz="2000" i="1" dirty="0"/>
            </a:br>
            <a:r>
              <a:rPr lang="en-US" sz="2000" i="1" dirty="0"/>
              <a:t>	- Intersection between rectangles</a:t>
            </a:r>
            <a:br>
              <a:rPr lang="en-US" sz="2000" i="1" dirty="0"/>
            </a:br>
            <a:r>
              <a:rPr lang="en-US" sz="2000" i="1" dirty="0"/>
              <a:t>	- Finding the Intersection of two Convex Polygons</a:t>
            </a:r>
            <a:br>
              <a:rPr lang="en-US" sz="2000" i="1" dirty="0"/>
            </a:br>
            <a:r>
              <a:rPr lang="en-US" sz="2000" i="1" dirty="0"/>
              <a:t>	- Finding the Convex Hull</a:t>
            </a:r>
            <a:br>
              <a:rPr lang="en-US" sz="2000" i="1" dirty="0"/>
            </a:br>
            <a:r>
              <a:rPr lang="en-US" sz="2000" i="1" dirty="0"/>
              <a:t>	- Using the Quad-Tree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 Intersection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Computing If Two Lines Intersect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5681" y="1137590"/>
                <a:ext cx="5504485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u="sng" dirty="0"/>
                  <a:t>Line Intersection:</a:t>
                </a:r>
                <a:r>
                  <a:rPr lang="en-US" sz="2000" i="1" dirty="0"/>
                  <a:t> Given two line segments defined by four points, return true </a:t>
                </a:r>
                <a:r>
                  <a:rPr lang="en-US" sz="2000" i="1" dirty="0" err="1"/>
                  <a:t>iff</a:t>
                </a:r>
                <a:r>
                  <a:rPr lang="en-US" sz="2000" i="1" dirty="0"/>
                  <a:t> the two segments intersect.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Input</a:t>
                </a:r>
                <a:r>
                  <a:rPr lang="en-US" sz="2000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en-US" sz="2000" i="1" baseline="-25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u="sng" dirty="0"/>
                  <a:t>Obvious Approach:</a:t>
                </a:r>
                <a:br>
                  <a:rPr lang="en-US" sz="2000" i="1" u="sng" dirty="0"/>
                </a:br>
                <a:r>
                  <a:rPr lang="en-US" sz="2000" i="1" dirty="0"/>
                  <a:t>  - Compute the equation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i="1" dirty="0"/>
                  <a:t> of each line</a:t>
                </a:r>
                <a:br>
                  <a:rPr lang="en-US" sz="2000" i="1" dirty="0"/>
                </a:br>
                <a:r>
                  <a:rPr lang="en-US" sz="2000" i="1" dirty="0"/>
                  <a:t>  - Get intersection point (if exists)</a:t>
                </a:r>
                <a:br>
                  <a:rPr lang="en-US" sz="2000" i="1" dirty="0"/>
                </a:br>
                <a:r>
                  <a:rPr lang="en-US" sz="2000" i="1" dirty="0"/>
                  <a:t>  - Check if intersection point on each segment</a:t>
                </a:r>
                <a:br>
                  <a:rPr lang="en-US" sz="2000" i="1" dirty="0"/>
                </a:br>
                <a:br>
                  <a:rPr lang="en-US" sz="2000" i="1" dirty="0"/>
                </a:br>
                <a:r>
                  <a:rPr lang="en-US" sz="2000" b="1" u="sng" dirty="0"/>
                  <a:t>Problems</a:t>
                </a:r>
                <a:r>
                  <a:rPr lang="en-US" sz="2000" i="1" dirty="0"/>
                  <a:t>:</a:t>
                </a:r>
                <a:br>
                  <a:rPr lang="en-US" sz="2000" i="1" dirty="0"/>
                </a:br>
                <a:r>
                  <a:rPr lang="en-US" sz="2000" i="1" dirty="0"/>
                  <a:t>  - Uses division which can be slow</a:t>
                </a:r>
                <a:br>
                  <a:rPr lang="en-US" sz="2000" i="1" dirty="0"/>
                </a:br>
                <a:r>
                  <a:rPr lang="en-US" sz="2000" i="1" dirty="0"/>
                  <a:t>  - Division also imprecise if segments nearly parallel</a:t>
                </a: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1137590"/>
                <a:ext cx="5504485" cy="5404612"/>
              </a:xfrm>
              <a:prstGeom prst="rect">
                <a:avLst/>
              </a:prstGeom>
              <a:blipFill>
                <a:blip r:embed="rId2"/>
                <a:stretch>
                  <a:fillRect l="-920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BBEB48-9CC6-8B45-A16E-49F80992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0" y="1902883"/>
            <a:ext cx="4191000" cy="328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Aside: Cross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3131" y="1288422"/>
                <a:ext cx="4118744" cy="47353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u="sng" dirty="0"/>
                  <a:t>Line Intersection</a:t>
                </a:r>
                <a:r>
                  <a:rPr lang="en-US" sz="2000" i="1" dirty="0"/>
                  <a:t> can be done in O(1) time and quite easily using </a:t>
                </a:r>
                <a:r>
                  <a:rPr lang="en-US" sz="2000" b="1" i="1" u="sng" dirty="0"/>
                  <a:t>cross products</a:t>
                </a:r>
                <a:r>
                  <a:rPr lang="en-US" sz="2000" i="1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u="sng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u="sng" dirty="0"/>
                  <a:t>Cross Products</a:t>
                </a:r>
                <a:r>
                  <a:rPr lang="en-US" sz="2000" i="1" dirty="0"/>
                  <a:t> can be defined as the determinant of a matrix: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31" y="1288422"/>
                <a:ext cx="4118744" cy="473530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7D6ECE-A1F0-874A-9BDC-616ED6555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50" y="1797468"/>
            <a:ext cx="6101076" cy="27306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FF5796-93FC-D045-BE41-3549864449A1}"/>
              </a:ext>
            </a:extLst>
          </p:cNvPr>
          <p:cNvSpPr txBox="1">
            <a:spLocks/>
          </p:cNvSpPr>
          <p:nvPr/>
        </p:nvSpPr>
        <p:spPr>
          <a:xfrm>
            <a:off x="5467550" y="4495105"/>
            <a:ext cx="6101076" cy="1019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cross product of p1 and p2 is the signed area of the parallelogram (a). This will be negative if the other vector is counter-clockwise from p, positive otherwise (b).</a:t>
            </a:r>
          </a:p>
        </p:txBody>
      </p:sp>
    </p:spTree>
    <p:extLst>
      <p:ext uri="{BB962C8B-B14F-4D97-AF65-F5344CB8AC3E}">
        <p14:creationId xmlns:p14="http://schemas.microsoft.com/office/powerpoint/2010/main" val="230023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Direction of Turns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3131" y="1753387"/>
                <a:ext cx="4118744" cy="42797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The </a:t>
                </a:r>
                <a:r>
                  <a:rPr lang="en-US" sz="2000" b="1" i="1" u="sng" dirty="0"/>
                  <a:t>sign of a cross product</a:t>
                </a:r>
                <a:r>
                  <a:rPr lang="en-US" sz="2000" b="1" i="1" dirty="0"/>
                  <a:t> </a:t>
                </a:r>
                <a:r>
                  <a:rPr lang="en-US" sz="2000" i="1" dirty="0"/>
                  <a:t>informs whether vectors from the origin to two points </a:t>
                </a:r>
                <a:r>
                  <a:rPr lang="en-US" sz="2000" b="1" i="1" u="sng" dirty="0"/>
                  <a:t>turns left or right</a:t>
                </a:r>
                <a:r>
                  <a:rPr lang="en-US" sz="2000" i="1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31" y="1753387"/>
                <a:ext cx="4118744" cy="4279769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FF5796-93FC-D045-BE41-3549864449A1}"/>
              </a:ext>
            </a:extLst>
          </p:cNvPr>
          <p:cNvSpPr txBox="1">
            <a:spLocks/>
          </p:cNvSpPr>
          <p:nvPr/>
        </p:nvSpPr>
        <p:spPr>
          <a:xfrm>
            <a:off x="5467549" y="4495105"/>
            <a:ext cx="2488673" cy="97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If p1 X p2 is positive, then p1 is clockwise from p2 with respect to the origin.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FB00FA-D5AC-4449-9F68-C0EEEC34EC5C}"/>
              </a:ext>
            </a:extLst>
          </p:cNvPr>
          <p:cNvSpPr txBox="1">
            <a:spLocks/>
          </p:cNvSpPr>
          <p:nvPr/>
        </p:nvSpPr>
        <p:spPr>
          <a:xfrm>
            <a:off x="5467550" y="1743959"/>
            <a:ext cx="5844615" cy="2669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86523F-62B0-CA48-A707-89E1DD77F817}"/>
              </a:ext>
            </a:extLst>
          </p:cNvPr>
          <p:cNvCxnSpPr/>
          <p:nvPr/>
        </p:nvCxnSpPr>
        <p:spPr>
          <a:xfrm flipV="1">
            <a:off x="6278252" y="2780907"/>
            <a:ext cx="895546" cy="112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8A768E-517F-F84D-9A54-CDC6AB158251}"/>
              </a:ext>
            </a:extLst>
          </p:cNvPr>
          <p:cNvCxnSpPr>
            <a:cxnSpLocks/>
          </p:cNvCxnSpPr>
          <p:nvPr/>
        </p:nvCxnSpPr>
        <p:spPr>
          <a:xfrm flipH="1" flipV="1">
            <a:off x="6125852" y="2628507"/>
            <a:ext cx="152400" cy="127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733E71-D1F5-224B-A6B6-4C7FCDEFD74A}"/>
              </a:ext>
            </a:extLst>
          </p:cNvPr>
          <p:cNvSpPr txBox="1"/>
          <p:nvPr/>
        </p:nvSpPr>
        <p:spPr>
          <a:xfrm>
            <a:off x="7041653" y="24438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22D7-F3B2-6E43-8FB1-919D60903A7D}"/>
              </a:ext>
            </a:extLst>
          </p:cNvPr>
          <p:cNvSpPr txBox="1"/>
          <p:nvPr/>
        </p:nvSpPr>
        <p:spPr>
          <a:xfrm>
            <a:off x="5896280" y="223821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F60BC-7FCC-F449-AEA2-A8B4B0D01142}"/>
              </a:ext>
            </a:extLst>
          </p:cNvPr>
          <p:cNvSpPr txBox="1"/>
          <p:nvPr/>
        </p:nvSpPr>
        <p:spPr>
          <a:xfrm>
            <a:off x="5769333" y="383941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(0,0)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F57BA-954B-7A4E-84D1-E9CB2E88FF94}"/>
              </a:ext>
            </a:extLst>
          </p:cNvPr>
          <p:cNvCxnSpPr>
            <a:cxnSpLocks/>
          </p:cNvCxnSpPr>
          <p:nvPr/>
        </p:nvCxnSpPr>
        <p:spPr>
          <a:xfrm>
            <a:off x="6292542" y="2869324"/>
            <a:ext cx="455099" cy="22860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C5F75B-CCE1-B849-B446-1165065585FD}"/>
              </a:ext>
            </a:extLst>
          </p:cNvPr>
          <p:cNvCxnSpPr/>
          <p:nvPr/>
        </p:nvCxnSpPr>
        <p:spPr>
          <a:xfrm flipV="1">
            <a:off x="8989862" y="2766038"/>
            <a:ext cx="895546" cy="112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956BC-7E25-034A-91B5-935036F9D5F3}"/>
              </a:ext>
            </a:extLst>
          </p:cNvPr>
          <p:cNvCxnSpPr>
            <a:cxnSpLocks/>
          </p:cNvCxnSpPr>
          <p:nvPr/>
        </p:nvCxnSpPr>
        <p:spPr>
          <a:xfrm flipV="1">
            <a:off x="8989862" y="3666503"/>
            <a:ext cx="1789695" cy="22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ADDC95-1A14-E948-9264-47DA1FE3DDDE}"/>
              </a:ext>
            </a:extLst>
          </p:cNvPr>
          <p:cNvSpPr txBox="1"/>
          <p:nvPr/>
        </p:nvSpPr>
        <p:spPr>
          <a:xfrm>
            <a:off x="9753263" y="24289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FC798-C601-9D4B-8322-8564B83F22D3}"/>
              </a:ext>
            </a:extLst>
          </p:cNvPr>
          <p:cNvSpPr txBox="1"/>
          <p:nvPr/>
        </p:nvSpPr>
        <p:spPr>
          <a:xfrm>
            <a:off x="10770448" y="341189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B5C3A-70B7-0C47-AD97-CD85410059E8}"/>
              </a:ext>
            </a:extLst>
          </p:cNvPr>
          <p:cNvSpPr txBox="1"/>
          <p:nvPr/>
        </p:nvSpPr>
        <p:spPr>
          <a:xfrm>
            <a:off x="8480943" y="38245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(0,0)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2DA891-88B7-504E-BE83-47E3BE4A8E6F}"/>
              </a:ext>
            </a:extLst>
          </p:cNvPr>
          <p:cNvCxnSpPr>
            <a:cxnSpLocks/>
          </p:cNvCxnSpPr>
          <p:nvPr/>
        </p:nvCxnSpPr>
        <p:spPr>
          <a:xfrm flipH="1" flipV="1">
            <a:off x="9753263" y="3192518"/>
            <a:ext cx="273606" cy="394137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F5A7EC-713E-084E-9762-D5480E795F52}"/>
              </a:ext>
            </a:extLst>
          </p:cNvPr>
          <p:cNvSpPr txBox="1">
            <a:spLocks/>
          </p:cNvSpPr>
          <p:nvPr/>
        </p:nvSpPr>
        <p:spPr>
          <a:xfrm>
            <a:off x="8697209" y="4479401"/>
            <a:ext cx="2488673" cy="97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If p1 X p2 is negative, then p1 is counter-clockwise from p2 with respect to the origin.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B374279-5A8B-374B-BCE3-D58F913DF8B1}"/>
              </a:ext>
            </a:extLst>
          </p:cNvPr>
          <p:cNvSpPr txBox="1">
            <a:spLocks/>
          </p:cNvSpPr>
          <p:nvPr/>
        </p:nvSpPr>
        <p:spPr>
          <a:xfrm>
            <a:off x="1517941" y="5823344"/>
            <a:ext cx="6963002" cy="50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/>
              <a:t>**Note: Cross product of 0 indicates that the vectors are colinear</a:t>
            </a:r>
          </a:p>
        </p:txBody>
      </p:sp>
    </p:spTree>
    <p:extLst>
      <p:ext uri="{BB962C8B-B14F-4D97-AF65-F5344CB8AC3E}">
        <p14:creationId xmlns:p14="http://schemas.microsoft.com/office/powerpoint/2010/main" val="17941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Successive Vectors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108031" y="1759883"/>
            <a:ext cx="4118744" cy="316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In a moment, we will see that we are interested in successive vectors. Those in which the end of the first vector is the beginning of the next 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We are interested in the direction of the turn ONLY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FF5796-93FC-D045-BE41-3549864449A1}"/>
              </a:ext>
            </a:extLst>
          </p:cNvPr>
          <p:cNvSpPr txBox="1">
            <a:spLocks/>
          </p:cNvSpPr>
          <p:nvPr/>
        </p:nvSpPr>
        <p:spPr>
          <a:xfrm>
            <a:off x="5467549" y="4495105"/>
            <a:ext cx="2488673" cy="97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Successive vectors in which the origin is (0,0)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FB00FA-D5AC-4449-9F68-C0EEEC34EC5C}"/>
              </a:ext>
            </a:extLst>
          </p:cNvPr>
          <p:cNvSpPr txBox="1">
            <a:spLocks/>
          </p:cNvSpPr>
          <p:nvPr/>
        </p:nvSpPr>
        <p:spPr>
          <a:xfrm>
            <a:off x="5467550" y="1743959"/>
            <a:ext cx="5844615" cy="266935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86523F-62B0-CA48-A707-89E1DD77F817}"/>
              </a:ext>
            </a:extLst>
          </p:cNvPr>
          <p:cNvCxnSpPr>
            <a:cxnSpLocks/>
          </p:cNvCxnSpPr>
          <p:nvPr/>
        </p:nvCxnSpPr>
        <p:spPr>
          <a:xfrm flipV="1">
            <a:off x="6125852" y="2159876"/>
            <a:ext cx="915801" cy="46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8A768E-517F-F84D-9A54-CDC6AB158251}"/>
              </a:ext>
            </a:extLst>
          </p:cNvPr>
          <p:cNvCxnSpPr>
            <a:cxnSpLocks/>
          </p:cNvCxnSpPr>
          <p:nvPr/>
        </p:nvCxnSpPr>
        <p:spPr>
          <a:xfrm flipH="1" flipV="1">
            <a:off x="6125852" y="2628507"/>
            <a:ext cx="152400" cy="127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733E71-D1F5-224B-A6B6-4C7FCDEFD74A}"/>
              </a:ext>
            </a:extLst>
          </p:cNvPr>
          <p:cNvSpPr txBox="1"/>
          <p:nvPr/>
        </p:nvSpPr>
        <p:spPr>
          <a:xfrm>
            <a:off x="5797145" y="234096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422D7-F3B2-6E43-8FB1-919D60903A7D}"/>
              </a:ext>
            </a:extLst>
          </p:cNvPr>
          <p:cNvSpPr txBox="1"/>
          <p:nvPr/>
        </p:nvSpPr>
        <p:spPr>
          <a:xfrm>
            <a:off x="7041653" y="190923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5F60BC-7FCC-F449-AEA2-A8B4B0D01142}"/>
              </a:ext>
            </a:extLst>
          </p:cNvPr>
          <p:cNvSpPr txBox="1"/>
          <p:nvPr/>
        </p:nvSpPr>
        <p:spPr>
          <a:xfrm>
            <a:off x="5769333" y="383941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(0,0)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C5F75B-CCE1-B849-B446-1165065585FD}"/>
              </a:ext>
            </a:extLst>
          </p:cNvPr>
          <p:cNvCxnSpPr>
            <a:cxnSpLocks/>
          </p:cNvCxnSpPr>
          <p:nvPr/>
        </p:nvCxnSpPr>
        <p:spPr>
          <a:xfrm flipV="1">
            <a:off x="8828551" y="2364605"/>
            <a:ext cx="1056158" cy="71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D956BC-7E25-034A-91B5-935036F9D5F3}"/>
              </a:ext>
            </a:extLst>
          </p:cNvPr>
          <p:cNvCxnSpPr>
            <a:cxnSpLocks/>
          </p:cNvCxnSpPr>
          <p:nvPr/>
        </p:nvCxnSpPr>
        <p:spPr>
          <a:xfrm>
            <a:off x="9884709" y="2369781"/>
            <a:ext cx="885739" cy="1079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ADDC95-1A14-E948-9264-47DA1FE3DDDE}"/>
              </a:ext>
            </a:extLst>
          </p:cNvPr>
          <p:cNvSpPr txBox="1"/>
          <p:nvPr/>
        </p:nvSpPr>
        <p:spPr>
          <a:xfrm>
            <a:off x="9884709" y="207021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FC798-C601-9D4B-8322-8564B83F22D3}"/>
              </a:ext>
            </a:extLst>
          </p:cNvPr>
          <p:cNvSpPr txBox="1"/>
          <p:nvPr/>
        </p:nvSpPr>
        <p:spPr>
          <a:xfrm>
            <a:off x="10770448" y="341189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B5C3A-70B7-0C47-AD97-CD85410059E8}"/>
              </a:ext>
            </a:extLst>
          </p:cNvPr>
          <p:cNvSpPr txBox="1"/>
          <p:nvPr/>
        </p:nvSpPr>
        <p:spPr>
          <a:xfrm>
            <a:off x="8480943" y="38245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(0,0)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FF5A7EC-713E-084E-9762-D5480E795F52}"/>
              </a:ext>
            </a:extLst>
          </p:cNvPr>
          <p:cNvSpPr txBox="1">
            <a:spLocks/>
          </p:cNvSpPr>
          <p:nvPr/>
        </p:nvSpPr>
        <p:spPr>
          <a:xfrm>
            <a:off x="8697209" y="4479401"/>
            <a:ext cx="2488673" cy="97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Successive vectors in which the origin is NOT (0,0)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B19034-2069-574C-90DD-B604305B798A}"/>
              </a:ext>
            </a:extLst>
          </p:cNvPr>
          <p:cNvSpPr txBox="1"/>
          <p:nvPr/>
        </p:nvSpPr>
        <p:spPr>
          <a:xfrm>
            <a:off x="8521630" y="290770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091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Successive Vectors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141411" y="1200208"/>
            <a:ext cx="10091519" cy="97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When dealing with </a:t>
            </a:r>
            <a:r>
              <a:rPr lang="en-US" sz="2000" b="1" i="1" u="sng" dirty="0"/>
              <a:t>successive vectors</a:t>
            </a:r>
            <a:r>
              <a:rPr lang="en-US" sz="2000" i="1" dirty="0"/>
              <a:t> (or a sequence of three points p</a:t>
            </a:r>
            <a:r>
              <a:rPr lang="en-US" sz="2000" i="1" baseline="-25000" dirty="0"/>
              <a:t>0</a:t>
            </a:r>
            <a:r>
              <a:rPr lang="en-US" sz="2000" i="1" dirty="0"/>
              <a:t>, p</a:t>
            </a:r>
            <a:r>
              <a:rPr lang="en-US" sz="2000" i="1" baseline="-25000" dirty="0"/>
              <a:t>1</a:t>
            </a:r>
            <a:r>
              <a:rPr lang="en-US" sz="2000" i="1" dirty="0"/>
              <a:t>, p</a:t>
            </a:r>
            <a:r>
              <a:rPr lang="en-US" sz="2000" i="1" baseline="-25000" dirty="0"/>
              <a:t>2</a:t>
            </a:r>
            <a:r>
              <a:rPr lang="en-US" sz="2000" i="1" dirty="0"/>
              <a:t>). Normalize p</a:t>
            </a:r>
            <a:r>
              <a:rPr lang="en-US" sz="2000" i="1" baseline="-25000" dirty="0"/>
              <a:t>0</a:t>
            </a:r>
            <a:r>
              <a:rPr lang="en-US" sz="2000" i="1" dirty="0"/>
              <a:t> to the origin (using subtraction) and use vectors (p</a:t>
            </a:r>
            <a:r>
              <a:rPr lang="en-US" sz="2000" i="1" baseline="-25000" dirty="0"/>
              <a:t>0</a:t>
            </a:r>
            <a:r>
              <a:rPr lang="en-US" sz="2000" i="1" dirty="0"/>
              <a:t>,p</a:t>
            </a:r>
            <a:r>
              <a:rPr lang="en-US" sz="2000" i="1" baseline="-25000" dirty="0"/>
              <a:t>1</a:t>
            </a:r>
            <a:r>
              <a:rPr lang="en-US" sz="2000" i="1" dirty="0"/>
              <a:t>) and (p</a:t>
            </a:r>
            <a:r>
              <a:rPr lang="en-US" sz="2000" i="1" baseline="-25000" dirty="0"/>
              <a:t>0</a:t>
            </a:r>
            <a:r>
              <a:rPr lang="en-US" sz="2000" i="1" dirty="0"/>
              <a:t>,p</a:t>
            </a:r>
            <a:r>
              <a:rPr lang="en-US" sz="2000" i="1" baseline="-25000" dirty="0"/>
              <a:t>2</a:t>
            </a:r>
            <a:r>
              <a:rPr lang="en-US" sz="2000" i="1" dirty="0"/>
              <a:t>) to find the direction of the turn.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77B8E-AFB6-A847-86CD-AA9D9741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94" y="2175641"/>
            <a:ext cx="8339957" cy="2937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FE97CB07-BAA0-844D-8F51-047D7CA874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5293987"/>
                <a:ext cx="10091519" cy="9754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FE97CB07-BAA0-844D-8F51-047D7CA87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5293987"/>
                <a:ext cx="10091519" cy="97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154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7231</TotalTime>
  <Words>1385</Words>
  <Application>Microsoft Macintosh PowerPoint</Application>
  <PresentationFormat>Widescreen</PresentationFormat>
  <Paragraphs>156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Tw Cen MT</vt:lpstr>
      <vt:lpstr>Circuit</vt:lpstr>
      <vt:lpstr>Computational Geometry</vt:lpstr>
      <vt:lpstr>Introduction</vt:lpstr>
      <vt:lpstr>Computational Geometry</vt:lpstr>
      <vt:lpstr>Line Intersection</vt:lpstr>
      <vt:lpstr>Computing If Two Lines Intersect</vt:lpstr>
      <vt:lpstr>Aside: Cross Products</vt:lpstr>
      <vt:lpstr>Direction of Turns</vt:lpstr>
      <vt:lpstr>Successive Vectors</vt:lpstr>
      <vt:lpstr>Successive Vectors</vt:lpstr>
      <vt:lpstr>Back to Line Intersection</vt:lpstr>
      <vt:lpstr>Line Segments Intersect: Code</vt:lpstr>
      <vt:lpstr>Line Segments Intersect: Code</vt:lpstr>
      <vt:lpstr>Multiple Line Intersection</vt:lpstr>
      <vt:lpstr>Multiple Segment Intersection</vt:lpstr>
      <vt:lpstr>Multiple Segment Intersection</vt:lpstr>
      <vt:lpstr>Moving the Sweep Line</vt:lpstr>
      <vt:lpstr>Event-Point Schedule</vt:lpstr>
      <vt:lpstr>Sweep-Line Status</vt:lpstr>
      <vt:lpstr>Multiple Segment Intersection</vt:lpstr>
      <vt:lpstr>Conditions for Intersection</vt:lpstr>
      <vt:lpstr>Multiple Segment Intersection</vt:lpstr>
      <vt:lpstr>Multiple Segment Intersection</vt:lpstr>
      <vt:lpstr>Point-Polygon Intersection</vt:lpstr>
      <vt:lpstr>Rectangle Intersection</vt:lpstr>
      <vt:lpstr>Intersection of Convex Polygons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87</cp:revision>
  <dcterms:created xsi:type="dcterms:W3CDTF">2023-02-24T14:15:53Z</dcterms:created>
  <dcterms:modified xsi:type="dcterms:W3CDTF">2023-03-03T13:49:00Z</dcterms:modified>
</cp:coreProperties>
</file>