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26"/>
  </p:notesMasterIdLst>
  <p:sldIdLst>
    <p:sldId id="256" r:id="rId2"/>
    <p:sldId id="286" r:id="rId3"/>
    <p:sldId id="292" r:id="rId4"/>
    <p:sldId id="298" r:id="rId5"/>
    <p:sldId id="334" r:id="rId6"/>
    <p:sldId id="335" r:id="rId7"/>
    <p:sldId id="336" r:id="rId8"/>
    <p:sldId id="338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37" r:id="rId18"/>
    <p:sldId id="349" r:id="rId19"/>
    <p:sldId id="350" r:id="rId20"/>
    <p:sldId id="351" r:id="rId21"/>
    <p:sldId id="348" r:id="rId22"/>
    <p:sldId id="347" r:id="rId23"/>
    <p:sldId id="293" r:id="rId24"/>
    <p:sldId id="33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0"/>
    <p:restoredTop sz="94720"/>
  </p:normalViewPr>
  <p:slideViewPr>
    <p:cSldViewPr snapToGrid="0" snapToObjects="1">
      <p:cViewPr varScale="1">
        <p:scale>
          <a:sx n="158" d="100"/>
          <a:sy n="158" d="100"/>
        </p:scale>
        <p:origin x="22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3/16/23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7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96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Fenwick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Advanced Algorithms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Material From: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cp-algorithms.com</a:t>
            </a:r>
            <a:r>
              <a:rPr lang="en-US" dirty="0"/>
              <a:t>/</a:t>
            </a:r>
            <a:r>
              <a:rPr lang="en-US" dirty="0" err="1"/>
              <a:t>data_structures</a:t>
            </a:r>
            <a:r>
              <a:rPr lang="en-US" dirty="0"/>
              <a:t>/</a:t>
            </a:r>
            <a:r>
              <a:rPr lang="en-US" dirty="0" err="1"/>
              <a:t>fenwick.html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Defining Function 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07521" y="1776712"/>
                <a:ext cx="1973777" cy="58876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 ??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521" y="1776712"/>
                <a:ext cx="1973777" cy="5887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EF50361C-CB75-254A-82B9-5EAA70FD4D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10416" y="2812571"/>
                <a:ext cx="8033200" cy="29298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Requirements:</a:t>
                </a:r>
              </a:p>
              <a:p>
                <a:r>
                  <a:rPr lang="en-US" sz="2000" dirty="0"/>
                  <a:t>Should be fast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) to compute</a:t>
                </a:r>
              </a:p>
              <a:p>
                <a:r>
                  <a:rPr lang="en-US" sz="2000" dirty="0"/>
                  <a:t>For any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, should take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iterations to reach zero</a:t>
                </a:r>
              </a:p>
              <a:p>
                <a:r>
                  <a:rPr lang="en-US" sz="2000" dirty="0"/>
                  <a:t>Needs to be ”reversible” so we can efficiently find, for some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, the set satisfying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EF50361C-CB75-254A-82B9-5EAA70FD4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416" y="2812571"/>
                <a:ext cx="8033200" cy="2929861"/>
              </a:xfrm>
              <a:prstGeom prst="rect">
                <a:avLst/>
              </a:prstGeom>
              <a:blipFill>
                <a:blip r:embed="rId3"/>
                <a:stretch>
                  <a:fillRect l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199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Defining Function 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13082" y="1688707"/>
                <a:ext cx="2962657" cy="69517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&amp; (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082" y="1688707"/>
                <a:ext cx="2962657" cy="6951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EF50361C-CB75-254A-82B9-5EAA70FD4D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5000" y="2958875"/>
                <a:ext cx="4382360" cy="29298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Strengths:</a:t>
                </a:r>
              </a:p>
              <a:p>
                <a:r>
                  <a:rPr lang="en-US" sz="2000" dirty="0"/>
                  <a:t>Extremely fast to </a:t>
                </a:r>
                <a:r>
                  <a:rPr lang="en-US" sz="2000" dirty="0" err="1"/>
                  <a:t>computs</a:t>
                </a:r>
                <a:endParaRPr lang="en-US" sz="2000" dirty="0"/>
              </a:p>
              <a:p>
                <a:r>
                  <a:rPr lang="en-US" sz="2000" dirty="0"/>
                  <a:t>For any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, takes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iterations to reach zero</a:t>
                </a:r>
              </a:p>
              <a:p>
                <a:r>
                  <a:rPr lang="en-US" sz="2000" dirty="0"/>
                  <a:t>Is easily reversible (We will see how in a moment)</a:t>
                </a: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EF50361C-CB75-254A-82B9-5EAA70FD4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000" y="2958875"/>
                <a:ext cx="4382360" cy="2929861"/>
              </a:xfrm>
              <a:prstGeom prst="rect">
                <a:avLst/>
              </a:prstGeom>
              <a:blipFill>
                <a:blip r:embed="rId3"/>
                <a:stretch>
                  <a:fillRect l="-2023" r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C38ECF-C8A4-5142-A060-54B639E651C5}"/>
              </a:ext>
            </a:extLst>
          </p:cNvPr>
          <p:cNvSpPr txBox="1">
            <a:spLocks/>
          </p:cNvSpPr>
          <p:nvPr/>
        </p:nvSpPr>
        <p:spPr>
          <a:xfrm>
            <a:off x="7737152" y="1077136"/>
            <a:ext cx="1480000" cy="546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Bitwise </a:t>
            </a:r>
            <a:r>
              <a:rPr lang="en-US" sz="2000" b="1" i="1" u="sng" dirty="0"/>
              <a:t>AND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64FF47-15FF-AF47-9744-47218F7F16C2}"/>
              </a:ext>
            </a:extLst>
          </p:cNvPr>
          <p:cNvCxnSpPr>
            <a:cxnSpLocks/>
          </p:cNvCxnSpPr>
          <p:nvPr/>
        </p:nvCxnSpPr>
        <p:spPr>
          <a:xfrm flipV="1">
            <a:off x="6278880" y="1365504"/>
            <a:ext cx="1296859" cy="219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4CF87F5-AFCD-734E-AED2-EC8FCAD7F1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91072" y="2958874"/>
                <a:ext cx="4986528" cy="36735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Intuitively:</a:t>
                </a:r>
              </a:p>
              <a:p>
                <a:r>
                  <a:rPr lang="en-US" sz="2000" dirty="0"/>
                  <a:t>Turns all trailing 1’s in binary representation to 0s</a:t>
                </a:r>
                <a:br>
                  <a:rPr lang="en-US" sz="2000" dirty="0"/>
                </a:b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i="1" u="sng" dirty="0"/>
                  <a:t>Examples: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1011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1100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1100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1101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1100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4CF87F5-AFCD-734E-AED2-EC8FCAD7F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072" y="2958874"/>
                <a:ext cx="4986528" cy="3673574"/>
              </a:xfrm>
              <a:prstGeom prst="rect">
                <a:avLst/>
              </a:prstGeom>
              <a:blipFill>
                <a:blip r:embed="rId4"/>
                <a:stretch>
                  <a:fillRect l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759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Example Iteration of sum(14)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208" y="1046039"/>
                <a:ext cx="2962657" cy="69517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&amp; (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08" y="1046039"/>
                <a:ext cx="2962657" cy="6951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4CF87F5-AFCD-734E-AED2-EC8FCAD7F1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25440" y="5547360"/>
                <a:ext cx="5852160" cy="8900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dirty="0"/>
                  <a:t>** Notice: The number of trailing 1’s increases by 1 each time, this is why we will terminate 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𝜣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fName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4CF87F5-AFCD-734E-AED2-EC8FCAD7F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5440" y="5547360"/>
                <a:ext cx="5852160" cy="890016"/>
              </a:xfrm>
              <a:prstGeom prst="rect">
                <a:avLst/>
              </a:prstGeom>
              <a:blipFill>
                <a:blip r:embed="rId4"/>
                <a:stretch>
                  <a:fillRect l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A1ED6D2-9387-DD42-AA1C-80D70F5821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208" y="1884973"/>
                <a:ext cx="10485119" cy="7731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400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A1ED6D2-9387-DD42-AA1C-80D70F582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08" y="1884973"/>
                <a:ext cx="10485119" cy="773111"/>
              </a:xfrm>
              <a:prstGeom prst="rect">
                <a:avLst/>
              </a:prstGeom>
              <a:blipFill>
                <a:blip r:embed="rId5"/>
                <a:stretch>
                  <a:fillRect b="-634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B00ABEF-BFC2-F44A-A589-DA52767A07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28844" y="3421999"/>
                <a:ext cx="1688592" cy="1450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add t</a:t>
                </a:r>
                <a:r>
                  <a:rPr lang="en-US" sz="2000" baseline="-25000" dirty="0"/>
                  <a:t>14</a:t>
                </a:r>
                <a:r>
                  <a:rPr lang="en-US" sz="2000" dirty="0"/>
                  <a:t> to res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1110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1110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𝟏𝟒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B00ABEF-BFC2-F44A-A589-DA52767A0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8844" y="3421999"/>
                <a:ext cx="1688592" cy="1450848"/>
              </a:xfrm>
              <a:prstGeom prst="rect">
                <a:avLst/>
              </a:prstGeom>
              <a:blipFill>
                <a:blip r:embed="rId6"/>
                <a:stretch>
                  <a:fillRect l="-2963" t="-1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C8CA493-20A4-E44A-B9E4-03B8651A95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5138" y="4115457"/>
            <a:ext cx="3592386" cy="247678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7B010F25-0E00-DB4E-9854-1A535B8C7D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01220" y="3441584"/>
                <a:ext cx="1688592" cy="1450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add t</a:t>
                </a:r>
                <a:r>
                  <a:rPr lang="en-US" sz="2000" baseline="-25000" dirty="0"/>
                  <a:t>13</a:t>
                </a:r>
                <a:r>
                  <a:rPr lang="en-US" sz="2000" dirty="0"/>
                  <a:t> to res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1101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1100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7B010F25-0E00-DB4E-9854-1A535B8C7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220" y="3441584"/>
                <a:ext cx="1688592" cy="1450848"/>
              </a:xfrm>
              <a:prstGeom prst="rect">
                <a:avLst/>
              </a:prstGeom>
              <a:blipFill>
                <a:blip r:embed="rId8"/>
                <a:stretch>
                  <a:fillRect l="-2963" t="-17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E78C55B6-BE90-5742-A9A5-EB9F5E5B18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82322" y="3432738"/>
                <a:ext cx="1566672" cy="1450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add t</a:t>
                </a:r>
                <a:r>
                  <a:rPr lang="en-US" sz="2000" baseline="-25000" dirty="0"/>
                  <a:t>11</a:t>
                </a:r>
                <a:r>
                  <a:rPr lang="en-US" sz="2000" dirty="0"/>
                  <a:t> to res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1011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E78C55B6-BE90-5742-A9A5-EB9F5E5B1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322" y="3432738"/>
                <a:ext cx="1566672" cy="1450848"/>
              </a:xfrm>
              <a:prstGeom prst="rect">
                <a:avLst/>
              </a:prstGeom>
              <a:blipFill>
                <a:blip r:embed="rId9"/>
                <a:stretch>
                  <a:fillRect l="-3200" t="-1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00BDB34-6388-8044-9387-F08D32C593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01002" y="3432738"/>
                <a:ext cx="1566672" cy="1450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add t</a:t>
                </a:r>
                <a:r>
                  <a:rPr lang="en-US" sz="2000" baseline="-25000" dirty="0"/>
                  <a:t>7</a:t>
                </a:r>
                <a:r>
                  <a:rPr lang="en-US" sz="2000" dirty="0"/>
                  <a:t> to res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0111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0000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00BDB34-6388-8044-9387-F08D32C59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002" y="3432738"/>
                <a:ext cx="1566672" cy="1450848"/>
              </a:xfrm>
              <a:prstGeom prst="rect">
                <a:avLst/>
              </a:prstGeom>
              <a:blipFill>
                <a:blip r:embed="rId10"/>
                <a:stretch>
                  <a:fillRect l="-4000" t="-17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F100B6E-0FBB-D240-8BF5-29E3FECEC82D}"/>
              </a:ext>
            </a:extLst>
          </p:cNvPr>
          <p:cNvSpPr txBox="1">
            <a:spLocks/>
          </p:cNvSpPr>
          <p:nvPr/>
        </p:nvSpPr>
        <p:spPr>
          <a:xfrm>
            <a:off x="1220122" y="3175350"/>
            <a:ext cx="880898" cy="43495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DONE!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D56C7A1-BDDB-3A47-83E5-57B12EE10B24}"/>
              </a:ext>
            </a:extLst>
          </p:cNvPr>
          <p:cNvCxnSpPr/>
          <p:nvPr/>
        </p:nvCxnSpPr>
        <p:spPr>
          <a:xfrm>
            <a:off x="10692384" y="2801845"/>
            <a:ext cx="499872" cy="502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58A451-2C18-F24A-BC20-BD267F0B5368}"/>
              </a:ext>
            </a:extLst>
          </p:cNvPr>
          <p:cNvCxnSpPr>
            <a:cxnSpLocks/>
          </p:cNvCxnSpPr>
          <p:nvPr/>
        </p:nvCxnSpPr>
        <p:spPr>
          <a:xfrm flipH="1" flipV="1">
            <a:off x="9985248" y="2776051"/>
            <a:ext cx="1042416" cy="527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7F02ED-0FC0-3541-81B1-3D76DEEE10C4}"/>
              </a:ext>
            </a:extLst>
          </p:cNvPr>
          <p:cNvCxnSpPr>
            <a:cxnSpLocks/>
          </p:cNvCxnSpPr>
          <p:nvPr/>
        </p:nvCxnSpPr>
        <p:spPr>
          <a:xfrm flipH="1">
            <a:off x="9406716" y="2784992"/>
            <a:ext cx="456612" cy="5448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79E0A1-A9C7-1E4C-8F34-F1AD1B7DB6CB}"/>
              </a:ext>
            </a:extLst>
          </p:cNvPr>
          <p:cNvCxnSpPr>
            <a:cxnSpLocks/>
          </p:cNvCxnSpPr>
          <p:nvPr/>
        </p:nvCxnSpPr>
        <p:spPr>
          <a:xfrm flipH="1" flipV="1">
            <a:off x="8577660" y="2772096"/>
            <a:ext cx="714408" cy="557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AE4CEC-AB06-0C48-AD4C-421ACCCA507D}"/>
              </a:ext>
            </a:extLst>
          </p:cNvPr>
          <p:cNvCxnSpPr>
            <a:cxnSpLocks/>
          </p:cNvCxnSpPr>
          <p:nvPr/>
        </p:nvCxnSpPr>
        <p:spPr>
          <a:xfrm flipH="1">
            <a:off x="7737348" y="2801845"/>
            <a:ext cx="733392" cy="5279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39DD43-D5A1-F948-A00F-2EC1A894F974}"/>
              </a:ext>
            </a:extLst>
          </p:cNvPr>
          <p:cNvCxnSpPr>
            <a:cxnSpLocks/>
          </p:cNvCxnSpPr>
          <p:nvPr/>
        </p:nvCxnSpPr>
        <p:spPr>
          <a:xfrm flipH="1" flipV="1">
            <a:off x="6184533" y="2761176"/>
            <a:ext cx="1472283" cy="543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19AA686-BD5F-B045-A14D-9C246C82A223}"/>
              </a:ext>
            </a:extLst>
          </p:cNvPr>
          <p:cNvCxnSpPr>
            <a:cxnSpLocks/>
          </p:cNvCxnSpPr>
          <p:nvPr/>
        </p:nvCxnSpPr>
        <p:spPr>
          <a:xfrm flipH="1">
            <a:off x="5994066" y="2783437"/>
            <a:ext cx="94803" cy="546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A6128B-86E5-D34D-942D-E5BE9617EF2F}"/>
              </a:ext>
            </a:extLst>
          </p:cNvPr>
          <p:cNvCxnSpPr>
            <a:cxnSpLocks/>
          </p:cNvCxnSpPr>
          <p:nvPr/>
        </p:nvCxnSpPr>
        <p:spPr>
          <a:xfrm flipH="1" flipV="1">
            <a:off x="2081048" y="2761176"/>
            <a:ext cx="3872754" cy="5742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F2673A1-09DF-3F43-B755-7D6C8ED4AA5C}"/>
              </a:ext>
            </a:extLst>
          </p:cNvPr>
          <p:cNvCxnSpPr>
            <a:cxnSpLocks/>
          </p:cNvCxnSpPr>
          <p:nvPr/>
        </p:nvCxnSpPr>
        <p:spPr>
          <a:xfrm flipH="1">
            <a:off x="1861566" y="2761176"/>
            <a:ext cx="148537" cy="311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816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Update: Reversing G()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20897" y="1560576"/>
                <a:ext cx="3938016" cy="82928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897" y="1560576"/>
                <a:ext cx="3938016" cy="8292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EF50361C-CB75-254A-82B9-5EAA70FD4D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10416" y="2812571"/>
                <a:ext cx="8033200" cy="25884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Requirements:</a:t>
                </a:r>
              </a:p>
              <a:p>
                <a:r>
                  <a:rPr lang="en-US" sz="2000" dirty="0"/>
                  <a:t>Should be fast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) to compute</a:t>
                </a:r>
              </a:p>
              <a:p>
                <a:r>
                  <a:rPr lang="en-US" sz="2000" dirty="0"/>
                  <a:t>For any </a:t>
                </a:r>
                <a:r>
                  <a:rPr lang="en-US" sz="2000" dirty="0" err="1"/>
                  <a:t>i</a:t>
                </a:r>
                <a:r>
                  <a:rPr lang="en-US" sz="2000" dirty="0"/>
                  <a:t>, should take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iterations to loop over set</a:t>
                </a:r>
              </a:p>
              <a:p>
                <a:r>
                  <a:rPr lang="en-US" sz="2000" dirty="0"/>
                  <a:t>Needs to correctly cover all cells in array that need to be updated</a:t>
                </a: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EF50361C-CB75-254A-82B9-5EAA70FD4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416" y="2812571"/>
                <a:ext cx="8033200" cy="2588485"/>
              </a:xfrm>
              <a:prstGeom prst="rect">
                <a:avLst/>
              </a:prstGeom>
              <a:blipFill>
                <a:blip r:embed="rId3"/>
                <a:stretch>
                  <a:fillRect l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810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Update: Reversing G()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20897" y="1792224"/>
                <a:ext cx="3938016" cy="82928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| (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897" y="1792224"/>
                <a:ext cx="3938016" cy="8292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F50361C-CB75-254A-82B9-5EAA70FD4DAD}"/>
              </a:ext>
            </a:extLst>
          </p:cNvPr>
          <p:cNvSpPr txBox="1">
            <a:spLocks/>
          </p:cNvSpPr>
          <p:nvPr/>
        </p:nvSpPr>
        <p:spPr>
          <a:xfrm>
            <a:off x="927920" y="3032027"/>
            <a:ext cx="4619440" cy="3515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Strengths / Notes:</a:t>
            </a:r>
          </a:p>
          <a:p>
            <a:r>
              <a:rPr lang="en-US" sz="2000" dirty="0"/>
              <a:t>Sets the lowest 0 bit to a 1</a:t>
            </a:r>
          </a:p>
          <a:p>
            <a:r>
              <a:rPr lang="en-US" sz="2000" dirty="0"/>
              <a:t>Intuitively, this reverses g() because g() removes ALL trailing 1’s and turns them to 0’s. h() puts those 1’s back (one invocation of h() per digit)</a:t>
            </a:r>
          </a:p>
          <a:p>
            <a:r>
              <a:rPr lang="en-US" sz="2000" dirty="0"/>
              <a:t>Is VERY fast to compute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6C4819-9756-824B-8C79-0964E920FBEE}"/>
              </a:ext>
            </a:extLst>
          </p:cNvPr>
          <p:cNvSpPr txBox="1">
            <a:spLocks/>
          </p:cNvSpPr>
          <p:nvPr/>
        </p:nvSpPr>
        <p:spPr>
          <a:xfrm>
            <a:off x="7737152" y="1077136"/>
            <a:ext cx="1480000" cy="546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Bitwise </a:t>
            </a:r>
            <a:r>
              <a:rPr lang="en-US" sz="2000" b="1" i="1" u="sng" dirty="0"/>
              <a:t>OR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26CF4A-858F-EF4A-B163-AB5D845DA233}"/>
              </a:ext>
            </a:extLst>
          </p:cNvPr>
          <p:cNvCxnSpPr>
            <a:cxnSpLocks/>
          </p:cNvCxnSpPr>
          <p:nvPr/>
        </p:nvCxnSpPr>
        <p:spPr>
          <a:xfrm flipV="1">
            <a:off x="6486144" y="1365504"/>
            <a:ext cx="1089595" cy="257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2FA3F13-C99A-3447-AC7D-A9475A4A79F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8752" y="3535680"/>
                <a:ext cx="4657343" cy="30114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Examples: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(1010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1011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1011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1111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1111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11111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=31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2FA3F13-C99A-3447-AC7D-A9475A4A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752" y="3535680"/>
                <a:ext cx="4657343" cy="3011423"/>
              </a:xfrm>
              <a:prstGeom prst="rect">
                <a:avLst/>
              </a:prstGeom>
              <a:blipFill>
                <a:blip r:embed="rId3"/>
                <a:stretch>
                  <a:fillRect l="-1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6209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Example Iteration of Update(4,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0704" y="1521527"/>
                <a:ext cx="2962657" cy="69517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0" dirty="0">
                    <a:solidFill>
                      <a:sysClr val="windowText" lastClr="000000"/>
                    </a:solidFill>
                  </a:rPr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04" y="1521527"/>
                <a:ext cx="2962657" cy="695173"/>
              </a:xfrm>
              <a:prstGeom prst="rect">
                <a:avLst/>
              </a:prstGeom>
              <a:blipFill>
                <a:blip r:embed="rId3"/>
                <a:stretch>
                  <a:fillRect l="-3846" b="-357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4CF87F5-AFCD-734E-AED2-EC8FCAD7F1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2976" y="5839968"/>
                <a:ext cx="5852160" cy="8900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dirty="0"/>
                  <a:t>** Notice: We change one digit from 0 to 1 on each iteration, so all will be changed in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𝜣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𝒍𝒐𝒈</m:t>
                        </m:r>
                      </m:fName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b="1" i="1" dirty="0"/>
                  <a:t> time.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4CF87F5-AFCD-734E-AED2-EC8FCAD7F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976" y="5839968"/>
                <a:ext cx="5852160" cy="890016"/>
              </a:xfrm>
              <a:prstGeom prst="rect">
                <a:avLst/>
              </a:prstGeom>
              <a:blipFill>
                <a:blip r:embed="rId4"/>
                <a:stretch>
                  <a:fillRect l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A1ED6D2-9387-DD42-AA1C-80D70F5821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0704" y="2360461"/>
                <a:ext cx="10485119" cy="773111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400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A1ED6D2-9387-DD42-AA1C-80D70F582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04" y="2360461"/>
                <a:ext cx="10485119" cy="773111"/>
              </a:xfrm>
              <a:prstGeom prst="rect">
                <a:avLst/>
              </a:prstGeom>
              <a:blipFill>
                <a:blip r:embed="rId5"/>
                <a:stretch>
                  <a:fillRect b="-634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1C8CA493-20A4-E44A-B9E4-03B8651A95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012" y="5021321"/>
            <a:ext cx="2530790" cy="1744861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00BDB34-6388-8044-9387-F08D32C593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5148" y="3908226"/>
                <a:ext cx="1566672" cy="1450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add 2 to t</a:t>
                </a:r>
                <a:r>
                  <a:rPr lang="en-US" sz="2000" baseline="-25000" dirty="0"/>
                  <a:t>4</a:t>
                </a: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0" dirty="0"/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br>
                  <a:rPr lang="en-US" sz="20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0100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0101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A00BDB34-6388-8044-9387-F08D32C59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5148" y="3908226"/>
                <a:ext cx="1566672" cy="1450848"/>
              </a:xfrm>
              <a:prstGeom prst="rect">
                <a:avLst/>
              </a:prstGeom>
              <a:blipFill>
                <a:blip r:embed="rId7"/>
                <a:stretch>
                  <a:fillRect l="-4000" t="-17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19AA686-BD5F-B045-A14D-9C246C82A223}"/>
              </a:ext>
            </a:extLst>
          </p:cNvPr>
          <p:cNvCxnSpPr>
            <a:cxnSpLocks/>
          </p:cNvCxnSpPr>
          <p:nvPr/>
        </p:nvCxnSpPr>
        <p:spPr>
          <a:xfrm flipH="1">
            <a:off x="3706368" y="3236874"/>
            <a:ext cx="944460" cy="533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493CA9A4-6671-0B46-B375-1F8065AD43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46620" y="3908226"/>
                <a:ext cx="1566672" cy="1450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add 2 to t</a:t>
                </a:r>
                <a:r>
                  <a:rPr lang="en-US" sz="2000" baseline="-25000" dirty="0"/>
                  <a:t>5</a:t>
                </a: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0" dirty="0"/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br>
                  <a:rPr lang="en-US" sz="20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0101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0111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493CA9A4-6671-0B46-B375-1F8065AD4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6620" y="3908226"/>
                <a:ext cx="1566672" cy="1450848"/>
              </a:xfrm>
              <a:prstGeom prst="rect">
                <a:avLst/>
              </a:prstGeom>
              <a:blipFill>
                <a:blip r:embed="rId8"/>
                <a:stretch>
                  <a:fillRect l="-3200" t="-17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BC03E69B-6C12-0949-A872-DE0164E375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9468" y="3908226"/>
                <a:ext cx="1566672" cy="14508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add 2 to t</a:t>
                </a:r>
                <a:r>
                  <a:rPr lang="en-US" sz="2000" baseline="-25000" dirty="0"/>
                  <a:t>7</a:t>
                </a: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0" dirty="0"/>
                  <a:t>h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br>
                  <a:rPr lang="en-US" sz="20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0111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1111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BC03E69B-6C12-0949-A872-DE0164E37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468" y="3908226"/>
                <a:ext cx="1566672" cy="1450848"/>
              </a:xfrm>
              <a:prstGeom prst="rect">
                <a:avLst/>
              </a:prstGeom>
              <a:blipFill>
                <a:blip r:embed="rId9"/>
                <a:stretch>
                  <a:fillRect l="-1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DF0C03D-987A-E94D-B513-9C928EFA9C67}"/>
              </a:ext>
            </a:extLst>
          </p:cNvPr>
          <p:cNvSpPr txBox="1">
            <a:spLocks/>
          </p:cNvSpPr>
          <p:nvPr/>
        </p:nvSpPr>
        <p:spPr>
          <a:xfrm>
            <a:off x="9029634" y="3908226"/>
            <a:ext cx="2382078" cy="9807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15 is out of bounds.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DONE!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475607-6E5E-5447-AAA1-FACCE66624D0}"/>
              </a:ext>
            </a:extLst>
          </p:cNvPr>
          <p:cNvCxnSpPr>
            <a:cxnSpLocks/>
          </p:cNvCxnSpPr>
          <p:nvPr/>
        </p:nvCxnSpPr>
        <p:spPr>
          <a:xfrm flipV="1">
            <a:off x="3877056" y="3271308"/>
            <a:ext cx="1315740" cy="499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F2B3CB0-7390-C346-B049-233C5B112FF0}"/>
              </a:ext>
            </a:extLst>
          </p:cNvPr>
          <p:cNvCxnSpPr>
            <a:cxnSpLocks/>
          </p:cNvCxnSpPr>
          <p:nvPr/>
        </p:nvCxnSpPr>
        <p:spPr>
          <a:xfrm>
            <a:off x="5260878" y="3274320"/>
            <a:ext cx="0" cy="5539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128CDB-D575-444E-88FD-EBA08A7B397B}"/>
              </a:ext>
            </a:extLst>
          </p:cNvPr>
          <p:cNvCxnSpPr>
            <a:cxnSpLocks/>
          </p:cNvCxnSpPr>
          <p:nvPr/>
        </p:nvCxnSpPr>
        <p:spPr>
          <a:xfrm flipV="1">
            <a:off x="5318262" y="3271308"/>
            <a:ext cx="794035" cy="568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E11687A-1F44-3B47-82C8-C5DDB31AD1F4}"/>
              </a:ext>
            </a:extLst>
          </p:cNvPr>
          <p:cNvCxnSpPr>
            <a:cxnSpLocks/>
          </p:cNvCxnSpPr>
          <p:nvPr/>
        </p:nvCxnSpPr>
        <p:spPr>
          <a:xfrm>
            <a:off x="6197671" y="3285455"/>
            <a:ext cx="1345133" cy="542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6481054-E482-EC4E-AF07-8FF4925C8033}"/>
              </a:ext>
            </a:extLst>
          </p:cNvPr>
          <p:cNvCxnSpPr>
            <a:cxnSpLocks/>
          </p:cNvCxnSpPr>
          <p:nvPr/>
        </p:nvCxnSpPr>
        <p:spPr>
          <a:xfrm flipV="1">
            <a:off x="7628178" y="3236874"/>
            <a:ext cx="3807918" cy="590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A84F72-1280-4345-81DC-1B0C6EC449FF}"/>
              </a:ext>
            </a:extLst>
          </p:cNvPr>
          <p:cNvCxnSpPr>
            <a:cxnSpLocks/>
          </p:cNvCxnSpPr>
          <p:nvPr/>
        </p:nvCxnSpPr>
        <p:spPr>
          <a:xfrm flipH="1">
            <a:off x="9765792" y="3285455"/>
            <a:ext cx="1755679" cy="511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0E041D3D-F405-AB46-A14A-4920576AF6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83258" y="1230716"/>
                <a:ext cx="4492752" cy="7571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i="1" dirty="0"/>
                  <a:t>** Example: t9 does not need to be updated because:</a:t>
                </a:r>
                <a:br>
                  <a:rPr lang="en-US" sz="1600" i="1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sSub>
                            <m:sSub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=100</m:t>
                      </m:r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=8&gt;4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0E041D3D-F405-AB46-A14A-4920576AF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258" y="1230716"/>
                <a:ext cx="4492752" cy="757155"/>
              </a:xfrm>
              <a:prstGeom prst="rect">
                <a:avLst/>
              </a:prstGeom>
              <a:blipFill>
                <a:blip r:embed="rId10"/>
                <a:stretch>
                  <a:fillRect l="-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C84D5D-7475-F44B-A150-2E83F55C367E}"/>
              </a:ext>
            </a:extLst>
          </p:cNvPr>
          <p:cNvCxnSpPr>
            <a:cxnSpLocks/>
          </p:cNvCxnSpPr>
          <p:nvPr/>
        </p:nvCxnSpPr>
        <p:spPr>
          <a:xfrm>
            <a:off x="7205472" y="1972037"/>
            <a:ext cx="97536" cy="350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1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Fenwick Tree Implementation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F50361C-CB75-254A-82B9-5EAA70FD4DAD}"/>
              </a:ext>
            </a:extLst>
          </p:cNvPr>
          <p:cNvSpPr txBox="1">
            <a:spLocks/>
          </p:cNvSpPr>
          <p:nvPr/>
        </p:nvSpPr>
        <p:spPr>
          <a:xfrm>
            <a:off x="2122736" y="825275"/>
            <a:ext cx="7943349" cy="4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/>
              <a:t>Implementation:</a:t>
            </a:r>
            <a:r>
              <a:rPr lang="en-US" sz="2000" dirty="0"/>
              <a:t> Full implementation for f() = sum() in one dimension.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47C36-612C-154F-AFE2-29BAA5A71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08" y="1334457"/>
            <a:ext cx="4998720" cy="540451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43AF12-7448-F840-9235-FE9827A02A0E}"/>
              </a:ext>
            </a:extLst>
          </p:cNvPr>
          <p:cNvSpPr txBox="1">
            <a:spLocks/>
          </p:cNvSpPr>
          <p:nvPr/>
        </p:nvSpPr>
        <p:spPr>
          <a:xfrm>
            <a:off x="8159064" y="2416640"/>
            <a:ext cx="2593019" cy="1335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What is the runtime of this constructor? Can we make it faster?</a:t>
            </a:r>
            <a:endParaRPr lang="en-US" sz="2000" b="1" i="1" u="sn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90AC8B-F892-1B46-9BCB-78A3757FBC2C}"/>
              </a:ext>
            </a:extLst>
          </p:cNvPr>
          <p:cNvCxnSpPr>
            <a:cxnSpLocks/>
          </p:cNvCxnSpPr>
          <p:nvPr/>
        </p:nvCxnSpPr>
        <p:spPr>
          <a:xfrm flipV="1">
            <a:off x="6862205" y="2871111"/>
            <a:ext cx="1296859" cy="219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803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Fenwick Tree Linear Time Constructor</a:t>
            </a:r>
          </a:p>
        </p:txBody>
      </p:sp>
    </p:spTree>
    <p:extLst>
      <p:ext uri="{BB962C8B-B14F-4D97-AF65-F5344CB8AC3E}">
        <p14:creationId xmlns:p14="http://schemas.microsoft.com/office/powerpoint/2010/main" val="1963922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Fenwick Tree Implementation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F50361C-CB75-254A-82B9-5EAA70FD4DAD}"/>
              </a:ext>
            </a:extLst>
          </p:cNvPr>
          <p:cNvSpPr txBox="1">
            <a:spLocks/>
          </p:cNvSpPr>
          <p:nvPr/>
        </p:nvSpPr>
        <p:spPr>
          <a:xfrm>
            <a:off x="2122736" y="825275"/>
            <a:ext cx="7943349" cy="4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/>
              <a:t>Implementation:</a:t>
            </a:r>
            <a:r>
              <a:rPr lang="en-US" sz="2000" dirty="0"/>
              <a:t> Full implementation for f() = sum() in one dimension.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47C36-612C-154F-AFE2-29BAA5A71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08" y="1334457"/>
            <a:ext cx="4998720" cy="54045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F43AF12-7448-F840-9235-FE9827A02A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59064" y="2313064"/>
                <a:ext cx="2593019" cy="13355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This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/>
                  <a:t>Can we make this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F43AF12-7448-F840-9235-FE9827A02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064" y="2313064"/>
                <a:ext cx="2593019" cy="1335549"/>
              </a:xfrm>
              <a:prstGeom prst="rect">
                <a:avLst/>
              </a:prstGeom>
              <a:blipFill>
                <a:blip r:embed="rId3"/>
                <a:stretch>
                  <a:fillRect l="-1942" t="-943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90AC8B-F892-1B46-9BCB-78A3757FBC2C}"/>
              </a:ext>
            </a:extLst>
          </p:cNvPr>
          <p:cNvCxnSpPr>
            <a:cxnSpLocks/>
          </p:cNvCxnSpPr>
          <p:nvPr/>
        </p:nvCxnSpPr>
        <p:spPr>
          <a:xfrm flipV="1">
            <a:off x="6862205" y="2871111"/>
            <a:ext cx="1296859" cy="219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467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Fenwick Tree Implementation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F50361C-CB75-254A-82B9-5EAA70FD4DAD}"/>
              </a:ext>
            </a:extLst>
          </p:cNvPr>
          <p:cNvSpPr txBox="1">
            <a:spLocks/>
          </p:cNvSpPr>
          <p:nvPr/>
        </p:nvSpPr>
        <p:spPr>
          <a:xfrm>
            <a:off x="2122736" y="825275"/>
            <a:ext cx="7943349" cy="4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/>
              <a:t>Key Observation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47C36-612C-154F-AFE2-29BAA5A71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08" y="1334457"/>
            <a:ext cx="4998720" cy="540451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43AF12-7448-F840-9235-FE9827A02A0E}"/>
              </a:ext>
            </a:extLst>
          </p:cNvPr>
          <p:cNvSpPr txBox="1">
            <a:spLocks/>
          </p:cNvSpPr>
          <p:nvPr/>
        </p:nvSpPr>
        <p:spPr>
          <a:xfrm>
            <a:off x="8159064" y="2313064"/>
            <a:ext cx="3231522" cy="31102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Key Observation</a:t>
            </a:r>
            <a:r>
              <a:rPr lang="en-US" sz="20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Each element a[</a:t>
            </a:r>
            <a:r>
              <a:rPr lang="en-US" sz="2000" i="1" dirty="0" err="1"/>
              <a:t>i</a:t>
            </a:r>
            <a:r>
              <a:rPr lang="en-US" sz="2000" i="1" dirty="0"/>
              <a:t>] contributes to bit[</a:t>
            </a:r>
            <a:r>
              <a:rPr lang="en-US" sz="2000" i="1" dirty="0" err="1"/>
              <a:t>i</a:t>
            </a:r>
            <a:r>
              <a:rPr lang="en-US" sz="2000" i="1" dirty="0"/>
              <a:t>] and everything bit[</a:t>
            </a:r>
            <a:r>
              <a:rPr lang="en-US" sz="2000" i="1" dirty="0" err="1"/>
              <a:t>i</a:t>
            </a:r>
            <a:r>
              <a:rPr lang="en-US" sz="2000" i="1" dirty="0"/>
              <a:t>|(i+1)]. So, if we push the change up one “level”, we can then push it up again eventually when we each index </a:t>
            </a:r>
            <a:r>
              <a:rPr lang="en-US" sz="2000" i="1" dirty="0" err="1"/>
              <a:t>i</a:t>
            </a:r>
            <a:r>
              <a:rPr lang="en-US" sz="2000" i="1" dirty="0"/>
              <a:t>|(i+1)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90AC8B-F892-1B46-9BCB-78A3757FBC2C}"/>
              </a:ext>
            </a:extLst>
          </p:cNvPr>
          <p:cNvCxnSpPr>
            <a:cxnSpLocks/>
          </p:cNvCxnSpPr>
          <p:nvPr/>
        </p:nvCxnSpPr>
        <p:spPr>
          <a:xfrm flipV="1">
            <a:off x="6862205" y="2871111"/>
            <a:ext cx="1296859" cy="219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94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Advanced Tree Structures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2856488" y="1310910"/>
            <a:ext cx="6538365" cy="4763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u="sng" dirty="0"/>
              <a:t>In this deck we will look at</a:t>
            </a:r>
            <a:r>
              <a:rPr lang="en-US" sz="20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	- </a:t>
            </a:r>
            <a:r>
              <a:rPr lang="en-US" sz="2000" b="1" i="1" dirty="0"/>
              <a:t>Fenwick Trees</a:t>
            </a:r>
          </a:p>
        </p:txBody>
      </p:sp>
    </p:spTree>
    <p:extLst>
      <p:ext uri="{BB962C8B-B14F-4D97-AF65-F5344CB8AC3E}">
        <p14:creationId xmlns:p14="http://schemas.microsoft.com/office/powerpoint/2010/main" val="1922674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Fenwick Tree Fast Construction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342FE-F988-5B43-973C-EED916081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666" y="1089328"/>
            <a:ext cx="7323027" cy="20975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4F9E5C0-6729-FA42-9920-B72E6D1FF9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1850" y="3306389"/>
                <a:ext cx="10485119" cy="52636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3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400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B4F9E5C0-6729-FA42-9920-B72E6D1FF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50" y="3306389"/>
                <a:ext cx="10485119" cy="526363"/>
              </a:xfrm>
              <a:prstGeom prst="rect">
                <a:avLst/>
              </a:prstGeom>
              <a:blipFill>
                <a:blip r:embed="rId3"/>
                <a:stretch>
                  <a:fillRect b="-1136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CB78A54-B6F7-F449-947D-781296D44C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086" y="2100682"/>
                <a:ext cx="2136227" cy="7207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/>
                  <a:t>Recall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| 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600" dirty="0"/>
                  <a:t> is the function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i="1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8CB78A54-B6F7-F449-947D-781296D44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86" y="2100682"/>
                <a:ext cx="2136227" cy="720716"/>
              </a:xfrm>
              <a:prstGeom prst="rect">
                <a:avLst/>
              </a:prstGeom>
              <a:blipFill>
                <a:blip r:embed="rId4"/>
                <a:stretch>
                  <a:fillRect l="-1183" r="-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F4A635-A4B4-A546-B3A6-2BA27E2F4973}"/>
              </a:ext>
            </a:extLst>
          </p:cNvPr>
          <p:cNvCxnSpPr>
            <a:cxnSpLocks/>
          </p:cNvCxnSpPr>
          <p:nvPr/>
        </p:nvCxnSpPr>
        <p:spPr>
          <a:xfrm flipV="1">
            <a:off x="2554015" y="2241584"/>
            <a:ext cx="904934" cy="68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03981D8-3DD5-694C-A7BD-B1ABFDDE30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67204" y="5243413"/>
                <a:ext cx="2454409" cy="12756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/>
                  <a:t>Consider t</a:t>
                </a:r>
                <a:r>
                  <a:rPr lang="en-US" sz="1600" b="1" i="1" u="sng" baseline="-25000" dirty="0"/>
                  <a:t>9</a:t>
                </a:r>
                <a:r>
                  <a:rPr lang="en-US" sz="1600" dirty="0"/>
                  <a:t>: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1001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br>
                  <a:rPr lang="en-US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r>
                  <a:rPr lang="en-US" sz="1600" i="1" dirty="0"/>
                  <a:t> //sum of 8 and 9</a:t>
                </a: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103981D8-3DD5-694C-A7BD-B1ABFDDE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204" y="5243413"/>
                <a:ext cx="2454409" cy="1275628"/>
              </a:xfrm>
              <a:prstGeom prst="rect">
                <a:avLst/>
              </a:prstGeom>
              <a:blipFill>
                <a:blip r:embed="rId5"/>
                <a:stretch>
                  <a:fillRect l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A6CFDD6-719A-2E4D-A166-807E0ED573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1850" y="3896743"/>
                <a:ext cx="10485119" cy="526363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400" b="0" i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={0, 1, 2, 3, 4, 5, 6, 7, 8, 9, 10, 11, 12, 13, 14</m:t>
                      </m:r>
                      <m:r>
                        <a:rPr lang="en-US" sz="3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400" i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BA6CFDD6-719A-2E4D-A166-807E0ED57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50" y="3896743"/>
                <a:ext cx="10485119" cy="526363"/>
              </a:xfrm>
              <a:prstGeom prst="rect">
                <a:avLst/>
              </a:prstGeom>
              <a:blipFill>
                <a:blip r:embed="rId6"/>
                <a:stretch>
                  <a:fillRect b="-2093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640BB353-4630-C849-801B-084B2341D6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79277" y="5243413"/>
                <a:ext cx="2454409" cy="11587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/>
                  <a:t>When loop at </a:t>
                </a:r>
                <a:r>
                  <a:rPr lang="en-US" sz="1600" b="1" i="1" u="sng" dirty="0" err="1"/>
                  <a:t>i</a:t>
                </a:r>
                <a:r>
                  <a:rPr lang="en-US" sz="1600" b="1" i="1" u="sng" dirty="0"/>
                  <a:t>=8</a:t>
                </a:r>
                <a:r>
                  <a:rPr lang="en-US" sz="1600" dirty="0"/>
                  <a:t>: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=8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9=9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+=8</m:t>
                      </m:r>
                    </m:oMath>
                  </m:oMathPara>
                </a14:m>
                <a:endParaRPr lang="en-US" sz="16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i="1" dirty="0"/>
              </a:p>
            </p:txBody>
          </p:sp>
        </mc:Choice>
        <mc:Fallback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640BB353-4630-C849-801B-084B2341D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277" y="5243413"/>
                <a:ext cx="2454409" cy="1158765"/>
              </a:xfrm>
              <a:prstGeom prst="rect">
                <a:avLst/>
              </a:prstGeom>
              <a:blipFill>
                <a:blip r:embed="rId7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61636C-4866-394B-BAE9-D459DB38F98E}"/>
              </a:ext>
            </a:extLst>
          </p:cNvPr>
          <p:cNvCxnSpPr>
            <a:cxnSpLocks/>
          </p:cNvCxnSpPr>
          <p:nvPr/>
        </p:nvCxnSpPr>
        <p:spPr>
          <a:xfrm flipV="1">
            <a:off x="3342290" y="4487097"/>
            <a:ext cx="3247696" cy="7563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C06D7D-413D-AC4B-8C26-42ADEF48D89F}"/>
              </a:ext>
            </a:extLst>
          </p:cNvPr>
          <p:cNvCxnSpPr>
            <a:cxnSpLocks/>
          </p:cNvCxnSpPr>
          <p:nvPr/>
        </p:nvCxnSpPr>
        <p:spPr>
          <a:xfrm flipH="1" flipV="1">
            <a:off x="6692462" y="4487097"/>
            <a:ext cx="1213945" cy="709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51730A2A-9A29-8D45-A0DC-030B9590C6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05397" y="5196116"/>
                <a:ext cx="3007271" cy="8536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/>
                  <a:t>When loop at </a:t>
                </a:r>
                <a:r>
                  <a:rPr lang="en-US" sz="1600" b="1" i="1" u="sng" dirty="0" err="1"/>
                  <a:t>i</a:t>
                </a:r>
                <a:r>
                  <a:rPr lang="en-US" sz="1600" b="1" i="1" u="sng" dirty="0"/>
                  <a:t>=9</a:t>
                </a:r>
                <a:r>
                  <a:rPr lang="en-US" sz="1600" dirty="0"/>
                  <a:t>: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br>
                  <a:rPr lang="en-US" sz="1600" b="0" dirty="0"/>
                </a:br>
                <a:endParaRPr lang="en-US" sz="1600" b="0" dirty="0"/>
              </a:p>
            </p:txBody>
          </p:sp>
        </mc:Choice>
        <mc:Fallback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51730A2A-9A29-8D45-A0DC-030B9590C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397" y="5196116"/>
                <a:ext cx="3007271" cy="853697"/>
              </a:xfrm>
              <a:prstGeom prst="rect">
                <a:avLst/>
              </a:prstGeom>
              <a:blipFill>
                <a:blip r:embed="rId8"/>
                <a:stretch>
                  <a:fillRect l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032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Fenwick Tree for min Function</a:t>
            </a:r>
          </a:p>
        </p:txBody>
      </p:sp>
    </p:spTree>
    <p:extLst>
      <p:ext uri="{BB962C8B-B14F-4D97-AF65-F5344CB8AC3E}">
        <p14:creationId xmlns:p14="http://schemas.microsoft.com/office/powerpoint/2010/main" val="4177412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Fenwick Tree Implementation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F50361C-CB75-254A-82B9-5EAA70FD4DAD}"/>
              </a:ext>
            </a:extLst>
          </p:cNvPr>
          <p:cNvSpPr txBox="1">
            <a:spLocks/>
          </p:cNvSpPr>
          <p:nvPr/>
        </p:nvSpPr>
        <p:spPr>
          <a:xfrm>
            <a:off x="2122736" y="825275"/>
            <a:ext cx="7943349" cy="4710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b="1" i="1" u="sng" dirty="0"/>
              <a:t>Implementation:</a:t>
            </a:r>
            <a:r>
              <a:rPr lang="en-US" sz="2000" dirty="0"/>
              <a:t> Partial implementation with f() = min()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65649-A339-D24F-86CE-341B25726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426" y="1360651"/>
            <a:ext cx="5464679" cy="538281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AA8146F-57E9-9149-B760-08E141D5D8AF}"/>
              </a:ext>
            </a:extLst>
          </p:cNvPr>
          <p:cNvSpPr txBox="1">
            <a:spLocks/>
          </p:cNvSpPr>
          <p:nvPr/>
        </p:nvSpPr>
        <p:spPr>
          <a:xfrm>
            <a:off x="8129837" y="3140314"/>
            <a:ext cx="3295891" cy="1918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getmin</a:t>
            </a:r>
            <a:r>
              <a:rPr lang="en-US" sz="1600" dirty="0"/>
              <a:t>() returns min from index 0 to 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Can you adapt to return min from a given left and right index? Why or why not?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4D6D5D-578D-6A40-9B11-7DAFBCBF4C16}"/>
              </a:ext>
            </a:extLst>
          </p:cNvPr>
          <p:cNvCxnSpPr>
            <a:cxnSpLocks/>
          </p:cNvCxnSpPr>
          <p:nvPr/>
        </p:nvCxnSpPr>
        <p:spPr>
          <a:xfrm flipV="1">
            <a:off x="7307008" y="3760150"/>
            <a:ext cx="956775" cy="593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139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06995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6B35A7-33B4-2246-9592-F0BBDFD568CC}"/>
              </a:ext>
            </a:extLst>
          </p:cNvPr>
          <p:cNvSpPr txBox="1">
            <a:spLocks/>
          </p:cNvSpPr>
          <p:nvPr/>
        </p:nvSpPr>
        <p:spPr>
          <a:xfrm>
            <a:off x="1371680" y="1805152"/>
            <a:ext cx="9445461" cy="4744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u="sng" dirty="0"/>
              <a:t>Strengths: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br>
              <a:rPr lang="en-US" sz="20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464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Fenwick Trees</a:t>
            </a:r>
          </a:p>
        </p:txBody>
      </p:sp>
    </p:spTree>
    <p:extLst>
      <p:ext uri="{BB962C8B-B14F-4D97-AF65-F5344CB8AC3E}">
        <p14:creationId xmlns:p14="http://schemas.microsoft.com/office/powerpoint/2010/main" val="355838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67E0EDE-F53A-8341-AC3F-C90A9D29D2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559" y="1137590"/>
                <a:ext cx="9664860" cy="54046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Goal</a:t>
                </a:r>
                <a:r>
                  <a:rPr lang="en-US" sz="2000" b="1" u="sng" dirty="0"/>
                  <a:t>:</a:t>
                </a:r>
                <a:r>
                  <a:rPr lang="en-US" sz="2000" dirty="0"/>
                  <a:t> Given a list of integers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and a function that operates on continuous ranges in A, called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Support the following operations</a:t>
                </a:r>
                <a:r>
                  <a:rPr lang="en-US" sz="2000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1. Calculate (for any </a:t>
                </a:r>
                <a:r>
                  <a:rPr lang="en-US" sz="2000" dirty="0" err="1"/>
                  <a:t>l,r</a:t>
                </a:r>
                <a:r>
                  <a:rPr lang="en-US" sz="2000" dirty="0"/>
                  <a:t>) the value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time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2. Update the value of an element of A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time.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3. Use no more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memory (so no more than list A itself)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/>
                  <a:t>**Note: This will work for any function f(), but sum(l, r) is a common first one to start with</a:t>
                </a: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67E0EDE-F53A-8341-AC3F-C90A9D29D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559" y="1137590"/>
                <a:ext cx="9664860" cy="5404612"/>
              </a:xfrm>
              <a:prstGeom prst="rect">
                <a:avLst/>
              </a:prstGeom>
              <a:blipFill>
                <a:blip r:embed="rId2"/>
                <a:stretch>
                  <a:fillRect l="-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91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Why would we want this?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960700" y="3252486"/>
            <a:ext cx="2766348" cy="2245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Suppose</a:t>
            </a:r>
            <a:r>
              <a:rPr lang="en-US" sz="2000" b="1" u="sng" dirty="0"/>
              <a:t>:</a:t>
            </a:r>
            <a:r>
              <a:rPr lang="en-US" sz="2000" dirty="0"/>
              <a:t> That our stream of integers are stock prices over time, or sensor data across many time points, or sales per day (etc.).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E16A59-E2E0-FB44-B56D-3D5BD7BC0E69}"/>
              </a:ext>
            </a:extLst>
          </p:cNvPr>
          <p:cNvSpPr txBox="1">
            <a:spLocks/>
          </p:cNvSpPr>
          <p:nvPr/>
        </p:nvSpPr>
        <p:spPr>
          <a:xfrm>
            <a:off x="1751709" y="1437652"/>
            <a:ext cx="8685403" cy="77311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400" i="1" dirty="0">
                <a:solidFill>
                  <a:sysClr val="windowText" lastClr="000000"/>
                </a:solidFill>
              </a:rPr>
              <a:t>A = {5, 10, 1, 11, 29, 3, 2, 209, 85, 6, 9, 11}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3D1555-5542-694F-BB57-374B096DC8EE}"/>
              </a:ext>
            </a:extLst>
          </p:cNvPr>
          <p:cNvSpPr txBox="1">
            <a:spLocks/>
          </p:cNvSpPr>
          <p:nvPr/>
        </p:nvSpPr>
        <p:spPr>
          <a:xfrm>
            <a:off x="8711519" y="3067290"/>
            <a:ext cx="3451185" cy="1921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Suppose</a:t>
            </a:r>
            <a:r>
              <a:rPr lang="en-US" sz="2000" b="1" u="sng" dirty="0"/>
              <a:t>:</a:t>
            </a:r>
            <a:r>
              <a:rPr lang="en-US" sz="2000" dirty="0"/>
              <a:t> That f() is a function we care about over any range. Max and min (for stock prices), average (for sensor data), or sum (for sales)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03E7D1-E9DC-BC4E-9C19-B20CF59EA881}"/>
              </a:ext>
            </a:extLst>
          </p:cNvPr>
          <p:cNvCxnSpPr/>
          <p:nvPr/>
        </p:nvCxnSpPr>
        <p:spPr>
          <a:xfrm flipV="1">
            <a:off x="2152891" y="2372810"/>
            <a:ext cx="439838" cy="694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6FD681-3371-4B4B-90C7-C68A2975B9FA}"/>
              </a:ext>
            </a:extLst>
          </p:cNvPr>
          <p:cNvCxnSpPr>
            <a:cxnSpLocks/>
          </p:cNvCxnSpPr>
          <p:nvPr/>
        </p:nvCxnSpPr>
        <p:spPr>
          <a:xfrm flipH="1" flipV="1">
            <a:off x="9525965" y="2372810"/>
            <a:ext cx="911146" cy="613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546DED-C481-6E48-8335-DF91DC59FE85}"/>
              </a:ext>
            </a:extLst>
          </p:cNvPr>
          <p:cNvSpPr txBox="1">
            <a:spLocks/>
          </p:cNvSpPr>
          <p:nvPr/>
        </p:nvSpPr>
        <p:spPr>
          <a:xfrm>
            <a:off x="4429934" y="4988688"/>
            <a:ext cx="4000283" cy="1435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Perhaps our company needs to be able to pull f() over any arbitrary range in A thousands of time per day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0DB7C2-69F0-A64C-B8D7-457771A184E1}"/>
              </a:ext>
            </a:extLst>
          </p:cNvPr>
          <p:cNvCxnSpPr>
            <a:cxnSpLocks/>
          </p:cNvCxnSpPr>
          <p:nvPr/>
        </p:nvCxnSpPr>
        <p:spPr>
          <a:xfrm flipH="1" flipV="1">
            <a:off x="4896091" y="2384384"/>
            <a:ext cx="1198319" cy="2604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D503D3-7CD7-D841-A59E-D2245CB3710F}"/>
              </a:ext>
            </a:extLst>
          </p:cNvPr>
          <p:cNvCxnSpPr>
            <a:cxnSpLocks/>
          </p:cNvCxnSpPr>
          <p:nvPr/>
        </p:nvCxnSpPr>
        <p:spPr>
          <a:xfrm flipV="1">
            <a:off x="6094410" y="2297573"/>
            <a:ext cx="1278140" cy="269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09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Naïve Approach 1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960700" y="3252486"/>
            <a:ext cx="2766348" cy="2245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Store:</a:t>
            </a:r>
            <a:r>
              <a:rPr lang="en-US" sz="2000" dirty="0"/>
              <a:t> A as normal with no alterations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E16A59-E2E0-FB44-B56D-3D5BD7BC0E69}"/>
              </a:ext>
            </a:extLst>
          </p:cNvPr>
          <p:cNvSpPr txBox="1">
            <a:spLocks/>
          </p:cNvSpPr>
          <p:nvPr/>
        </p:nvSpPr>
        <p:spPr>
          <a:xfrm>
            <a:off x="1751709" y="1437652"/>
            <a:ext cx="8685403" cy="77311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400" i="1" dirty="0">
                <a:solidFill>
                  <a:sysClr val="windowText" lastClr="000000"/>
                </a:solidFill>
              </a:rPr>
              <a:t>A = {5, 10, 1, 11, 29, 3, 2, 209, 85, 6, 9, 11}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30217" y="3067290"/>
                <a:ext cx="3732487" cy="22339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Assume:</a:t>
                </a:r>
                <a:r>
                  <a:rPr lang="en-US" sz="2000" dirty="0"/>
                  <a:t> For now that f() is just the sum function: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b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217" y="3067290"/>
                <a:ext cx="3732487" cy="2233916"/>
              </a:xfrm>
              <a:prstGeom prst="rect">
                <a:avLst/>
              </a:prstGeom>
              <a:blipFill>
                <a:blip r:embed="rId2"/>
                <a:stretch>
                  <a:fillRect l="-1695" t="-3409" b="-48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03E7D1-E9DC-BC4E-9C19-B20CF59EA881}"/>
              </a:ext>
            </a:extLst>
          </p:cNvPr>
          <p:cNvCxnSpPr/>
          <p:nvPr/>
        </p:nvCxnSpPr>
        <p:spPr>
          <a:xfrm flipV="1">
            <a:off x="2152891" y="2372810"/>
            <a:ext cx="439838" cy="694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6FD681-3371-4B4B-90C7-C68A2975B9FA}"/>
              </a:ext>
            </a:extLst>
          </p:cNvPr>
          <p:cNvCxnSpPr>
            <a:cxnSpLocks/>
          </p:cNvCxnSpPr>
          <p:nvPr/>
        </p:nvCxnSpPr>
        <p:spPr>
          <a:xfrm flipH="1" flipV="1">
            <a:off x="9525965" y="2372810"/>
            <a:ext cx="911146" cy="613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546DED-C481-6E48-8335-DF91DC59FE85}"/>
              </a:ext>
            </a:extLst>
          </p:cNvPr>
          <p:cNvSpPr txBox="1">
            <a:spLocks/>
          </p:cNvSpPr>
          <p:nvPr/>
        </p:nvSpPr>
        <p:spPr>
          <a:xfrm>
            <a:off x="1809764" y="4965541"/>
            <a:ext cx="2472870" cy="14352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Compute </a:t>
            </a:r>
            <a:r>
              <a:rPr lang="en-US" sz="2000" b="1" i="1" u="sng" dirty="0"/>
              <a:t>sum</a:t>
            </a:r>
            <a:r>
              <a:rPr lang="en-US" sz="2000" dirty="0"/>
              <a:t> by simply traversing the array. This is O(n) time. TOO SLOW!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D503D3-7CD7-D841-A59E-D2245CB3710F}"/>
              </a:ext>
            </a:extLst>
          </p:cNvPr>
          <p:cNvCxnSpPr>
            <a:cxnSpLocks/>
          </p:cNvCxnSpPr>
          <p:nvPr/>
        </p:nvCxnSpPr>
        <p:spPr>
          <a:xfrm flipV="1">
            <a:off x="3565003" y="2349663"/>
            <a:ext cx="1280586" cy="2615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DE435D-5090-9A4E-9929-683B25F7D7D8}"/>
              </a:ext>
            </a:extLst>
          </p:cNvPr>
          <p:cNvSpPr txBox="1">
            <a:spLocks/>
          </p:cNvSpPr>
          <p:nvPr/>
        </p:nvSpPr>
        <p:spPr>
          <a:xfrm>
            <a:off x="6296178" y="4965541"/>
            <a:ext cx="2801524" cy="1724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Update value by simply updating it directly. This is O(1) time. Good!!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D175FC-1A5A-0B49-9BBA-B9417BDC3298}"/>
              </a:ext>
            </a:extLst>
          </p:cNvPr>
          <p:cNvCxnSpPr>
            <a:cxnSpLocks/>
          </p:cNvCxnSpPr>
          <p:nvPr/>
        </p:nvCxnSpPr>
        <p:spPr>
          <a:xfrm flipH="1" flipV="1">
            <a:off x="6416673" y="2372810"/>
            <a:ext cx="655460" cy="25927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402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Naïve Approach 2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198076" y="3216451"/>
            <a:ext cx="2766348" cy="98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Store:</a:t>
            </a:r>
            <a:r>
              <a:rPr lang="en-US" sz="2000" dirty="0"/>
              <a:t> sum from index 1 to </a:t>
            </a:r>
            <a:r>
              <a:rPr lang="en-US" sz="2000" dirty="0" err="1"/>
              <a:t>i</a:t>
            </a:r>
            <a:r>
              <a:rPr lang="en-US" sz="2000" dirty="0"/>
              <a:t> in cell </a:t>
            </a:r>
            <a:r>
              <a:rPr lang="en-US" sz="2000" dirty="0" err="1"/>
              <a:t>i</a:t>
            </a:r>
            <a:r>
              <a:rPr lang="en-US" sz="2000"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E16A59-E2E0-FB44-B56D-3D5BD7BC0E69}"/>
              </a:ext>
            </a:extLst>
          </p:cNvPr>
          <p:cNvSpPr txBox="1">
            <a:spLocks/>
          </p:cNvSpPr>
          <p:nvPr/>
        </p:nvSpPr>
        <p:spPr>
          <a:xfrm>
            <a:off x="1751709" y="1078836"/>
            <a:ext cx="8685403" cy="77311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400" i="1" dirty="0">
                <a:solidFill>
                  <a:sysClr val="windowText" lastClr="000000"/>
                </a:solidFill>
              </a:rPr>
              <a:t>A = {5, 10, 1, 11, 29, 3, 2, 209, 85, 6, 9, 11}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30216" y="3455035"/>
                <a:ext cx="3732487" cy="22339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Assume:</a:t>
                </a:r>
                <a:r>
                  <a:rPr lang="en-US" sz="2000" dirty="0"/>
                  <a:t> For now that f() is just the sum function: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b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216" y="3455035"/>
                <a:ext cx="3732487" cy="2233916"/>
              </a:xfrm>
              <a:prstGeom prst="rect">
                <a:avLst/>
              </a:prstGeom>
              <a:blipFill>
                <a:blip r:embed="rId2"/>
                <a:stretch>
                  <a:fillRect l="-1695" t="-2825" b="-47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03E7D1-E9DC-BC4E-9C19-B20CF59EA881}"/>
              </a:ext>
            </a:extLst>
          </p:cNvPr>
          <p:cNvCxnSpPr/>
          <p:nvPr/>
        </p:nvCxnSpPr>
        <p:spPr>
          <a:xfrm flipV="1">
            <a:off x="1141412" y="2465408"/>
            <a:ext cx="439838" cy="694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6FD681-3371-4B4B-90C7-C68A2975B9FA}"/>
              </a:ext>
            </a:extLst>
          </p:cNvPr>
          <p:cNvCxnSpPr>
            <a:cxnSpLocks/>
          </p:cNvCxnSpPr>
          <p:nvPr/>
        </p:nvCxnSpPr>
        <p:spPr>
          <a:xfrm flipH="1" flipV="1">
            <a:off x="9385314" y="2937573"/>
            <a:ext cx="911146" cy="613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546DED-C481-6E48-8335-DF91DC59FE85}"/>
              </a:ext>
            </a:extLst>
          </p:cNvPr>
          <p:cNvSpPr txBox="1">
            <a:spLocks/>
          </p:cNvSpPr>
          <p:nvPr/>
        </p:nvSpPr>
        <p:spPr>
          <a:xfrm>
            <a:off x="2238026" y="4294206"/>
            <a:ext cx="2704363" cy="2034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Compute </a:t>
            </a:r>
            <a:r>
              <a:rPr lang="en-US" sz="2000" b="1" i="1" u="sng" dirty="0"/>
              <a:t>sum</a:t>
            </a:r>
            <a:r>
              <a:rPr lang="en-US" sz="2000" dirty="0"/>
              <a:t> from l to r  by simply subtracting T[r] – T[l-1]. O(1) Time!!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D503D3-7CD7-D841-A59E-D2245CB3710F}"/>
              </a:ext>
            </a:extLst>
          </p:cNvPr>
          <p:cNvCxnSpPr>
            <a:cxnSpLocks/>
          </p:cNvCxnSpPr>
          <p:nvPr/>
        </p:nvCxnSpPr>
        <p:spPr>
          <a:xfrm flipV="1">
            <a:off x="3831220" y="2937573"/>
            <a:ext cx="771914" cy="1345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4DE435D-5090-9A4E-9929-683B25F7D7D8}"/>
              </a:ext>
            </a:extLst>
          </p:cNvPr>
          <p:cNvSpPr txBox="1">
            <a:spLocks/>
          </p:cNvSpPr>
          <p:nvPr/>
        </p:nvSpPr>
        <p:spPr>
          <a:xfrm>
            <a:off x="5628693" y="5006050"/>
            <a:ext cx="2801524" cy="1510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Updating a value requires updating ALL values in T from 0 to </a:t>
            </a:r>
            <a:r>
              <a:rPr lang="en-US" sz="2000" b="1" dirty="0" err="1"/>
              <a:t>i</a:t>
            </a:r>
            <a:endParaRPr lang="en-US" sz="2000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D175FC-1A5A-0B49-9BBA-B9417BDC3298}"/>
              </a:ext>
            </a:extLst>
          </p:cNvPr>
          <p:cNvCxnSpPr>
            <a:cxnSpLocks/>
          </p:cNvCxnSpPr>
          <p:nvPr/>
        </p:nvCxnSpPr>
        <p:spPr>
          <a:xfrm flipH="1" flipV="1">
            <a:off x="6296178" y="2983871"/>
            <a:ext cx="274114" cy="2027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2E1E7F7-F19E-0345-8B58-0817D751FE97}"/>
              </a:ext>
            </a:extLst>
          </p:cNvPr>
          <p:cNvSpPr txBox="1">
            <a:spLocks/>
          </p:cNvSpPr>
          <p:nvPr/>
        </p:nvSpPr>
        <p:spPr>
          <a:xfrm>
            <a:off x="1751708" y="2013993"/>
            <a:ext cx="8685403" cy="77311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400" i="1" dirty="0">
                <a:solidFill>
                  <a:sysClr val="windowText" lastClr="000000"/>
                </a:solidFill>
              </a:rPr>
              <a:t>T =  {5, 15, 16, 77, 106, 109, 111, 320, 405,…}</a:t>
            </a:r>
          </a:p>
        </p:txBody>
      </p:sp>
    </p:spTree>
    <p:extLst>
      <p:ext uri="{BB962C8B-B14F-4D97-AF65-F5344CB8AC3E}">
        <p14:creationId xmlns:p14="http://schemas.microsoft.com/office/powerpoint/2010/main" val="243617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Generalizing the Naïve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2736" y="2629923"/>
                <a:ext cx="7943349" cy="172262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>
                    <a:solidFill>
                      <a:sysClr val="windowText" lastClr="000000"/>
                    </a:solidFill>
                  </a:rPr>
                  <a:t>Assume:</a:t>
                </a:r>
                <a:r>
                  <a:rPr lang="en-US" sz="2000" dirty="0">
                    <a:solidFill>
                      <a:sysClr val="windowText" lastClr="000000"/>
                    </a:solidFill>
                  </a:rPr>
                  <a:t> Update our new array T to store partial prefixes: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b="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03D1555-5542-694F-BB57-374B096DC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736" y="2629923"/>
                <a:ext cx="7943349" cy="1722621"/>
              </a:xfrm>
              <a:prstGeom prst="rect">
                <a:avLst/>
              </a:prstGeom>
              <a:blipFill>
                <a:blip r:embed="rId2"/>
                <a:stretch>
                  <a:fillRect l="-637" t="-21739" b="-7173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F50361C-CB75-254A-82B9-5EAA70FD4DAD}"/>
              </a:ext>
            </a:extLst>
          </p:cNvPr>
          <p:cNvSpPr txBox="1">
            <a:spLocks/>
          </p:cNvSpPr>
          <p:nvPr/>
        </p:nvSpPr>
        <p:spPr>
          <a:xfrm>
            <a:off x="2122736" y="1373915"/>
            <a:ext cx="7943349" cy="1028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IDEA:</a:t>
            </a:r>
            <a:r>
              <a:rPr lang="en-US" sz="2000" dirty="0"/>
              <a:t> Let’s balance the two approaches. Store prefixes but not always the range from 0 to </a:t>
            </a:r>
            <a:r>
              <a:rPr lang="en-US" sz="2000" dirty="0" err="1"/>
              <a:t>i</a:t>
            </a:r>
            <a:r>
              <a:rPr lang="en-US" sz="2000" dirty="0"/>
              <a:t> such that we can get fast runtimes for computing f(</a:t>
            </a:r>
            <a:r>
              <a:rPr lang="en-US" sz="2000" dirty="0" err="1"/>
              <a:t>l,r</a:t>
            </a:r>
            <a:r>
              <a:rPr lang="en-US" sz="2000" dirty="0"/>
              <a:t>) AND fast runtimes for updating a value.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4B409753-0E3D-A04D-90C1-D5D943D3B1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7041" y="5257067"/>
                <a:ext cx="1845760" cy="5097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4B409753-0E3D-A04D-90C1-D5D943D3B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41" y="5257067"/>
                <a:ext cx="1845760" cy="5097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AEC2E2-05CF-B04D-8A04-41EC845BB46D}"/>
              </a:ext>
            </a:extLst>
          </p:cNvPr>
          <p:cNvCxnSpPr>
            <a:cxnSpLocks/>
          </p:cNvCxnSpPr>
          <p:nvPr/>
        </p:nvCxnSpPr>
        <p:spPr>
          <a:xfrm flipV="1">
            <a:off x="3011424" y="4407409"/>
            <a:ext cx="2243328" cy="84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8964B618-0768-FF43-ABD9-4A5765D30B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9135" y="4720618"/>
                <a:ext cx="4267199" cy="14119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**Note: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For Naïve Approach 1: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For Naïve Approach 2: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8964B618-0768-FF43-ABD9-4A5765D30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135" y="4720618"/>
                <a:ext cx="4267199" cy="1411957"/>
              </a:xfrm>
              <a:prstGeom prst="rect">
                <a:avLst/>
              </a:prstGeom>
              <a:blipFill>
                <a:blip r:embed="rId4"/>
                <a:stretch>
                  <a:fillRect l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13C6838-6232-2145-9449-9EB6BD1FC759}"/>
              </a:ext>
            </a:extLst>
          </p:cNvPr>
          <p:cNvSpPr txBox="1">
            <a:spLocks/>
          </p:cNvSpPr>
          <p:nvPr/>
        </p:nvSpPr>
        <p:spPr>
          <a:xfrm>
            <a:off x="6759135" y="6203803"/>
            <a:ext cx="2414015" cy="467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dirty="0"/>
              <a:t>What should g(</a:t>
            </a:r>
            <a:r>
              <a:rPr lang="en-US" sz="2000" b="1" i="1" dirty="0" err="1"/>
              <a:t>i</a:t>
            </a:r>
            <a:r>
              <a:rPr lang="en-US" sz="2000" b="1" i="1" dirty="0"/>
              <a:t>) be??</a:t>
            </a:r>
          </a:p>
        </p:txBody>
      </p:sp>
    </p:spTree>
    <p:extLst>
      <p:ext uri="{BB962C8B-B14F-4D97-AF65-F5344CB8AC3E}">
        <p14:creationId xmlns:p14="http://schemas.microsoft.com/office/powerpoint/2010/main" val="783193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Generalizing the Naïve Approach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F50361C-CB75-254A-82B9-5EAA70FD4DAD}"/>
              </a:ext>
            </a:extLst>
          </p:cNvPr>
          <p:cNvSpPr txBox="1">
            <a:spLocks/>
          </p:cNvSpPr>
          <p:nvPr/>
        </p:nvSpPr>
        <p:spPr>
          <a:xfrm>
            <a:off x="2122736" y="1373915"/>
            <a:ext cx="7943349" cy="1028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Implementation:</a:t>
            </a:r>
            <a:r>
              <a:rPr lang="en-US" sz="2000" dirty="0"/>
              <a:t> Regardless of what we choose for g(</a:t>
            </a:r>
            <a:r>
              <a:rPr lang="en-US" sz="2000" dirty="0" err="1"/>
              <a:t>i</a:t>
            </a:r>
            <a:r>
              <a:rPr lang="en-US" sz="2000" dirty="0"/>
              <a:t>), the following pseudo-code will work (here we are assuming f() is the sum function for simplicity).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DE1BB-4908-CA4B-BFAD-4ED971B70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920" y="2499668"/>
            <a:ext cx="4278980" cy="2950156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CC07C9BA-7455-B34E-AC66-5562033880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2743" y="2828544"/>
                <a:ext cx="2867177" cy="20970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/>
                  <a:t>Notice:</a:t>
                </a:r>
                <a:r>
                  <a:rPr lang="en-US" sz="1600" dirty="0"/>
                  <a:t> sum() calculates the sum from index 0 to r. So, if we want to calculate the sum of a range we still use:</a:t>
                </a:r>
                <a:br>
                  <a:rPr lang="en-US" sz="1600" dirty="0"/>
                </a:br>
                <a:endParaRPr lang="en-US" sz="16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𝑠𝑢𝑚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CC07C9BA-7455-B34E-AC66-556203388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43" y="2828544"/>
                <a:ext cx="2867177" cy="2097024"/>
              </a:xfrm>
              <a:prstGeom prst="rect">
                <a:avLst/>
              </a:prstGeom>
              <a:blipFill>
                <a:blip r:embed="rId3"/>
                <a:stretch>
                  <a:fillRect l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EAF5CD-4E31-7947-9D0F-1735D2399089}"/>
              </a:ext>
            </a:extLst>
          </p:cNvPr>
          <p:cNvCxnSpPr>
            <a:cxnSpLocks/>
          </p:cNvCxnSpPr>
          <p:nvPr/>
        </p:nvCxnSpPr>
        <p:spPr>
          <a:xfrm flipV="1">
            <a:off x="3048001" y="2828544"/>
            <a:ext cx="707135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5CBC486-322F-5C4C-8377-2E3C1B9B89D4}"/>
              </a:ext>
            </a:extLst>
          </p:cNvPr>
          <p:cNvSpPr txBox="1">
            <a:spLocks/>
          </p:cNvSpPr>
          <p:nvPr/>
        </p:nvSpPr>
        <p:spPr>
          <a:xfrm>
            <a:off x="9172423" y="3456509"/>
            <a:ext cx="2867177" cy="1036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Not obvious to see how to make this one fast? We will see how in a moment.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6F782F-F1CE-0145-9F7D-5D46E44C91FD}"/>
              </a:ext>
            </a:extLst>
          </p:cNvPr>
          <p:cNvCxnSpPr>
            <a:cxnSpLocks/>
          </p:cNvCxnSpPr>
          <p:nvPr/>
        </p:nvCxnSpPr>
        <p:spPr>
          <a:xfrm flipV="1">
            <a:off x="8349594" y="3755136"/>
            <a:ext cx="822829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9700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10427</TotalTime>
  <Words>1604</Words>
  <Application>Microsoft Macintosh PowerPoint</Application>
  <PresentationFormat>Widescreen</PresentationFormat>
  <Paragraphs>146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Trebuchet MS</vt:lpstr>
      <vt:lpstr>Tw Cen MT</vt:lpstr>
      <vt:lpstr>Circuit</vt:lpstr>
      <vt:lpstr>Fenwick Trees</vt:lpstr>
      <vt:lpstr>Advanced Tree Structures</vt:lpstr>
      <vt:lpstr>Fenwick Trees</vt:lpstr>
      <vt:lpstr>Motivation</vt:lpstr>
      <vt:lpstr>Why would we want this?</vt:lpstr>
      <vt:lpstr>Naïve Approach 1</vt:lpstr>
      <vt:lpstr>Naïve Approach 2</vt:lpstr>
      <vt:lpstr>Generalizing the Naïve Approach</vt:lpstr>
      <vt:lpstr>Generalizing the Naïve Approach</vt:lpstr>
      <vt:lpstr>Defining Function G</vt:lpstr>
      <vt:lpstr>Defining Function G</vt:lpstr>
      <vt:lpstr>Example Iteration of sum(14)</vt:lpstr>
      <vt:lpstr>Update: Reversing G()</vt:lpstr>
      <vt:lpstr>Update: Reversing G()</vt:lpstr>
      <vt:lpstr>Example Iteration of Update(4, 2)</vt:lpstr>
      <vt:lpstr>Fenwick Tree Implementation</vt:lpstr>
      <vt:lpstr>Fenwick Tree Linear Time Constructor</vt:lpstr>
      <vt:lpstr>Fenwick Tree Implementation</vt:lpstr>
      <vt:lpstr>Fenwick Tree Implementation</vt:lpstr>
      <vt:lpstr>Fenwick Tree Fast Construction</vt:lpstr>
      <vt:lpstr>Fenwick Tree for min Function</vt:lpstr>
      <vt:lpstr>Fenwick Tree Implementation</vt:lpstr>
      <vt:lpstr>Conclusion</vt:lpstr>
      <vt:lpstr>Conclusions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161</cp:revision>
  <dcterms:created xsi:type="dcterms:W3CDTF">2023-02-24T14:15:53Z</dcterms:created>
  <dcterms:modified xsi:type="dcterms:W3CDTF">2023-03-17T17:57:47Z</dcterms:modified>
</cp:coreProperties>
</file>