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4"/>
  </p:notesMasterIdLst>
  <p:sldIdLst>
    <p:sldId id="256" r:id="rId2"/>
    <p:sldId id="286" r:id="rId3"/>
    <p:sldId id="292" r:id="rId4"/>
    <p:sldId id="361" r:id="rId5"/>
    <p:sldId id="362" r:id="rId6"/>
    <p:sldId id="358" r:id="rId7"/>
    <p:sldId id="363" r:id="rId8"/>
    <p:sldId id="364" r:id="rId9"/>
    <p:sldId id="376" r:id="rId10"/>
    <p:sldId id="380" r:id="rId11"/>
    <p:sldId id="377" r:id="rId12"/>
    <p:sldId id="365" r:id="rId13"/>
    <p:sldId id="378" r:id="rId14"/>
    <p:sldId id="379" r:id="rId15"/>
    <p:sldId id="359" r:id="rId16"/>
    <p:sldId id="367" r:id="rId17"/>
    <p:sldId id="382" r:id="rId18"/>
    <p:sldId id="383" r:id="rId19"/>
    <p:sldId id="384" r:id="rId20"/>
    <p:sldId id="385" r:id="rId21"/>
    <p:sldId id="402" r:id="rId22"/>
    <p:sldId id="386" r:id="rId23"/>
    <p:sldId id="369" r:id="rId24"/>
    <p:sldId id="388" r:id="rId25"/>
    <p:sldId id="389" r:id="rId26"/>
    <p:sldId id="360" r:id="rId27"/>
    <p:sldId id="372" r:id="rId28"/>
    <p:sldId id="391" r:id="rId29"/>
    <p:sldId id="373" r:id="rId30"/>
    <p:sldId id="392" r:id="rId31"/>
    <p:sldId id="396" r:id="rId32"/>
    <p:sldId id="374" r:id="rId33"/>
    <p:sldId id="393" r:id="rId34"/>
    <p:sldId id="394" r:id="rId35"/>
    <p:sldId id="395" r:id="rId36"/>
    <p:sldId id="397" r:id="rId37"/>
    <p:sldId id="398" r:id="rId38"/>
    <p:sldId id="399" r:id="rId39"/>
    <p:sldId id="400" r:id="rId40"/>
    <p:sldId id="401" r:id="rId41"/>
    <p:sldId id="357" r:id="rId42"/>
    <p:sldId id="33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5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1.png"/><Relationship Id="rId3" Type="http://schemas.openxmlformats.org/officeDocument/2006/relationships/image" Target="../media/image104.png"/><Relationship Id="rId21" Type="http://schemas.openxmlformats.org/officeDocument/2006/relationships/image" Target="../media/image84.png"/><Relationship Id="rId7" Type="http://schemas.openxmlformats.org/officeDocument/2006/relationships/image" Target="../media/image108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11" Type="http://schemas.openxmlformats.org/officeDocument/2006/relationships/image" Target="../media/image87.png"/><Relationship Id="rId24" Type="http://schemas.openxmlformats.org/officeDocument/2006/relationships/image" Target="../media/image99.png"/><Relationship Id="rId5" Type="http://schemas.openxmlformats.org/officeDocument/2006/relationships/image" Target="../media/image106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28" Type="http://schemas.openxmlformats.org/officeDocument/2006/relationships/image" Target="../media/image11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Relationship Id="rId14" Type="http://schemas.openxmlformats.org/officeDocument/2006/relationships/image" Target="../media/image110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113.png"/><Relationship Id="rId21" Type="http://schemas.openxmlformats.org/officeDocument/2006/relationships/image" Target="../media/image97.png"/><Relationship Id="rId7" Type="http://schemas.openxmlformats.org/officeDocument/2006/relationships/image" Target="../media/image96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image" Target="../media/image77.png"/><Relationship Id="rId16" Type="http://schemas.openxmlformats.org/officeDocument/2006/relationships/image" Target="../media/image9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5" Type="http://schemas.openxmlformats.org/officeDocument/2006/relationships/image" Target="../media/image115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1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14.png"/><Relationship Id="rId9" Type="http://schemas.openxmlformats.org/officeDocument/2006/relationships/image" Target="../media/image85.png"/><Relationship Id="rId14" Type="http://schemas.openxmlformats.org/officeDocument/2006/relationships/image" Target="../media/image117.png"/><Relationship Id="rId22" Type="http://schemas.openxmlformats.org/officeDocument/2006/relationships/image" Target="../media/image98.png"/><Relationship Id="rId27" Type="http://schemas.openxmlformats.org/officeDocument/2006/relationships/image" Target="../media/image1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18.png"/><Relationship Id="rId3" Type="http://schemas.openxmlformats.org/officeDocument/2006/relationships/image" Target="../media/image119.png"/><Relationship Id="rId21" Type="http://schemas.openxmlformats.org/officeDocument/2006/relationships/image" Target="../media/image96.png"/><Relationship Id="rId7" Type="http://schemas.openxmlformats.org/officeDocument/2006/relationships/image" Target="../media/image12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99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11" Type="http://schemas.openxmlformats.org/officeDocument/2006/relationships/image" Target="../media/image86.png"/><Relationship Id="rId24" Type="http://schemas.openxmlformats.org/officeDocument/2006/relationships/image" Target="../media/image98.png"/><Relationship Id="rId5" Type="http://schemas.openxmlformats.org/officeDocument/2006/relationships/image" Target="../media/image121.png"/><Relationship Id="rId15" Type="http://schemas.openxmlformats.org/officeDocument/2006/relationships/image" Target="../media/image125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120.png"/><Relationship Id="rId9" Type="http://schemas.openxmlformats.org/officeDocument/2006/relationships/image" Target="../media/image109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Relationship Id="rId27" Type="http://schemas.openxmlformats.org/officeDocument/2006/relationships/image" Target="../media/image101.png"/><Relationship Id="rId30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CLRS Ch. 35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3438079" y="1920763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37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784796" y="1939051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B3EB7C-72C4-444C-AA77-E638918DEE2D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F27C07-CF3E-4445-ACA0-E5863C5C5AF8}"/>
              </a:ext>
            </a:extLst>
          </p:cNvPr>
          <p:cNvSpPr txBox="1"/>
          <p:nvPr/>
        </p:nvSpPr>
        <p:spPr>
          <a:xfrm>
            <a:off x="5324728" y="4651802"/>
            <a:ext cx="5987858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This is just one way it could have turned out. Any thoughts on the limits of “how bad” or “how good” the approximation will be?</a:t>
            </a:r>
          </a:p>
        </p:txBody>
      </p:sp>
    </p:spTree>
    <p:extLst>
      <p:ext uri="{BB962C8B-B14F-4D97-AF65-F5344CB8AC3E}">
        <p14:creationId xmlns:p14="http://schemas.microsoft.com/office/powerpoint/2010/main" val="11408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Runtime is polynomial? Yes, it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blipFill>
                <a:blip r:embed="rId2"/>
                <a:stretch>
                  <a:fillRect l="-109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433B4B9-DF60-D14D-B949-7C3D8B207D53}"/>
              </a:ext>
            </a:extLst>
          </p:cNvPr>
          <p:cNvSpPr txBox="1"/>
          <p:nvPr/>
        </p:nvSpPr>
        <p:spPr>
          <a:xfrm>
            <a:off x="6099048" y="2199963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For each edge e we choose on this line, the solution definitely includes u or v, we always add both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923414" y="2439953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2674F-B2FC-AE4D-A5A0-FE30976FF17D}"/>
              </a:ext>
            </a:extLst>
          </p:cNvPr>
          <p:cNvCxnSpPr>
            <a:cxnSpLocks/>
          </p:cNvCxnSpPr>
          <p:nvPr/>
        </p:nvCxnSpPr>
        <p:spPr>
          <a:xfrm flipH="1">
            <a:off x="4809744" y="2660904"/>
            <a:ext cx="1563625" cy="9332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194923-9757-D043-9A29-55AAA77B40B0}"/>
              </a:ext>
            </a:extLst>
          </p:cNvPr>
          <p:cNvSpPr txBox="1"/>
          <p:nvPr/>
        </p:nvSpPr>
        <p:spPr>
          <a:xfrm>
            <a:off x="6373369" y="4300035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We remove as many extra edges as we can here, but of course there could be 0 each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D2635B-49E1-6241-B750-89222D906E7B}"/>
              </a:ext>
            </a:extLst>
          </p:cNvPr>
          <p:cNvCxnSpPr>
            <a:cxnSpLocks/>
          </p:cNvCxnSpPr>
          <p:nvPr/>
        </p:nvCxnSpPr>
        <p:spPr>
          <a:xfrm flipH="1" flipV="1">
            <a:off x="5051266" y="4300035"/>
            <a:ext cx="1477551" cy="2079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9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1328567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886838" y="2677697"/>
            <a:ext cx="424294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5660136" y="249303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1 (Correctness)</a:t>
            </a:r>
            <a:r>
              <a:rPr lang="en-US" dirty="0"/>
              <a:t>: The nodes returned by this algorithm are a valid vertex 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5660136" y="3323873"/>
            <a:ext cx="590397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This is self-evident. Every edge in E is either chosen in line 4 and both it’s nodes added to the solution OR removed in line 6 being incident to u or v.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Thus, every edge is incident on some node in the set C because we do not terminate until E’ is empty.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The algorithm returns a valid vertex-cover</a:t>
            </a:r>
          </a:p>
        </p:txBody>
      </p:sp>
    </p:spTree>
    <p:extLst>
      <p:ext uri="{BB962C8B-B14F-4D97-AF65-F5344CB8AC3E}">
        <p14:creationId xmlns:p14="http://schemas.microsoft.com/office/powerpoint/2010/main" val="14549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2599"/>
            <a:ext cx="9905998" cy="59968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789071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1133856" y="208155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2 (Ratio)</a:t>
            </a:r>
            <a:r>
              <a:rPr lang="en-US" dirty="0"/>
              <a:t>: The size of C is no more than twice the size of the optimal vertex-cover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1133856" y="2912393"/>
            <a:ext cx="5903976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Consider the set of edges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chosen in line 4 of the algorithm. Because other incident edges are removed in line 6, the lines in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form a set of disjoint pairs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031ACB-C715-BD4B-B42A-7FC9FD686047}"/>
              </a:ext>
            </a:extLst>
          </p:cNvPr>
          <p:cNvSpPr/>
          <p:nvPr/>
        </p:nvSpPr>
        <p:spPr>
          <a:xfrm>
            <a:off x="1380744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649A3-D1E8-F247-B5D1-527E3BE1E4C6}"/>
              </a:ext>
            </a:extLst>
          </p:cNvPr>
          <p:cNvSpPr/>
          <p:nvPr/>
        </p:nvSpPr>
        <p:spPr>
          <a:xfrm>
            <a:off x="239268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8D8C91-BF91-BA40-BA3D-116D0998A2E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011680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783610F-321F-6942-9F18-8412DB9CE2F8}"/>
              </a:ext>
            </a:extLst>
          </p:cNvPr>
          <p:cNvSpPr/>
          <p:nvPr/>
        </p:nvSpPr>
        <p:spPr>
          <a:xfrm>
            <a:off x="329793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84178C-D75D-2A43-9A3A-E8A3F1E738BF}"/>
              </a:ext>
            </a:extLst>
          </p:cNvPr>
          <p:cNvSpPr/>
          <p:nvPr/>
        </p:nvSpPr>
        <p:spPr>
          <a:xfrm>
            <a:off x="4309872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95311-FE0A-464F-9E83-8B40599E0A0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3928872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A8183D1-EFBC-A74A-8F05-7CBB25A1A782}"/>
              </a:ext>
            </a:extLst>
          </p:cNvPr>
          <p:cNvSpPr/>
          <p:nvPr/>
        </p:nvSpPr>
        <p:spPr>
          <a:xfrm>
            <a:off x="519684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2D872E-4BB9-094D-B9FD-7BF725B691CB}"/>
              </a:ext>
            </a:extLst>
          </p:cNvPr>
          <p:cNvSpPr/>
          <p:nvPr/>
        </p:nvSpPr>
        <p:spPr>
          <a:xfrm>
            <a:off x="620877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8A9E11-266E-6B45-AA96-7283B7AC505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827776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/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There may be edges between these pairs (not shown), but the vertex cover MUST include at least one node from each pair. Thus, we get the 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blipFill>
                <a:blip r:embed="rId2"/>
                <a:stretch>
                  <a:fillRect l="-642" t="-2703" b="-81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2CDCF8-2102-D04D-87F4-9639843C6478}"/>
              </a:ext>
            </a:extLst>
          </p:cNvPr>
          <p:cNvCxnSpPr>
            <a:cxnSpLocks/>
          </p:cNvCxnSpPr>
          <p:nvPr/>
        </p:nvCxnSpPr>
        <p:spPr>
          <a:xfrm>
            <a:off x="7205472" y="1801368"/>
            <a:ext cx="0" cy="42336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/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Separately, note that our vertex cover returned always returns exactly two nodes for each edge in </a:t>
                </a:r>
                <a:r>
                  <a:rPr lang="en-US" dirty="0">
                    <a:solidFill>
                      <a:schemeClr val="accent5"/>
                    </a:solidFill>
                  </a:rPr>
                  <a:t>A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, thus: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=2|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blipFill>
                <a:blip r:embed="rId3"/>
                <a:stretch>
                  <a:fillRect l="-1042" t="-840" b="-8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/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Combining these equations we get: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≤2|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blipFill>
                <a:blip r:embed="rId4"/>
                <a:stretch>
                  <a:fillRect l="-1042" t="-2083" b="-31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71682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863122" y="1862310"/>
            <a:ext cx="317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the traveling salesperson problem: Given a graph G and start node, what is the minimum cost tour (visit every node exactly once then return to start)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5503312" y="190759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3448" y="361375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9E6667-1871-7344-A4FB-45AB1619AFE7}"/>
              </a:ext>
            </a:extLst>
          </p:cNvPr>
          <p:cNvCxnSpPr/>
          <p:nvPr/>
        </p:nvCxnSpPr>
        <p:spPr>
          <a:xfrm>
            <a:off x="4166295" y="2853483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/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our approximation, we are going to assume that the triangle inequality holds. For any three nodes u, v, w:</a:t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blipFill>
                <a:blip r:embed="rId2"/>
                <a:stretch>
                  <a:fillRect l="-1205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92B1D8-2EFA-C54B-BC1D-B4317DAAD9B0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8879823" y="392672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203F62-399C-F34B-99F4-03267862559E}"/>
              </a:ext>
            </a:extLst>
          </p:cNvPr>
          <p:cNvSpPr txBox="1"/>
          <p:nvPr/>
        </p:nvSpPr>
        <p:spPr>
          <a:xfrm>
            <a:off x="10212064" y="3781434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3016144" y="172471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8767" y="354906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6FBE395-B25F-7D4C-B0C0-FC8E63DB2DE7}"/>
              </a:ext>
            </a:extLst>
          </p:cNvPr>
          <p:cNvSpPr txBox="1"/>
          <p:nvPr/>
        </p:nvSpPr>
        <p:spPr>
          <a:xfrm>
            <a:off x="3344606" y="5661849"/>
            <a:ext cx="556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 of this tour is: 3 + 2 + 2 + 3 + 7 + 4 + 3 = 24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499FE6-CBAD-1B42-9D9E-168882B5D28F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6392655" y="374384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CD386F-8D16-8349-97D6-ACD66C607ADE}"/>
              </a:ext>
            </a:extLst>
          </p:cNvPr>
          <p:cNvSpPr txBox="1"/>
          <p:nvPr/>
        </p:nvSpPr>
        <p:spPr>
          <a:xfrm>
            <a:off x="7777543" y="358235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388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2952653" y="4390782"/>
            <a:ext cx="628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Basic Idea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minimum spanning tree of G. Use pre-order traversal of this MST to define the tour for TSP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4306694" y="1851069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5702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1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MST of G (let’s root it at 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MST T = prims-</a:t>
            </a:r>
            <a:r>
              <a:rPr lang="en-US" b="1" dirty="0" err="1">
                <a:solidFill>
                  <a:sysClr val="windowText" lastClr="000000"/>
                </a:solidFill>
              </a:rPr>
              <a:t>mst</a:t>
            </a:r>
            <a:r>
              <a:rPr lang="en-US" b="1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3F35C6-9328-954A-84C8-1105C9FFFBA3}"/>
              </a:ext>
            </a:extLst>
          </p:cNvPr>
          <p:cNvGrpSpPr/>
          <p:nvPr/>
        </p:nvGrpSpPr>
        <p:grpSpPr>
          <a:xfrm>
            <a:off x="5121348" y="2445688"/>
            <a:ext cx="6420464" cy="3615379"/>
            <a:chOff x="693568" y="2319076"/>
            <a:chExt cx="6420464" cy="36153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636912-03B8-444F-B800-1876C8FF6784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651CB1-F9A3-3B4E-860F-EC4038AB44D9}"/>
                </a:ext>
              </a:extLst>
            </p:cNvPr>
            <p:cNvCxnSpPr>
              <a:cxnSpLocks/>
              <a:stCxn id="33" idx="7"/>
              <a:endCxn id="35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4"/>
              <a:endCxn id="36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94B7C0-BEE7-CA49-83B7-9E39A5AB5F10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8299BD-70EA-3D46-8D89-889C2D140D88}"/>
                </a:ext>
              </a:extLst>
            </p:cNvPr>
            <p:cNvCxnSpPr>
              <a:stCxn id="37" idx="3"/>
              <a:endCxn id="36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BB45AB-2563-4548-AC73-E1931520E0FD}"/>
                </a:ext>
              </a:extLst>
            </p:cNvPr>
            <p:cNvCxnSpPr>
              <a:stCxn id="37" idx="4"/>
              <a:endCxn id="39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70CC85-D273-4742-93E1-23D548A7D2D0}"/>
                </a:ext>
              </a:extLst>
            </p:cNvPr>
            <p:cNvCxnSpPr>
              <a:cxnSpLocks/>
              <a:stCxn id="36" idx="5"/>
              <a:endCxn id="39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04607E-C056-0F47-AE15-45C954EB0C84}"/>
                </a:ext>
              </a:extLst>
            </p:cNvPr>
            <p:cNvCxnSpPr>
              <a:stCxn id="37" idx="5"/>
              <a:endCxn id="38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BBEECD-3A9C-684F-8A58-460D995AD89C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864A9E-B23A-894E-A37F-3343FF111A6C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04A15A-64BB-9B4D-BC82-98EBBA95D2FF}"/>
                </a:ext>
              </a:extLst>
            </p:cNvPr>
            <p:cNvCxnSpPr>
              <a:cxnSpLocks/>
              <a:stCxn id="39" idx="2"/>
              <a:endCxn id="34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FA6EC5-3A03-3C4D-9230-E3B28F292A81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B6177-E55A-CB4E-8E0E-08644FAF144F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6CB59F-EBE6-BA45-B119-8479B14D3D54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008667-D71D-F147-8AEC-37468B0724F7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A9E82-2EC4-8946-99B5-5FD481CD323C}"/>
                </a:ext>
              </a:extLst>
            </p:cNvPr>
            <p:cNvSpPr txBox="1"/>
            <p:nvPr/>
          </p:nvSpPr>
          <p:spPr>
            <a:xfrm>
              <a:off x="5385665" y="359664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D5B2F3-F732-664A-9B65-29A7003D10FD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872077-9DB9-2246-9255-24A1150E7B57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 flipV="1">
            <a:off x="8497859" y="4464814"/>
            <a:ext cx="2276808" cy="22307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EC5BF0-EBA9-1449-90AF-50E166CFABAF}"/>
              </a:ext>
            </a:extLst>
          </p:cNvPr>
          <p:cNvSpPr txBox="1"/>
          <p:nvPr/>
        </p:nvSpPr>
        <p:spPr>
          <a:xfrm>
            <a:off x="9859376" y="4299796"/>
            <a:ext cx="308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99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3140886" y="1813393"/>
            <a:ext cx="6156434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Approximation Ratios</a:t>
            </a:r>
            <a:br>
              <a:rPr lang="en-US" sz="2000" b="1" i="1" dirty="0"/>
            </a:br>
            <a:r>
              <a:rPr lang="en-US" sz="2000" b="1" i="1" dirty="0"/>
              <a:t>	- Vertex Cover Approximation</a:t>
            </a:r>
            <a:br>
              <a:rPr lang="en-US" sz="2000" b="1" i="1" dirty="0"/>
            </a:br>
            <a:r>
              <a:rPr lang="en-US" sz="2000" b="1" i="1" dirty="0"/>
              <a:t>	- TSP Approximation</a:t>
            </a:r>
            <a:br>
              <a:rPr lang="en-US" sz="2000" b="1" i="1" dirty="0"/>
            </a:br>
            <a:r>
              <a:rPr lang="en-US" sz="2000" b="1" i="1" dirty="0"/>
              <a:t>	- Set-Covering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1.5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Re-arrange the MST to make it easier to view, remove unused edges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6EFD26-107D-7948-A9D6-BC1E751AEA6F}"/>
              </a:ext>
            </a:extLst>
          </p:cNvPr>
          <p:cNvSpPr/>
          <p:nvPr/>
        </p:nvSpPr>
        <p:spPr>
          <a:xfrm>
            <a:off x="5121348" y="2445688"/>
            <a:ext cx="6420464" cy="412656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25C566-9E30-C145-95A4-5471D9C1031A}"/>
              </a:ext>
            </a:extLst>
          </p:cNvPr>
          <p:cNvCxnSpPr>
            <a:cxnSpLocks/>
            <a:stCxn id="35" idx="2"/>
            <a:endCxn id="36" idx="7"/>
          </p:cNvCxnSpPr>
          <p:nvPr/>
        </p:nvCxnSpPr>
        <p:spPr>
          <a:xfrm flipH="1">
            <a:off x="7793025" y="3579948"/>
            <a:ext cx="1055485" cy="575326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732440-D5FA-EC46-A3AE-7F7455F845AF}"/>
              </a:ext>
            </a:extLst>
          </p:cNvPr>
          <p:cNvCxnSpPr>
            <a:cxnSpLocks/>
            <a:stCxn id="36" idx="2"/>
            <a:endCxn id="34" idx="6"/>
          </p:cNvCxnSpPr>
          <p:nvPr/>
        </p:nvCxnSpPr>
        <p:spPr>
          <a:xfrm flipH="1">
            <a:off x="5878354" y="4378344"/>
            <a:ext cx="1376133" cy="154709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502F35-DF35-5241-A348-EACDA193A5FE}"/>
              </a:ext>
            </a:extLst>
          </p:cNvPr>
          <p:cNvSpPr txBox="1"/>
          <p:nvPr/>
        </p:nvSpPr>
        <p:spPr>
          <a:xfrm>
            <a:off x="9794842" y="3171798"/>
            <a:ext cx="3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1EFE0C-242B-F747-9F3D-3FD30A3C5F68}"/>
              </a:ext>
            </a:extLst>
          </p:cNvPr>
          <p:cNvSpPr txBox="1"/>
          <p:nvPr/>
        </p:nvSpPr>
        <p:spPr>
          <a:xfrm>
            <a:off x="6463350" y="4099827"/>
            <a:ext cx="308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7D4AA7-3AA2-564E-BBF7-64AB7F4BF4B9}"/>
              </a:ext>
            </a:extLst>
          </p:cNvPr>
          <p:cNvSpPr txBox="1"/>
          <p:nvPr/>
        </p:nvSpPr>
        <p:spPr>
          <a:xfrm>
            <a:off x="8075246" y="3498279"/>
            <a:ext cx="308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4C93A4-E7DE-094B-99F7-4DD201351BB3}"/>
              </a:ext>
            </a:extLst>
          </p:cNvPr>
          <p:cNvSpPr txBox="1"/>
          <p:nvPr/>
        </p:nvSpPr>
        <p:spPr>
          <a:xfrm>
            <a:off x="9120275" y="4386791"/>
            <a:ext cx="42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F4458-59B1-A748-97AE-7A5750F566A6}"/>
              </a:ext>
            </a:extLst>
          </p:cNvPr>
          <p:cNvSpPr txBox="1"/>
          <p:nvPr/>
        </p:nvSpPr>
        <p:spPr>
          <a:xfrm>
            <a:off x="6617392" y="5534026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B955C5-D197-7D4A-AD08-20099F0B71D1}"/>
              </a:ext>
            </a:extLst>
          </p:cNvPr>
          <p:cNvSpPr txBox="1"/>
          <p:nvPr/>
        </p:nvSpPr>
        <p:spPr>
          <a:xfrm>
            <a:off x="8431598" y="6121184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F8015D-76C5-4E44-907D-2A3225FDD978}"/>
              </a:ext>
            </a:extLst>
          </p:cNvPr>
          <p:cNvSpPr/>
          <p:nvPr/>
        </p:nvSpPr>
        <p:spPr>
          <a:xfrm>
            <a:off x="5247418" y="4217585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CA5887-CBAB-B249-B6B6-543908FF389F}"/>
              </a:ext>
            </a:extLst>
          </p:cNvPr>
          <p:cNvSpPr/>
          <p:nvPr/>
        </p:nvSpPr>
        <p:spPr>
          <a:xfrm>
            <a:off x="8848510" y="3264480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73D67F-713C-B34F-B242-5E105C1316AD}"/>
              </a:ext>
            </a:extLst>
          </p:cNvPr>
          <p:cNvSpPr/>
          <p:nvPr/>
        </p:nvSpPr>
        <p:spPr>
          <a:xfrm>
            <a:off x="7254487" y="4062876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9B271A7-A8B9-784C-872D-E75D09DDABF9}"/>
              </a:ext>
            </a:extLst>
          </p:cNvPr>
          <p:cNvSpPr/>
          <p:nvPr/>
        </p:nvSpPr>
        <p:spPr>
          <a:xfrm>
            <a:off x="10427776" y="4773720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181C3F-478F-E841-A028-4E3C60B0080D}"/>
              </a:ext>
            </a:extLst>
          </p:cNvPr>
          <p:cNvSpPr/>
          <p:nvPr/>
        </p:nvSpPr>
        <p:spPr>
          <a:xfrm>
            <a:off x="9333040" y="5805716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6E17AC-9A7A-314C-81BE-6BBDAF8F69CD}"/>
              </a:ext>
            </a:extLst>
          </p:cNvPr>
          <p:cNvSpPr/>
          <p:nvPr/>
        </p:nvSpPr>
        <p:spPr>
          <a:xfrm>
            <a:off x="7323769" y="5760628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EEB2F7-8396-EC44-AC74-BE948FA027C8}"/>
              </a:ext>
            </a:extLst>
          </p:cNvPr>
          <p:cNvSpPr/>
          <p:nvPr/>
        </p:nvSpPr>
        <p:spPr>
          <a:xfrm>
            <a:off x="10204706" y="2500642"/>
            <a:ext cx="630936" cy="630936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65FAB2-DC9F-3146-941C-683498D60A4B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MST T = prims-</a:t>
            </a:r>
            <a:r>
              <a:rPr lang="en-US" b="1" dirty="0" err="1">
                <a:solidFill>
                  <a:sysClr val="windowText" lastClr="000000"/>
                </a:solidFill>
              </a:rPr>
              <a:t>mst</a:t>
            </a:r>
            <a:r>
              <a:rPr lang="en-US" b="1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813C36D-9E03-674B-AA21-836361305480}"/>
              </a:ext>
            </a:extLst>
          </p:cNvPr>
          <p:cNvCxnSpPr>
            <a:cxnSpLocks/>
            <a:stCxn id="39" idx="1"/>
            <a:endCxn id="34" idx="5"/>
          </p:cNvCxnSpPr>
          <p:nvPr/>
        </p:nvCxnSpPr>
        <p:spPr>
          <a:xfrm flipH="1" flipV="1">
            <a:off x="5785956" y="4756123"/>
            <a:ext cx="1630211" cy="1096903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E328ED-2020-B24E-8593-2149688AE716}"/>
              </a:ext>
            </a:extLst>
          </p:cNvPr>
          <p:cNvCxnSpPr>
            <a:cxnSpLocks/>
            <a:stCxn id="38" idx="2"/>
            <a:endCxn id="39" idx="6"/>
          </p:cNvCxnSpPr>
          <p:nvPr/>
        </p:nvCxnSpPr>
        <p:spPr>
          <a:xfrm flipH="1" flipV="1">
            <a:off x="7954705" y="6076096"/>
            <a:ext cx="1378335" cy="45088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47EC7F-5600-E94D-88FF-D8B3927F36A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 flipV="1">
            <a:off x="7885423" y="4378344"/>
            <a:ext cx="2542353" cy="710844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29B3EAC-B97A-0B4D-8BAD-C10348AC08B0}"/>
              </a:ext>
            </a:extLst>
          </p:cNvPr>
          <p:cNvCxnSpPr>
            <a:cxnSpLocks/>
            <a:stCxn id="33" idx="2"/>
            <a:endCxn id="35" idx="7"/>
          </p:cNvCxnSpPr>
          <p:nvPr/>
        </p:nvCxnSpPr>
        <p:spPr>
          <a:xfrm flipH="1">
            <a:off x="9387048" y="2816110"/>
            <a:ext cx="817658" cy="540768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01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2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Tour is just the pre-order traversal of the MST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 =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for v in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0D1D69-DE9B-6A4C-9C69-4436E3866C06}"/>
              </a:ext>
            </a:extLst>
          </p:cNvPr>
          <p:cNvGrpSpPr/>
          <p:nvPr/>
        </p:nvGrpSpPr>
        <p:grpSpPr>
          <a:xfrm>
            <a:off x="5121348" y="2445688"/>
            <a:ext cx="6420464" cy="4126562"/>
            <a:chOff x="5121348" y="2445688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5121348" y="2445688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2"/>
              <a:endCxn id="36" idx="7"/>
            </p:cNvCxnSpPr>
            <p:nvPr/>
          </p:nvCxnSpPr>
          <p:spPr>
            <a:xfrm flipH="1">
              <a:off x="7793025" y="3579948"/>
              <a:ext cx="1055485" cy="575326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5878354" y="4378344"/>
              <a:ext cx="1376133" cy="154709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9794842" y="3171798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6463350" y="409982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8075246" y="3498279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9120275" y="4386791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6617392" y="5534026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8431598" y="612118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5247418" y="4217585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848510" y="326448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254487" y="406287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10427776" y="477372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9333040" y="580571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7323769" y="5760628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stCxn id="34" idx="5"/>
              <a:endCxn id="39" idx="1"/>
            </p:cNvCxnSpPr>
            <p:nvPr/>
          </p:nvCxnSpPr>
          <p:spPr>
            <a:xfrm>
              <a:off x="5785956" y="4756123"/>
              <a:ext cx="1630211" cy="1096903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7954705" y="6076096"/>
              <a:ext cx="1378335" cy="4508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1"/>
              <a:endCxn id="36" idx="5"/>
            </p:cNvCxnSpPr>
            <p:nvPr/>
          </p:nvCxnSpPr>
          <p:spPr>
            <a:xfrm flipH="1" flipV="1">
              <a:off x="7793025" y="4601414"/>
              <a:ext cx="1632413" cy="12967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7885423" y="4378344"/>
              <a:ext cx="2542353" cy="710844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1"/>
              <a:endCxn id="35" idx="5"/>
            </p:cNvCxnSpPr>
            <p:nvPr/>
          </p:nvCxnSpPr>
          <p:spPr>
            <a:xfrm flipH="1" flipV="1">
              <a:off x="9387048" y="3803018"/>
              <a:ext cx="1133126" cy="10631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 flipV="1">
              <a:off x="9479446" y="2816110"/>
              <a:ext cx="725260" cy="76383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1"/>
              <a:endCxn id="34" idx="0"/>
            </p:cNvCxnSpPr>
            <p:nvPr/>
          </p:nvCxnSpPr>
          <p:spPr>
            <a:xfrm flipH="1">
              <a:off x="5562886" y="2593040"/>
              <a:ext cx="4734218" cy="162454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10204706" y="250064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93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879248" y="1423111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Rearrange to show tour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Cost is 3 + 4 + 8 + 3 + 3 + 2 + 3 = 26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2F028D-330E-6B41-8DF7-F9775D0A48CF}"/>
              </a:ext>
            </a:extLst>
          </p:cNvPr>
          <p:cNvGrpSpPr/>
          <p:nvPr/>
        </p:nvGrpSpPr>
        <p:grpSpPr>
          <a:xfrm>
            <a:off x="1879248" y="2355150"/>
            <a:ext cx="6420464" cy="4126562"/>
            <a:chOff x="2884179" y="2038283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2884179" y="2038283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7281257" y="2649405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8125271" y="5165434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406916" y="406743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4564873" y="563724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3438726" y="3001338"/>
              <a:ext cx="539294" cy="200496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4293488" y="5321772"/>
              <a:ext cx="1140374" cy="421122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 flipV="1">
              <a:off x="6064798" y="5689519"/>
              <a:ext cx="1364201" cy="5337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7"/>
              <a:endCxn id="37" idx="3"/>
            </p:cNvCxnSpPr>
            <p:nvPr/>
          </p:nvCxnSpPr>
          <p:spPr>
            <a:xfrm flipV="1">
              <a:off x="7967537" y="4598438"/>
              <a:ext cx="471381" cy="868011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0"/>
              <a:endCxn id="35" idx="4"/>
            </p:cNvCxnSpPr>
            <p:nvPr/>
          </p:nvCxnSpPr>
          <p:spPr>
            <a:xfrm flipH="1" flipV="1">
              <a:off x="8375403" y="3053618"/>
              <a:ext cx="286585" cy="1006282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2"/>
              <a:endCxn id="33" idx="6"/>
            </p:cNvCxnSpPr>
            <p:nvPr/>
          </p:nvCxnSpPr>
          <p:spPr>
            <a:xfrm flipH="1" flipV="1">
              <a:off x="6622786" y="2435124"/>
              <a:ext cx="1437149" cy="30302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2"/>
              <a:endCxn id="34" idx="6"/>
            </p:cNvCxnSpPr>
            <p:nvPr/>
          </p:nvCxnSpPr>
          <p:spPr>
            <a:xfrm flipH="1">
              <a:off x="3754194" y="2435124"/>
              <a:ext cx="2237656" cy="250746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5991850" y="211965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3123258" y="237040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059935" y="242268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428999" y="5374051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8346520" y="405990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5433862" y="542742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3662552" y="5006304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5B5378-7BC6-4B47-A137-C71B85A9FD6E}"/>
                </a:ext>
              </a:extLst>
            </p:cNvPr>
            <p:cNvSpPr txBox="1"/>
            <p:nvPr/>
          </p:nvSpPr>
          <p:spPr>
            <a:xfrm>
              <a:off x="4760081" y="219116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88FDF1-6AAB-434D-92E9-DA2F955CEFB0}"/>
                </a:ext>
              </a:extLst>
            </p:cNvPr>
            <p:cNvSpPr txBox="1"/>
            <p:nvPr/>
          </p:nvSpPr>
          <p:spPr>
            <a:xfrm>
              <a:off x="8548425" y="3407070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B1DE3D-D644-9843-B8B9-9AEA8A6281AD}"/>
                </a:ext>
              </a:extLst>
            </p:cNvPr>
            <p:cNvSpPr txBox="1"/>
            <p:nvPr/>
          </p:nvSpPr>
          <p:spPr>
            <a:xfrm>
              <a:off x="6468743" y="5330117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5FAF68C-75A6-AC44-859E-E70472F72282}"/>
              </a:ext>
            </a:extLst>
          </p:cNvPr>
          <p:cNvSpPr txBox="1"/>
          <p:nvPr/>
        </p:nvSpPr>
        <p:spPr>
          <a:xfrm>
            <a:off x="9535061" y="3107700"/>
            <a:ext cx="265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How good / bad can this approximation be though?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510519-0512-FC4E-BB93-625C70428991}"/>
              </a:ext>
            </a:extLst>
          </p:cNvPr>
          <p:cNvCxnSpPr/>
          <p:nvPr/>
        </p:nvCxnSpPr>
        <p:spPr>
          <a:xfrm>
            <a:off x="8527828" y="3197258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5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31ABE2-E09F-E04F-80C3-38FDC29F6117}"/>
              </a:ext>
            </a:extLst>
          </p:cNvPr>
          <p:cNvGrpSpPr/>
          <p:nvPr/>
        </p:nvGrpSpPr>
        <p:grpSpPr>
          <a:xfrm>
            <a:off x="1384235" y="1504783"/>
            <a:ext cx="6420464" cy="3615379"/>
            <a:chOff x="693568" y="2319076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14951"/>
            <a:ext cx="642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1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minimum spanning tree is a lower bound for the optimal tour.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blipFill>
                <a:blip r:embed="rId2"/>
                <a:stretch>
                  <a:fillRect l="-100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46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A75CD1-EB46-D840-87A2-F0B000ED1C00}"/>
              </a:ext>
            </a:extLst>
          </p:cNvPr>
          <p:cNvSpPr/>
          <p:nvPr/>
        </p:nvSpPr>
        <p:spPr>
          <a:xfrm>
            <a:off x="1384235" y="1504783"/>
            <a:ext cx="6420464" cy="36153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A1B2D5-09FF-E04B-BD7B-954692EC9C8C}"/>
              </a:ext>
            </a:extLst>
          </p:cNvPr>
          <p:cNvCxnSpPr>
            <a:cxnSpLocks/>
            <a:stCxn id="57" idx="7"/>
            <a:endCxn id="59" idx="2"/>
          </p:cNvCxnSpPr>
          <p:nvPr/>
        </p:nvCxnSpPr>
        <p:spPr>
          <a:xfrm flipV="1">
            <a:off x="2193945" y="1945653"/>
            <a:ext cx="1517196" cy="505017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04DF5A-8128-F246-B1B0-E88BDEBDC671}"/>
              </a:ext>
            </a:extLst>
          </p:cNvPr>
          <p:cNvCxnSpPr>
            <a:cxnSpLocks/>
            <a:stCxn id="59" idx="4"/>
            <a:endCxn id="60" idx="1"/>
          </p:cNvCxnSpPr>
          <p:nvPr/>
        </p:nvCxnSpPr>
        <p:spPr>
          <a:xfrm>
            <a:off x="4026609" y="2261121"/>
            <a:ext cx="195599" cy="1039718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6FA0D8-EFD9-5D47-B974-6D92D5DEBD13}"/>
              </a:ext>
            </a:extLst>
          </p:cNvPr>
          <p:cNvCxnSpPr>
            <a:stCxn id="61" idx="3"/>
            <a:endCxn id="60" idx="7"/>
          </p:cNvCxnSpPr>
          <p:nvPr/>
        </p:nvCxnSpPr>
        <p:spPr>
          <a:xfrm flipH="1">
            <a:off x="4668348" y="2298085"/>
            <a:ext cx="1362059" cy="1002754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B4B395-6536-A94C-804C-D39493FCD9AB}"/>
              </a:ext>
            </a:extLst>
          </p:cNvPr>
          <p:cNvCxnSpPr>
            <a:cxnSpLocks/>
            <a:stCxn id="60" idx="2"/>
            <a:endCxn id="58" idx="6"/>
          </p:cNvCxnSpPr>
          <p:nvPr/>
        </p:nvCxnSpPr>
        <p:spPr>
          <a:xfrm flipH="1">
            <a:off x="2509413" y="3523909"/>
            <a:ext cx="1620397" cy="105325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FFDA4-B7C5-3D41-BC77-2739EF1737BE}"/>
              </a:ext>
            </a:extLst>
          </p:cNvPr>
          <p:cNvCxnSpPr>
            <a:cxnSpLocks/>
            <a:stCxn id="63" idx="6"/>
            <a:endCxn id="62" idx="2"/>
          </p:cNvCxnSpPr>
          <p:nvPr/>
        </p:nvCxnSpPr>
        <p:spPr>
          <a:xfrm flipV="1">
            <a:off x="6030407" y="3746979"/>
            <a:ext cx="1007147" cy="83018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A4A33F-061F-494E-B29D-507F31797788}"/>
              </a:ext>
            </a:extLst>
          </p:cNvPr>
          <p:cNvCxnSpPr>
            <a:cxnSpLocks/>
            <a:stCxn id="63" idx="2"/>
            <a:endCxn id="58" idx="6"/>
          </p:cNvCxnSpPr>
          <p:nvPr/>
        </p:nvCxnSpPr>
        <p:spPr>
          <a:xfrm flipH="1">
            <a:off x="2509413" y="4577164"/>
            <a:ext cx="2890058" cy="0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D6E22-AD42-2343-807A-2388992AF5DF}"/>
              </a:ext>
            </a:extLst>
          </p:cNvPr>
          <p:cNvSpPr txBox="1"/>
          <p:nvPr/>
        </p:nvSpPr>
        <p:spPr>
          <a:xfrm>
            <a:off x="2622731" y="1789621"/>
            <a:ext cx="3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1287EC-796A-4E41-B1F1-4AAED0C127BC}"/>
              </a:ext>
            </a:extLst>
          </p:cNvPr>
          <p:cNvSpPr txBox="1"/>
          <p:nvPr/>
        </p:nvSpPr>
        <p:spPr>
          <a:xfrm>
            <a:off x="3248373" y="360611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09463D-F290-0A42-9AE2-FA52A680CA21}"/>
              </a:ext>
            </a:extLst>
          </p:cNvPr>
          <p:cNvSpPr txBox="1"/>
          <p:nvPr/>
        </p:nvSpPr>
        <p:spPr>
          <a:xfrm>
            <a:off x="4133414" y="2542695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1E423-A5CB-E64C-B25E-5238DC93DCD7}"/>
              </a:ext>
            </a:extLst>
          </p:cNvPr>
          <p:cNvSpPr txBox="1"/>
          <p:nvPr/>
        </p:nvSpPr>
        <p:spPr>
          <a:xfrm>
            <a:off x="5328993" y="275893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4AD15-F53D-1A4B-9553-EDA9B2F61F3A}"/>
              </a:ext>
            </a:extLst>
          </p:cNvPr>
          <p:cNvSpPr txBox="1"/>
          <p:nvPr/>
        </p:nvSpPr>
        <p:spPr>
          <a:xfrm>
            <a:off x="4068165" y="4601022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5652B7-BB1B-4047-AE3C-DA67920B7E42}"/>
              </a:ext>
            </a:extLst>
          </p:cNvPr>
          <p:cNvSpPr txBox="1"/>
          <p:nvPr/>
        </p:nvSpPr>
        <p:spPr>
          <a:xfrm>
            <a:off x="6282402" y="384328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E7EB09-1178-E14E-8C04-4799AB3D30A4}"/>
              </a:ext>
            </a:extLst>
          </p:cNvPr>
          <p:cNvSpPr/>
          <p:nvPr/>
        </p:nvSpPr>
        <p:spPr>
          <a:xfrm>
            <a:off x="1655407" y="2358272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B92A97-A216-3849-9E09-06BBE862968E}"/>
              </a:ext>
            </a:extLst>
          </p:cNvPr>
          <p:cNvSpPr/>
          <p:nvPr/>
        </p:nvSpPr>
        <p:spPr>
          <a:xfrm>
            <a:off x="1878477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CC51B31-965E-9A41-A954-7A2740737873}"/>
              </a:ext>
            </a:extLst>
          </p:cNvPr>
          <p:cNvSpPr/>
          <p:nvPr/>
        </p:nvSpPr>
        <p:spPr>
          <a:xfrm>
            <a:off x="3711141" y="1630185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4528C4-15BD-0B40-889D-2AB289E77703}"/>
              </a:ext>
            </a:extLst>
          </p:cNvPr>
          <p:cNvSpPr/>
          <p:nvPr/>
        </p:nvSpPr>
        <p:spPr>
          <a:xfrm>
            <a:off x="4129810" y="320844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7E3FFB7-47E5-8447-9898-C9D77CE66F14}"/>
              </a:ext>
            </a:extLst>
          </p:cNvPr>
          <p:cNvSpPr/>
          <p:nvPr/>
        </p:nvSpPr>
        <p:spPr>
          <a:xfrm>
            <a:off x="5938009" y="1759547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36AEE-A7A6-E144-8516-155875F5F278}"/>
              </a:ext>
            </a:extLst>
          </p:cNvPr>
          <p:cNvSpPr/>
          <p:nvPr/>
        </p:nvSpPr>
        <p:spPr>
          <a:xfrm>
            <a:off x="7037554" y="343151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7176B93-6F79-3C46-9161-32A1A1586B7D}"/>
              </a:ext>
            </a:extLst>
          </p:cNvPr>
          <p:cNvSpPr/>
          <p:nvPr/>
        </p:nvSpPr>
        <p:spPr>
          <a:xfrm>
            <a:off x="5399471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182431"/>
            <a:ext cx="6420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2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Consider the FULL WALK of T. Notice that the full walk traverses each edge exactly twice. </a:t>
            </a:r>
            <a:br>
              <a:rPr lang="en-US" dirty="0"/>
            </a:br>
            <a:r>
              <a:rPr lang="en-US" dirty="0"/>
              <a:t>Full walk is (a f g f a e d e c b c e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blipFill>
                <a:blip r:embed="rId2"/>
                <a:stretch>
                  <a:fillRect l="-1000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CB192AD-A56C-5641-871F-4CE011DB114D}"/>
              </a:ext>
            </a:extLst>
          </p:cNvPr>
          <p:cNvSpPr txBox="1"/>
          <p:nvPr/>
        </p:nvSpPr>
        <p:spPr>
          <a:xfrm>
            <a:off x="8920465" y="4584152"/>
            <a:ext cx="258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But this walk is not a tour (it is an </a:t>
            </a:r>
            <a:r>
              <a:rPr lang="en-US" i="1" dirty="0" err="1"/>
              <a:t>mst</a:t>
            </a:r>
            <a:r>
              <a:rPr lang="en-US" i="1" dirty="0"/>
              <a:t> full walk), what about the tour that gets returned by the algorithm?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6059E-5C27-7649-9DD8-7B3C0DF15F11}"/>
              </a:ext>
            </a:extLst>
          </p:cNvPr>
          <p:cNvCxnSpPr>
            <a:cxnSpLocks/>
          </p:cNvCxnSpPr>
          <p:nvPr/>
        </p:nvCxnSpPr>
        <p:spPr>
          <a:xfrm flipH="1" flipV="1">
            <a:off x="9496540" y="3839377"/>
            <a:ext cx="208756" cy="6224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4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03617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3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cross edges never increase the cost of the “walk”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/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Consider the edge (</a:t>
                </a:r>
                <a:r>
                  <a:rPr lang="en-US" i="1" dirty="0" err="1"/>
                  <a:t>g,e</a:t>
                </a:r>
                <a:r>
                  <a:rPr lang="en-US" i="1" dirty="0"/>
                  <a:t>) with cost 8</a:t>
                </a:r>
              </a:p>
              <a:p>
                <a:endParaRPr lang="en-US" i="1" dirty="0"/>
              </a:p>
              <a:p>
                <a:pPr/>
                <a:r>
                  <a:rPr lang="en-US" i="1" dirty="0"/>
                  <a:t>The full walk goes from (g f a e)</a:t>
                </a:r>
                <a:br>
                  <a:rPr lang="en-US" i="1" dirty="0"/>
                </a:br>
                <a:r>
                  <a:rPr lang="en-US" i="1" dirty="0"/>
                  <a:t>Direct edge goes from (g e)</a:t>
                </a:r>
                <a:br>
                  <a:rPr lang="en-US" i="1" dirty="0"/>
                </a:br>
                <a:br>
                  <a:rPr lang="en-US" i="1" dirty="0"/>
                </a:br>
                <a:r>
                  <a:rPr lang="en-US" i="1" dirty="0"/>
                  <a:t>Due to triangle inequality: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8≤10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blipFill>
                <a:blip r:embed="rId2"/>
                <a:stretch>
                  <a:fillRect l="-1365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FF3C79B-290D-D44C-97CC-F7D4E3D5F9B4}"/>
              </a:ext>
            </a:extLst>
          </p:cNvPr>
          <p:cNvGrpSpPr/>
          <p:nvPr/>
        </p:nvGrpSpPr>
        <p:grpSpPr>
          <a:xfrm>
            <a:off x="1384235" y="1625969"/>
            <a:ext cx="6420464" cy="3615379"/>
            <a:chOff x="1384235" y="1504783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1384235" y="1504783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2193945" y="1945653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4026609" y="2261121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4668348" y="2298085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2509413" y="3523909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6030407" y="3746979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2509413" y="4577164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2622731" y="1789621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3248373" y="360611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4133414" y="254269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5328993" y="275893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4068165" y="4601022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6282402" y="384328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1655407" y="2358272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878477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711141" y="163018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4129810" y="32084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938009" y="1759547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7037554" y="343151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5399471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319A54C-D1B1-E84B-BCDA-E6E1E9DDD465}"/>
                </a:ext>
              </a:extLst>
            </p:cNvPr>
            <p:cNvCxnSpPr>
              <a:cxnSpLocks/>
              <a:stCxn id="62" idx="1"/>
              <a:endCxn id="60" idx="6"/>
            </p:cNvCxnSpPr>
            <p:nvPr/>
          </p:nvCxnSpPr>
          <p:spPr>
            <a:xfrm flipH="1">
              <a:off x="4760746" y="3523909"/>
              <a:ext cx="2369206" cy="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AA59E5-AAB6-7B40-B85B-4AC7B58299A8}"/>
                </a:ext>
              </a:extLst>
            </p:cNvPr>
            <p:cNvSpPr txBox="1"/>
            <p:nvPr/>
          </p:nvSpPr>
          <p:spPr>
            <a:xfrm>
              <a:off x="5655567" y="318378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30F7E2-E15C-7641-908D-6E35FFE9C6EE}"/>
                  </a:ext>
                </a:extLst>
              </p:cNvPr>
              <p:cNvSpPr txBox="1"/>
              <p:nvPr/>
            </p:nvSpPr>
            <p:spPr>
              <a:xfrm>
                <a:off x="8023992" y="5011105"/>
                <a:ext cx="3712562" cy="92333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ysClr val="windowText" lastClr="000000"/>
                    </a:solidFill>
                  </a:rPr>
                  <a:t>Thus,</a:t>
                </a:r>
              </a:p>
              <a:p>
                <a:endParaRPr lang="en-US" i="1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30F7E2-E15C-7641-908D-6E35FFE9C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92" y="5011105"/>
                <a:ext cx="3712562" cy="923330"/>
              </a:xfrm>
              <a:prstGeom prst="rect">
                <a:avLst/>
              </a:prstGeom>
              <a:blipFill>
                <a:blip r:embed="rId3"/>
                <a:stretch>
                  <a:fillRect l="-1361" t="-2703" b="-27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84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837661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312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825258" y="1303275"/>
            <a:ext cx="4732758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Cover Problem Statement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DE29E-3BC3-C148-957F-F7A1501580D2}"/>
              </a:ext>
            </a:extLst>
          </p:cNvPr>
          <p:cNvGrpSpPr/>
          <p:nvPr/>
        </p:nvGrpSpPr>
        <p:grpSpPr>
          <a:xfrm>
            <a:off x="488022" y="845205"/>
            <a:ext cx="6170674" cy="5801121"/>
            <a:chOff x="488022" y="845205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488022" y="84520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820266" y="105273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877824" y="128420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1490472" y="1672607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2752344" y="243155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844888" y="482828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1221316" y="115941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4686892" y="113449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/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u="sng" dirty="0">
                    <a:solidFill>
                      <a:schemeClr val="bg1"/>
                    </a:solidFill>
                  </a:rPr>
                  <a:t>INPUT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(black nodes in image)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or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said to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cover</a:t>
                </a:r>
                <a:r>
                  <a:rPr lang="en-US" dirty="0">
                    <a:solidFill>
                      <a:schemeClr val="bg1"/>
                    </a:solidFill>
                  </a:rPr>
                  <a:t> its elements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u="sng" dirty="0">
                    <a:solidFill>
                      <a:schemeClr val="bg1"/>
                    </a:solidFill>
                  </a:rPr>
                  <a:t>OUTPUT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Minimum size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such that: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blipFill>
                <a:blip r:embed="rId8"/>
                <a:stretch>
                  <a:fillRect l="-800" t="-433" b="-151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96B3F65-419C-C245-9211-ECAC2DD443DC}"/>
              </a:ext>
            </a:extLst>
          </p:cNvPr>
          <p:cNvSpPr txBox="1"/>
          <p:nvPr/>
        </p:nvSpPr>
        <p:spPr>
          <a:xfrm>
            <a:off x="8595359" y="5815329"/>
            <a:ext cx="261147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In other words, find the smallest group of subsets that include all the elements.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/>
          <p:nvPr/>
        </p:nvCxnSpPr>
        <p:spPr>
          <a:xfrm flipH="1" flipV="1">
            <a:off x="8741664" y="5006755"/>
            <a:ext cx="449973" cy="71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16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736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FC8F05-1A09-5C4B-B38E-6C0C004039E4}"/>
              </a:ext>
            </a:extLst>
          </p:cNvPr>
          <p:cNvGrpSpPr/>
          <p:nvPr/>
        </p:nvGrpSpPr>
        <p:grpSpPr>
          <a:xfrm>
            <a:off x="1649310" y="842630"/>
            <a:ext cx="6170674" cy="5801121"/>
            <a:chOff x="1649310" y="842630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1649310" y="842630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1981554" y="1050156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2039112" y="1281629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2651760" y="1670032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3913632" y="2428984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2006176" y="4825709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2382604" y="11568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5848180" y="113192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/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i="1" dirty="0"/>
                  <a:t>Minimum cover is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, for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 is shown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blipFill>
                <a:blip r:embed="rId8"/>
                <a:stretch>
                  <a:fillRect t="-2469" r="-4525" b="-9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>
            <a:cxnSpLocks/>
          </p:cNvCxnSpPr>
          <p:nvPr/>
        </p:nvCxnSpPr>
        <p:spPr>
          <a:xfrm flipH="1">
            <a:off x="8078607" y="2428983"/>
            <a:ext cx="1220841" cy="1884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EFBF42-876E-1E4B-84A3-0216E0742DA9}"/>
              </a:ext>
            </a:extLst>
          </p:cNvPr>
          <p:cNvSpPr txBox="1"/>
          <p:nvPr/>
        </p:nvSpPr>
        <p:spPr>
          <a:xfrm>
            <a:off x="8842247" y="4478850"/>
            <a:ext cx="25485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Set Cover is also NP-Hard, by the way.</a:t>
            </a:r>
          </a:p>
        </p:txBody>
      </p:sp>
    </p:spTree>
    <p:extLst>
      <p:ext uri="{BB962C8B-B14F-4D97-AF65-F5344CB8AC3E}">
        <p14:creationId xmlns:p14="http://schemas.microsoft.com/office/powerpoint/2010/main" val="1185504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740361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4557942" y="1717825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1111" t="-1093" b="-103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3CAD0F-7FB4-D34F-AE16-322FF57518FC}"/>
              </a:ext>
            </a:extLst>
          </p:cNvPr>
          <p:cNvSpPr txBox="1"/>
          <p:nvPr/>
        </p:nvSpPr>
        <p:spPr>
          <a:xfrm>
            <a:off x="2000948" y="5441146"/>
            <a:ext cx="21762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What is the runtime of this method?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64A80A-50B4-A746-AA76-787F533F1207}"/>
              </a:ext>
            </a:extLst>
          </p:cNvPr>
          <p:cNvCxnSpPr>
            <a:cxnSpLocks/>
          </p:cNvCxnSpPr>
          <p:nvPr/>
        </p:nvCxnSpPr>
        <p:spPr>
          <a:xfrm flipV="1">
            <a:off x="3843992" y="463556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CF307B-7D88-7644-8812-0E660BD928DB}"/>
              </a:ext>
            </a:extLst>
          </p:cNvPr>
          <p:cNvSpPr txBox="1"/>
          <p:nvPr/>
        </p:nvSpPr>
        <p:spPr>
          <a:xfrm>
            <a:off x="5500052" y="4537687"/>
            <a:ext cx="57745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… in other words, always select the subset that adds the most new (currently uncovered) elements to the cover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6FCA9-5546-CC4B-AAFE-98DA4FAD0580}"/>
              </a:ext>
            </a:extLst>
          </p:cNvPr>
          <p:cNvSpPr txBox="1"/>
          <p:nvPr/>
        </p:nvSpPr>
        <p:spPr>
          <a:xfrm>
            <a:off x="315404" y="2874345"/>
            <a:ext cx="2464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How good of a cover will this produce? Any “gut” reactions?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CA7B4-AC04-7E47-B380-4C06D157EC01}"/>
              </a:ext>
            </a:extLst>
          </p:cNvPr>
          <p:cNvCxnSpPr>
            <a:cxnSpLocks/>
          </p:cNvCxnSpPr>
          <p:nvPr/>
        </p:nvCxnSpPr>
        <p:spPr>
          <a:xfrm flipV="1">
            <a:off x="2779776" y="3277136"/>
            <a:ext cx="1563624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8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Introduction: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7365150" y="1050313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831" t="-1087" b="-97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00D3A41-F342-1A47-986A-5FFE606F2979}"/>
              </a:ext>
            </a:extLst>
          </p:cNvPr>
          <p:cNvGrpSpPr/>
          <p:nvPr/>
        </p:nvGrpSpPr>
        <p:grpSpPr>
          <a:xfrm>
            <a:off x="80806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C3EC4E-293D-FC4B-88E5-FC8513A2D42F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B86D1-8F77-E846-8E11-5D441540D030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C421902-B091-C043-BC00-62C35A65BE5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D103D7-976A-C647-A872-A4AFB5FAB4E6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44B1FE5-2868-6642-884D-91C2BB546C74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2D237C8-82F7-9147-9171-2623F1BD64BF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D0122B6-8758-C341-BF10-18562A166F24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43C0C1-643B-A343-BA33-CFCD6D13369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F02FD9-2DD5-B243-A97C-9BBDF0415180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F703AE-9E77-8445-829B-88A452E62409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832709B-827B-4545-9968-422845F94457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7195CE-9C0B-B84C-BF93-CB503391CF9B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Execution on test case gives: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first (adds six nodes to cover)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1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next (adds three nodes to cover)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3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next (adds two nodes to cover)</a:t>
                </a:r>
                <a:br>
                  <a:rPr lang="en-US" dirty="0">
                    <a:solidFill>
                      <a:schemeClr val="accent3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5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last (adds one node to cover)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blipFill>
                <a:blip r:embed="rId9"/>
                <a:stretch>
                  <a:fillRect l="-831" t="-847" b="-42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/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74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1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223010" y="1725654"/>
            <a:ext cx="9886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Theorem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sz="2800" dirty="0">
                    <a:solidFill>
                      <a:schemeClr val="bg1"/>
                    </a:solidFill>
                  </a:rPr>
                  <a:t>(X, F)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-approximation of set-cover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blipFill>
                <a:blip r:embed="rId2"/>
                <a:stretch>
                  <a:fillRect l="-385" t="-6494" r="-1154" b="-909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EC3FA16-B683-1646-BCA6-F1C68A5F3CCA}"/>
              </a:ext>
            </a:extLst>
          </p:cNvPr>
          <p:cNvSpPr txBox="1"/>
          <p:nvPr/>
        </p:nvSpPr>
        <p:spPr>
          <a:xfrm>
            <a:off x="2743898" y="4206706"/>
            <a:ext cx="27996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H() is a harmonic number (see next slide)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404B6-26A0-2F4B-958D-B4DAD4F01B3F}"/>
              </a:ext>
            </a:extLst>
          </p:cNvPr>
          <p:cNvCxnSpPr>
            <a:cxnSpLocks/>
          </p:cNvCxnSpPr>
          <p:nvPr/>
        </p:nvCxnSpPr>
        <p:spPr>
          <a:xfrm flipV="1">
            <a:off x="4552652" y="336683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64705"/>
          </a:xfrm>
        </p:spPr>
        <p:txBody>
          <a:bodyPr/>
          <a:lstStyle/>
          <a:p>
            <a:pPr algn="ctr"/>
            <a:r>
              <a:rPr lang="en-US" dirty="0"/>
              <a:t>Aside: Harmonic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646592" y="5905832"/>
            <a:ext cx="584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Harmonic number (x-axis) and value of summation </a:t>
            </a:r>
            <a:r>
              <a:rPr lang="en-US" i="1" dirty="0" err="1"/>
              <a:t>H_d</a:t>
            </a:r>
            <a:r>
              <a:rPr lang="en-US" i="1" dirty="0"/>
              <a:t> (y-axis).  **source = Wikipedia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/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blipFill>
                <a:blip r:embed="rId2"/>
                <a:stretch>
                  <a:fillRect t="-91549" b="-1436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910C21-BD29-764E-929D-F7D1AE13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92" y="1131570"/>
            <a:ext cx="5843588" cy="46748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472F2-1AD0-E94B-A995-B8683A9E1D27}"/>
              </a:ext>
            </a:extLst>
          </p:cNvPr>
          <p:cNvSpPr txBox="1"/>
          <p:nvPr/>
        </p:nvSpPr>
        <p:spPr>
          <a:xfrm>
            <a:off x="793835" y="1445288"/>
            <a:ext cx="46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Harmonic Number: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4241-3F07-FE45-877F-C09BAFFF4BA8}"/>
              </a:ext>
            </a:extLst>
          </p:cNvPr>
          <p:cNvSpPr txBox="1"/>
          <p:nvPr/>
        </p:nvSpPr>
        <p:spPr>
          <a:xfrm>
            <a:off x="1530796" y="2901791"/>
            <a:ext cx="3132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Why? Well set cover algorithm seems to have a similar pattern. You keep adding a percentage of nodes that are left on each iteration.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/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Note that it is established that:</a:t>
                </a:r>
              </a:p>
              <a:p>
                <a:pPr algn="ctr"/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blipFill>
                <a:blip r:embed="rId4"/>
                <a:stretch>
                  <a:fillRect t="-2703" b="-27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96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951474" y="1432577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Consider the following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…</m:t>
                                  </m:r>
                                  <m:nary>
                                    <m:naryPr>
                                      <m:chr m:val="⋃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blipFill>
                <a:blip r:embed="rId2"/>
                <a:stretch>
                  <a:fillRect t="-5556" b="-7592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blipFill>
                <a:blip r:embed="rId21"/>
                <a:stretch>
                  <a:fillRect l="-83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5FEA050-807E-2C45-9C4E-F1E5BA822A81}"/>
              </a:ext>
            </a:extLst>
          </p:cNvPr>
          <p:cNvSpPr txBox="1"/>
          <p:nvPr/>
        </p:nvSpPr>
        <p:spPr>
          <a:xfrm>
            <a:off x="6951474" y="2732993"/>
            <a:ext cx="45542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Each set we add to the solution adds a cost of 1, but spread cost out among elements added. Each element has exactly ONE cost.</a:t>
            </a:r>
          </a:p>
        </p:txBody>
      </p:sp>
    </p:spTree>
    <p:extLst>
      <p:ext uri="{BB962C8B-B14F-4D97-AF65-F5344CB8AC3E}">
        <p14:creationId xmlns:p14="http://schemas.microsoft.com/office/powerpoint/2010/main" val="2273537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blipFill>
                <a:blip r:embed="rId20"/>
                <a:stretch>
                  <a:fillRect l="-111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A7B7B2FE-698A-064F-8077-A24B96DAA922}"/>
              </a:ext>
            </a:extLst>
          </p:cNvPr>
          <p:cNvSpPr txBox="1"/>
          <p:nvPr/>
        </p:nvSpPr>
        <p:spPr>
          <a:xfrm>
            <a:off x="6766298" y="3477024"/>
            <a:ext cx="2457712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the following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/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blipFill>
                <a:blip r:embed="rId21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4CA3A46-9EBF-2041-AC6B-952E8591E954}"/>
              </a:ext>
            </a:extLst>
          </p:cNvPr>
          <p:cNvSpPr txBox="1"/>
          <p:nvPr/>
        </p:nvSpPr>
        <p:spPr>
          <a:xfrm>
            <a:off x="9307568" y="3958607"/>
            <a:ext cx="2728222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 of costs equals total cost. In this case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blipFill>
                <a:blip r:embed="rId22"/>
                <a:stretch>
                  <a:fillRect l="-25943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9532620" y="4764939"/>
            <a:ext cx="2423160" cy="9233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Because left side duplicates some costs that right side does not</a:t>
            </a:r>
          </a:p>
        </p:txBody>
      </p:sp>
    </p:spTree>
    <p:extLst>
      <p:ext uri="{BB962C8B-B14F-4D97-AF65-F5344CB8AC3E}">
        <p14:creationId xmlns:p14="http://schemas.microsoft.com/office/powerpoint/2010/main" val="1688541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4B3D50-84B5-7F4D-A188-2337A0CD61F4}"/>
              </a:ext>
            </a:extLst>
          </p:cNvPr>
          <p:cNvSpPr/>
          <p:nvPr/>
        </p:nvSpPr>
        <p:spPr>
          <a:xfrm>
            <a:off x="2606040" y="3383280"/>
            <a:ext cx="8321040" cy="3054096"/>
          </a:xfrm>
          <a:prstGeom prst="roundRec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blipFill>
                <a:blip r:embed="rId2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1705356" y="1238319"/>
            <a:ext cx="3039054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Previous Slide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blipFill>
                <a:blip r:embed="rId3"/>
                <a:stretch>
                  <a:fillRect l="-14796" t="-119355" b="-16612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6580266" y="3852551"/>
            <a:ext cx="40816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Accept as true for now, will argue why in a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/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blipFill>
                <a:blip r:embed="rId4"/>
                <a:stretch>
                  <a:fillRect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1F3348A-5029-1248-B11A-FF40274FA502}"/>
              </a:ext>
            </a:extLst>
          </p:cNvPr>
          <p:cNvSpPr txBox="1"/>
          <p:nvPr/>
        </p:nvSpPr>
        <p:spPr>
          <a:xfrm>
            <a:off x="6589410" y="4837055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…………………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/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4CAAFDE-7D43-4946-9F67-4BF8784B7789}"/>
              </a:ext>
            </a:extLst>
          </p:cNvPr>
          <p:cNvSpPr txBox="1"/>
          <p:nvPr/>
        </p:nvSpPr>
        <p:spPr>
          <a:xfrm>
            <a:off x="6598554" y="5655181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Q.E.D. if inequality assumed above is true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FEE75D-78AA-5043-868D-657AF20F916C}"/>
              </a:ext>
            </a:extLst>
          </p:cNvPr>
          <p:cNvCxnSpPr/>
          <p:nvPr/>
        </p:nvCxnSpPr>
        <p:spPr>
          <a:xfrm>
            <a:off x="813816" y="2907792"/>
            <a:ext cx="1100023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43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733742" y="1737665"/>
            <a:ext cx="29957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First, suppose that there is a set S with size |S| and algorithm adds all nodes from S “at once”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D5086A-7FE4-5944-AB86-8BE67D4AF46B}"/>
              </a:ext>
            </a:extLst>
          </p:cNvPr>
          <p:cNvGrpSpPr/>
          <p:nvPr/>
        </p:nvGrpSpPr>
        <p:grpSpPr>
          <a:xfrm>
            <a:off x="1309094" y="4136005"/>
            <a:ext cx="9781172" cy="802261"/>
            <a:chOff x="1309094" y="4136005"/>
            <a:chExt cx="9781172" cy="8022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9065A1-5DD2-AC40-A7DE-D94FFD7D6665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2261"/>
              <a:chOff x="1309094" y="4374542"/>
              <a:chExt cx="9781172" cy="8022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769EA12-4B20-144E-ADB9-99B52D294968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630640"/>
                <a:chOff x="2464020" y="4172860"/>
                <a:chExt cx="8699398" cy="63064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25BEA7F-AC89-C146-8C86-A344EDD536F3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630640"/>
                  <a:chOff x="2464020" y="4172860"/>
                  <a:chExt cx="8699398" cy="63064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0EF31422-0472-FA4E-AFD5-817B772AE6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0EF31422-0472-FA4E-AFD5-817B772AE6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00FCB4E-BA94-1B42-B2E2-8D0B86677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00FCB4E-BA94-1B42-B2E2-8D0B86677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D94D644-4FC2-1B42-8FFD-69B47C6BE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D94D644-4FC2-1B42-8FFD-69B47C6BE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3A5761E-5B41-CA42-9124-CDF2BF747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3A5761E-5B41-CA42-9124-CDF2BF747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440E7382-FE3C-9341-8FF8-E9A456CD81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440E7382-FE3C-9341-8FF8-E9A456CD81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A475DED-2502-7144-A587-09CF4F0EEA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A475DED-2502-7144-A587-09CF4F0EEA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AC67504-E048-9D45-AE6C-C91D37551644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E152E5C-EF52-334D-8055-405EF03D6A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E152E5C-EF52-334D-8055-405EF03D6A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B62445D-3ABF-EB49-9498-41A7D4B86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B62445D-3ABF-EB49-9498-41A7D4B865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0473649-9308-EB43-A695-DEED459DDC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0473649-9308-EB43-A695-DEED459DDC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E51D706-645F-4B47-BFFE-EEDC074C40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E51D706-645F-4B47-BFFE-EEDC074C40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A40BB54-5C9A-5441-A905-A22B04F34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A40BB54-5C9A-5441-A905-A22B04F34C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143C9F-FC41-9C4D-BA55-191D4B3A63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143C9F-FC41-9C4D-BA55-191D4B3A63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CE27AFF-AA11-4C42-B7B0-CD3B9870F4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CE27AFF-AA11-4C42-B7B0-CD3B9870F4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8A013B3-36A1-6741-890E-A1558AE772A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8A013B3-36A1-6741-890E-A1558AE772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2F062B1-3E5F-9740-B2E7-92AE875B55AF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39782-7043-C841-B205-847B9AC75B94}"/>
                    </a:ext>
                  </a:extLst>
                </p:cNvPr>
                <p:cNvSpPr txBox="1"/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39782-7043-C841-B205-847B9AC75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37D76A-9334-E749-A203-4F3E40936E5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7D2504-6A43-4B45-99CD-C3E3524B6771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BB17F97-E8B9-7949-BF18-62D698104EDD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630640"/>
                <a:chOff x="2464020" y="4172860"/>
                <a:chExt cx="8699398" cy="63064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A4426E8-E08F-6841-AE6D-164A288812DC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630640"/>
                  <a:chOff x="2464020" y="4172860"/>
                  <a:chExt cx="8699398" cy="63064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1F6E2A0-632F-0644-93EC-63A3A318ED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1F6E2A0-632F-0644-93EC-63A3A318ED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E59BF50-633E-E54B-B6A8-A71DBD81A6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E59BF50-633E-E54B-B6A8-A71DBD81A6B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74F84DE-A0F6-5044-AF0C-329F5BC307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74F84DE-A0F6-5044-AF0C-329F5BC307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23FDD23-7B4C-E74C-8E9A-B121F9AE70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23FDD23-7B4C-E74C-8E9A-B121F9AE70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9EA246E9-9C10-944D-851C-B47F975B85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9EA246E9-9C10-944D-851C-B47F975B85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9F1A125-B4EF-3647-8A9A-34348D16B5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9F1A125-B4EF-3647-8A9A-34348D16B5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1BC53B0-7893-A648-90BC-30443D12BF45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974" y="4276101"/>
                    <a:ext cx="10289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013C8B4A-FB87-BB45-B680-E7B5A892D6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013C8B4A-FB87-BB45-B680-E7B5A892D6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3C40A7A-89C4-674E-A1B0-8A6DEE4885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3C40A7A-89C4-674E-A1B0-8A6DEE4885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6F322E2-DF87-1F46-A10D-AEFBF019F2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6F322E2-DF87-1F46-A10D-AEFBF019F2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740EEA-D4B6-8F4C-9EFA-53DECD49F5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740EEA-D4B6-8F4C-9EFA-53DECD49F5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EED803F-4900-0846-8661-3C618B891C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EED803F-4900-0846-8661-3C618B891C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83FCB73C-5D29-6940-B34C-300E72BFC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83FCB73C-5D29-6940-B34C-300E72BFC7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CFC2F8B-6986-9646-A5C2-EEC90D5A71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CFC2F8B-6986-9646-A5C2-EEC90D5A71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4164D74-BBDD-BF49-90C0-5D01C0DB77D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4164D74-BBDD-BF49-90C0-5D01C0DB7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3B718AF-5A69-BB4C-9869-BBFB7E77D89B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A1E092-CF90-9743-8FFB-58959C15EBC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A1E092-CF90-9743-8FFB-58959C15E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CC12A0-CC12-5F40-A11E-68300F368099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16B248-DD57-FC47-A30D-F6BA6C7040F5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5118DE2-68D1-464A-87D5-5D94D6A80506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5118DE2-68D1-464A-87D5-5D94D6A80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1B288E6-E641-0C47-82DB-FCD3F1622D8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1B288E6-E641-0C47-82DB-FCD3F1622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E0414D5-BA96-0A4B-B295-39726A54842F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E0414D5-BA96-0A4B-B295-39726A548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B7F458C-6697-B447-BE83-DB7EB64017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B7F458C-6697-B447-BE83-DB7EB64017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FB6745A-E58F-9B4C-9B29-FA5A0BA308A5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FB6745A-E58F-9B4C-9B29-FA5A0BA308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48CDC81-937F-0A4C-9E10-4BE5B33950B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48CDC81-937F-0A4C-9E10-4BE5B3395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3AB141C-94F4-0E45-81F1-6BF644FC6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3AB141C-94F4-0E45-81F1-6BF644FC6B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80B0FC-F191-E846-AC23-AEB375B36499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80B0FC-F191-E846-AC23-AEB375B36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F81F8D-3391-A748-95D0-27661F4DAC3E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0FAC73-C889-B44B-9A82-23F468768468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1AF4F6-2BB8-B446-A9C7-5BA9838E5561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B17D2E-3FA3-C44F-9FAF-F76721D87C7E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DBF75C9-777C-014B-B6CB-BA8F4BCA04C5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008F556-A53D-3E44-990C-ACFCFA627DCE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6378673-61FD-6F42-95CA-822AEEE84FC4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DFCB85E-366A-9242-AE32-3CFD4304E1A7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A0BAB8D-07B4-9444-8077-7B6AE014D1FE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3B1C742-7A8F-4947-8E0F-5EFB578D91BD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71F50DE-C1E0-5C45-853B-DB0A24460667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CF2D48F-A6F8-DB42-960C-67AB95DC1B9A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6EF4155-8158-FE4E-BB57-93491A726726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271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suppose one node gets added in the previous ”round” and S gets added next.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blipFill>
                  <a:blip r:embed="rId1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5C02736-A721-AE42-A447-7EEB6346D37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EB50F01-271E-6B4A-851A-F22FD32992CB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924325E-64D1-024D-BD49-30A3F904C484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998FBC3-6CD8-3F4F-9380-8C45A1C20974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7600F93-B690-D542-B95B-69E6E475B277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44143D8A-C314-9848-BB5C-0BCCC6B2D428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3EE5171-8F85-2B4F-BEF9-454B32EC6BBD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0E8793B-0FA4-4F43-A13B-D672AF90038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5C668C3C-54DD-794E-B16D-C109A824A13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C1E4A9-63D9-E649-91B0-D6703F527640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0E6FD02-A840-5242-9510-2C6AA6A6FDED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A54376D-79A3-494E-8B80-715343AB6442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4C1DFC6-88AB-DB41-AD8F-F9C3A1F83733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649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suppose S is added “third”, OR after two nodes already added.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8964424" y="4271810"/>
                  <a:ext cx="1028988" cy="532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br>
                    <a:rPr lang="en-US" sz="1400" b="0" i="1" dirty="0"/>
                  </a:br>
                  <a:endParaRPr lang="en-US" sz="1400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424" y="4271810"/>
                  <a:ext cx="1028988" cy="5323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3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914AD7-2338-044C-BC20-7235119830B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78A28F-64BD-9449-9C49-480FCFECA7C5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DE085B-2767-7D42-9968-88C6DB48E846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CC5A43E-3F4B-2C43-9E07-467BA0B8E85B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EF79C7E-3A50-2C42-8BC2-8E7D2D95F289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BD17DC4-6A31-6542-ACFC-8450A87E6BB7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3095214-F407-1C47-9E4C-955DD1C68241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F970FAF-AC52-CC44-A559-EDDF22945CE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DD9BF42-96A1-9147-A4A5-B1572FB556D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D6EC8D3-2133-6942-8E2E-4828077136F3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7938CC9-9C7F-E748-9959-52A9F4AB7218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A57908-392A-6946-9440-E00D7BC010CD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20A024B-6A6E-F043-882B-CA2536C70FAF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73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Logic continues. What if last node is added by itself…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4377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4377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58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5857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5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5986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5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5986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45701" y="4256315"/>
                        <a:ext cx="1028988" cy="5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sz="1400" b="0" i="1" dirty="0"/>
                        </a:br>
                        <a:endParaRPr lang="en-US" sz="1400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45701" y="4256315"/>
                        <a:ext cx="1028988" cy="53232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30702" y="4229940"/>
                        <a:ext cx="1028988" cy="533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−2+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sz="1400" b="0" i="1" dirty="0"/>
                        </a:br>
                        <a:endParaRPr lang="en-US" sz="1400" i="1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0702" y="4229940"/>
                        <a:ext cx="1028988" cy="53341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8950502" y="4246064"/>
                  <a:ext cx="1028988" cy="532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br>
                    <a:rPr lang="en-US" sz="1400" b="0" i="1" dirty="0"/>
                  </a:br>
                  <a:endParaRPr lang="en-US" sz="1400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502" y="4246064"/>
                  <a:ext cx="1028988" cy="53232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5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914AD7-2338-044C-BC20-7235119830B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78A28F-64BD-9449-9C49-480FCFECA7C5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DE085B-2767-7D42-9968-88C6DB48E846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CC5A43E-3F4B-2C43-9E07-467BA0B8E85B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EF79C7E-3A50-2C42-8BC2-8E7D2D95F289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BD17DC4-6A31-6542-ACFC-8450A87E6BB7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3095214-F407-1C47-9E4C-955DD1C68241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F970FAF-AC52-CC44-A559-EDDF22945CE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DD9BF42-96A1-9147-A4A5-B1572FB556D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D6EC8D3-2133-6942-8E2E-4828077136F3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7938CC9-9C7F-E748-9959-52A9F4AB7218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A57908-392A-6946-9440-E00D7BC010CD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20A024B-6A6E-F043-882B-CA2536C70FAF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04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9580"/>
            <a:ext cx="9905998" cy="652710"/>
          </a:xfrm>
        </p:spPr>
        <p:txBody>
          <a:bodyPr/>
          <a:lstStyle/>
          <a:p>
            <a:pPr algn="ctr"/>
            <a:r>
              <a:rPr lang="en-US" dirty="0"/>
              <a:t>Approximation Ratios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7429F-4D24-7141-89FE-F208F0ACBC0C}"/>
              </a:ext>
            </a:extLst>
          </p:cNvPr>
          <p:cNvSpPr txBox="1"/>
          <p:nvPr/>
        </p:nvSpPr>
        <p:spPr>
          <a:xfrm>
            <a:off x="1236520" y="4177145"/>
            <a:ext cx="179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Often, this problem is NP-Hard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097AAA-724A-674D-B208-A719A1DDD54E}"/>
              </a:ext>
            </a:extLst>
          </p:cNvPr>
          <p:cNvCxnSpPr>
            <a:cxnSpLocks/>
          </p:cNvCxnSpPr>
          <p:nvPr/>
        </p:nvCxnSpPr>
        <p:spPr>
          <a:xfrm flipV="1">
            <a:off x="2403693" y="360564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DBF18B-92C0-384D-8665-7A2487B949D0}"/>
              </a:ext>
            </a:extLst>
          </p:cNvPr>
          <p:cNvGrpSpPr/>
          <p:nvPr/>
        </p:nvGrpSpPr>
        <p:grpSpPr>
          <a:xfrm>
            <a:off x="1402774" y="1370308"/>
            <a:ext cx="9613178" cy="2652423"/>
            <a:chOff x="694601" y="1222232"/>
            <a:chExt cx="9613178" cy="265242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108144D-4556-FD43-AEF3-0D89D7D7B189}"/>
                </a:ext>
              </a:extLst>
            </p:cNvPr>
            <p:cNvSpPr/>
            <p:nvPr/>
          </p:nvSpPr>
          <p:spPr>
            <a:xfrm>
              <a:off x="3539834" y="1612039"/>
              <a:ext cx="1943100" cy="1943100"/>
            </a:xfrm>
            <a:prstGeom prst="round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Approximation Algorithm to Some Optimization Problem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1DF3B7C-99AE-B540-A6A1-F552DDB1C441}"/>
                </a:ext>
              </a:extLst>
            </p:cNvPr>
            <p:cNvSpPr/>
            <p:nvPr/>
          </p:nvSpPr>
          <p:spPr>
            <a:xfrm>
              <a:off x="694601" y="2357591"/>
              <a:ext cx="2001838" cy="45199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Input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A29CF4-EFD4-5A43-8915-483360C8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9" y="1381990"/>
              <a:ext cx="104428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6EA3BD-5D58-C244-8213-D930C198DAE3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3706090"/>
              <a:ext cx="104428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/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Optimal Solution</a:t>
                  </a:r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blipFill>
                  <a:blip r:embed="rId2"/>
                  <a:stretch>
                    <a:fillRect t="-7692" b="-1923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622557-BD3D-1944-9F8B-035BDAAA8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496" y="1381990"/>
              <a:ext cx="0" cy="232410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/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𝑁𝑂𝑇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𝑜𝑝𝑡𝑖𝑚𝑎𝑙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𝑠𝑜𝑙𝑢𝑡𝑖𝑜𝑛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D0AB32-272E-4946-9FAA-D3720E066458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1960417"/>
              <a:ext cx="10442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/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Approximated Solution</a:t>
                  </a:r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blipFill>
                  <a:blip r:embed="rId4"/>
                  <a:stretch>
                    <a:fillRect t="-3571" b="-17857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65ACBC-A64A-AC4B-B87C-59804F71C0C0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96439" y="2583589"/>
              <a:ext cx="843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DA1835-D4DB-B44E-8AD8-65C7F9BEF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2934" y="2010574"/>
              <a:ext cx="611477" cy="57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/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An approximation algorithm has an </a:t>
                </a:r>
                <a:r>
                  <a:rPr lang="en-US" b="1" i="1" dirty="0">
                    <a:solidFill>
                      <a:sysClr val="windowText" lastClr="000000"/>
                    </a:solidFill>
                  </a:rPr>
                  <a:t>approximation ratio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if, for any input size n, the cost C produced by the algorithm satisfies: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blipFill>
                <a:blip r:embed="rId5"/>
                <a:stretch>
                  <a:fillRect l="-956" t="-8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1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223010" y="1725654"/>
            <a:ext cx="9886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Theorem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sz="2800" dirty="0">
                    <a:solidFill>
                      <a:schemeClr val="bg1"/>
                    </a:solidFill>
                  </a:rPr>
                  <a:t>(X, F)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-approximation of set-cover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blipFill>
                <a:blip r:embed="rId2"/>
                <a:stretch>
                  <a:fillRect l="-385" t="-6494" r="-1154" b="-909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EC3FA16-B683-1646-BCA6-F1C68A5F3CCA}"/>
              </a:ext>
            </a:extLst>
          </p:cNvPr>
          <p:cNvSpPr txBox="1"/>
          <p:nvPr/>
        </p:nvSpPr>
        <p:spPr>
          <a:xfrm>
            <a:off x="2743898" y="4206706"/>
            <a:ext cx="27996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Thus, it is proven!!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404B6-26A0-2F4B-958D-B4DAD4F01B3F}"/>
              </a:ext>
            </a:extLst>
          </p:cNvPr>
          <p:cNvCxnSpPr>
            <a:cxnSpLocks/>
          </p:cNvCxnSpPr>
          <p:nvPr/>
        </p:nvCxnSpPr>
        <p:spPr>
          <a:xfrm flipV="1">
            <a:off x="4552652" y="336683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85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Basic Approximations:</a:t>
            </a:r>
          </a:p>
          <a:p>
            <a:pPr lvl="1"/>
            <a:r>
              <a:rPr lang="en-US" sz="1600" dirty="0"/>
              <a:t>Are very fast (often greedy) algorithms. Algorithm / implementation not difficult.</a:t>
            </a:r>
          </a:p>
          <a:p>
            <a:pPr lvl="1"/>
            <a:r>
              <a:rPr lang="en-US" sz="1600" dirty="0"/>
              <a:t>Analysis to figure out “how good” approximation is often much harder</a:t>
            </a:r>
          </a:p>
          <a:p>
            <a:pPr lvl="1"/>
            <a:r>
              <a:rPr lang="en-US" sz="1600" dirty="0"/>
              <a:t>We only scratched the surface in this slide deck.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07F4E-6CC4-BC41-9782-9F16AFBEC3B8}"/>
              </a:ext>
            </a:extLst>
          </p:cNvPr>
          <p:cNvSpPr txBox="1"/>
          <p:nvPr/>
        </p:nvSpPr>
        <p:spPr>
          <a:xfrm>
            <a:off x="789708" y="2292946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/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takes as input the instance of the problem and a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such that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scheme is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-approximation algorithm.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6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/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-Approximation Algorithm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blipFill>
                <a:blip r:embed="rId3"/>
                <a:stretch>
                  <a:fillRect r="-446" b="-1379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/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achieves an approximation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on all inputs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blipFill>
                <a:blip r:embed="rId4"/>
                <a:stretch>
                  <a:fillRect l="-324" b="-137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9AC1A8-BC02-C745-82A4-03CA60390375}"/>
              </a:ext>
            </a:extLst>
          </p:cNvPr>
          <p:cNvSpPr txBox="1"/>
          <p:nvPr/>
        </p:nvSpPr>
        <p:spPr>
          <a:xfrm>
            <a:off x="789708" y="3133431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/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polynomial time if,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algorithm runs in polynomial time in terms of the input size 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blipFill>
                <a:blip r:embed="rId5"/>
                <a:stretch>
                  <a:fillRect l="-324" t="-2083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/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example, a fully polynomial time approximation scheme might have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i="1" dirty="0"/>
              </a:p>
              <a:p>
                <a:r>
                  <a:rPr lang="en-US" sz="1600" i="1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blipFill>
                <a:blip r:embed="rId6"/>
                <a:stretch>
                  <a:fillRect l="-84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58ABA-4EE3-0042-A9CD-27ED7BCB3633}"/>
              </a:ext>
            </a:extLst>
          </p:cNvPr>
          <p:cNvCxnSpPr>
            <a:cxnSpLocks/>
          </p:cNvCxnSpPr>
          <p:nvPr/>
        </p:nvCxnSpPr>
        <p:spPr>
          <a:xfrm flipV="1">
            <a:off x="2692974" y="483925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18E51D-0177-1146-A35E-350BB41B107F}"/>
              </a:ext>
            </a:extLst>
          </p:cNvPr>
          <p:cNvSpPr txBox="1"/>
          <p:nvPr/>
        </p:nvSpPr>
        <p:spPr>
          <a:xfrm>
            <a:off x="789708" y="3973916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Fully 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/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fully polynomial time if it has a runtime that is polynomial in terms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blipFill>
                <a:blip r:embed="rId7"/>
                <a:stretch>
                  <a:fillRect l="-3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Vertex-Cover</a:t>
            </a:r>
          </a:p>
        </p:txBody>
      </p:sp>
    </p:spTree>
    <p:extLst>
      <p:ext uri="{BB962C8B-B14F-4D97-AF65-F5344CB8AC3E}">
        <p14:creationId xmlns:p14="http://schemas.microsoft.com/office/powerpoint/2010/main" val="158689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4"/>
            <a:ext cx="9905998" cy="658504"/>
          </a:xfrm>
        </p:spPr>
        <p:txBody>
          <a:bodyPr/>
          <a:lstStyle/>
          <a:p>
            <a:pPr algn="ctr"/>
            <a:r>
              <a:rPr lang="en-US" dirty="0"/>
              <a:t>Recall Vertex-Cover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, find the smallest set of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blipFill>
                <a:blip r:embed="rId2"/>
                <a:stretch>
                  <a:fillRect t="-6250" b="-156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C2DE78-1759-8447-9B92-2AF4A82F425B}"/>
              </a:ext>
            </a:extLst>
          </p:cNvPr>
          <p:cNvGrpSpPr/>
          <p:nvPr/>
        </p:nvGrpSpPr>
        <p:grpSpPr>
          <a:xfrm>
            <a:off x="3614472" y="2096062"/>
            <a:ext cx="4959877" cy="1964921"/>
            <a:chOff x="3557016" y="1819656"/>
            <a:chExt cx="4959877" cy="19649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7EEFE5-65F0-6346-B7BD-B2659399F822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40B913-6BD0-1B49-93A8-9C3819029042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549965-9AF9-0546-A16E-6C50853D7B14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9838E2-6009-504F-8290-68230C7D90A0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227750-14A7-1248-82B9-1F6656165C3D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71694-DAB2-7346-BD4D-2F9566C2004B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90B225-A4D7-B54E-99F9-66A2B1731359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F68430-2504-054D-A55F-1EAB0915A55C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4367C4-6AD0-C942-961E-52AFCAAC92D7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987431-D419-E047-919A-9A2425DC90D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07CA13-8432-3340-A74D-C46AEE7842CD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073737-16EB-9043-8B78-D6A489B24119}"/>
                </a:ext>
              </a:extLst>
            </p:cNvPr>
            <p:cNvCxnSpPr>
              <a:stCxn id="11" idx="3"/>
              <a:endCxn id="10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6B532A-93EB-D146-879B-DAAEECFCB20F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BFC779-55F4-E647-9E1B-CDA261223664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58C4E0-12D8-A449-98FA-D5CC88A18871}"/>
                </a:ext>
              </a:extLst>
            </p:cNvPr>
            <p:cNvCxnSpPr>
              <a:stCxn id="11" idx="5"/>
              <a:endCxn id="13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F161728-15B5-954F-9A41-BA22A58390B2}"/>
              </a:ext>
            </a:extLst>
          </p:cNvPr>
          <p:cNvSpPr txBox="1"/>
          <p:nvPr/>
        </p:nvSpPr>
        <p:spPr>
          <a:xfrm>
            <a:off x="1525801" y="5246162"/>
            <a:ext cx="2479271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In other words, find the smallest set of nodes that touches every edge at least once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06656-F997-6541-874F-4C9830E9197E}"/>
              </a:ext>
            </a:extLst>
          </p:cNvPr>
          <p:cNvCxnSpPr>
            <a:cxnSpLocks/>
          </p:cNvCxnSpPr>
          <p:nvPr/>
        </p:nvCxnSpPr>
        <p:spPr>
          <a:xfrm flipV="1">
            <a:off x="2765436" y="4428258"/>
            <a:ext cx="727572" cy="7896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B611B-2166-994B-B832-4E464465C87B}"/>
              </a:ext>
            </a:extLst>
          </p:cNvPr>
          <p:cNvSpPr txBox="1"/>
          <p:nvPr/>
        </p:nvSpPr>
        <p:spPr>
          <a:xfrm>
            <a:off x="5006161" y="5543008"/>
            <a:ext cx="247927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 purple nodes are the smallest solution for this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FF438B-1FA9-D142-A7E5-3D5477FC0C0B}"/>
              </a:ext>
            </a:extLst>
          </p:cNvPr>
          <p:cNvCxnSpPr>
            <a:cxnSpLocks/>
          </p:cNvCxnSpPr>
          <p:nvPr/>
        </p:nvCxnSpPr>
        <p:spPr>
          <a:xfrm flipH="1" flipV="1">
            <a:off x="5861304" y="4504944"/>
            <a:ext cx="368352" cy="91766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544E45-2AB5-B94E-BBB0-24CC96733871}"/>
              </a:ext>
            </a:extLst>
          </p:cNvPr>
          <p:cNvSpPr txBox="1"/>
          <p:nvPr/>
        </p:nvSpPr>
        <p:spPr>
          <a:xfrm>
            <a:off x="8772240" y="1909615"/>
            <a:ext cx="2479271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problem is NP-Hard</a:t>
            </a:r>
          </a:p>
        </p:txBody>
      </p:sp>
    </p:spTree>
    <p:extLst>
      <p:ext uri="{BB962C8B-B14F-4D97-AF65-F5344CB8AC3E}">
        <p14:creationId xmlns:p14="http://schemas.microsoft.com/office/powerpoint/2010/main" val="366440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Proposed Algorithm for Vertex-Cover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41392-8ED7-244F-A497-267FCC0C865A}"/>
              </a:ext>
            </a:extLst>
          </p:cNvPr>
          <p:cNvGrpSpPr/>
          <p:nvPr/>
        </p:nvGrpSpPr>
        <p:grpSpPr>
          <a:xfrm>
            <a:off x="1145277" y="2099590"/>
            <a:ext cx="4959877" cy="1964921"/>
            <a:chOff x="3557016" y="1819656"/>
            <a:chExt cx="4959877" cy="19649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45B0CC-CF31-7849-BA08-D11A0F5BBF0D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3DCE09-C010-5741-9AFB-5D49C9D51804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941AEC-3F0D-6549-85FB-6761096805B9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9F33F-6BD8-4D4D-BB3A-FF2651DB3FCC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BC0FB6-B48D-2C4E-B3D1-44DFAD04F8A3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DA10B6-C643-9B49-8C70-061FAE1FCA03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9E77EE-76E9-ED47-B8A1-7C15E4DB2218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E232BF-B48C-4342-98A6-80FFB06D9F4F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704711-5EE6-1C45-99FB-E2FCBCF857AB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0C53A-044F-EB4B-86F1-BE26AB7F3CCE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C711-039E-994C-A541-37890AA24720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F223BD-1731-E546-870B-C04C9AAE96BA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C9839-2DF7-424C-9DF1-BF64DCCA51CF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6DB4C7-147F-A14F-834F-DE9142301D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317562-0E41-974E-8D28-0032871B99C9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BEFB2AE-4955-AA47-94D6-176654EB893C}"/>
              </a:ext>
            </a:extLst>
          </p:cNvPr>
          <p:cNvSpPr txBox="1"/>
          <p:nvPr/>
        </p:nvSpPr>
        <p:spPr>
          <a:xfrm>
            <a:off x="7264772" y="4816394"/>
            <a:ext cx="344888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Run this on the given graph a few times. What is the approximation ratio? Do we have a guaranteed ratio here?</a:t>
            </a:r>
          </a:p>
        </p:txBody>
      </p:sp>
    </p:spTree>
    <p:extLst>
      <p:ext uri="{BB962C8B-B14F-4D97-AF65-F5344CB8AC3E}">
        <p14:creationId xmlns:p14="http://schemas.microsoft.com/office/powerpoint/2010/main" val="14254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04A278-C5B4-854F-BC3D-83EDE8EB083B}"/>
              </a:ext>
            </a:extLst>
          </p:cNvPr>
          <p:cNvGrpSpPr/>
          <p:nvPr/>
        </p:nvGrpSpPr>
        <p:grpSpPr>
          <a:xfrm>
            <a:off x="793940" y="1207008"/>
            <a:ext cx="5312664" cy="2286000"/>
            <a:chOff x="923544" y="1152144"/>
            <a:chExt cx="5312664" cy="228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8473C7-0F6C-3243-B424-8BD7935042CE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47512-32A6-9443-B8A0-85B25033D140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F5518A-A575-BC40-A7F4-18F66C5A2785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95931-10BA-7E42-8C9D-28304B525A69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0F402F-D47A-4B4C-945A-C1B36AF1812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C98CDE-397E-C441-B6C1-2ACD9C387794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24B32-73D8-9649-B256-C6E0393BCD46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F49AF7-39B7-FA46-9145-70B72F0157B8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44C684-2DD8-F940-92FB-A28E69322D0F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1A7ADF-5D2C-1A4D-8671-C3C76E7E4826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127C5-91C4-5C4D-99F4-AC95E9B9D3D1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C0372E-E0B2-6043-ACBA-81A2BE9A46C7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D137A-9028-C74B-B2EF-758C7A43DB96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836A34-CDCE-374E-A689-5C45C529799A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0E0216-37F8-E042-B214-E29733948FE9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9213CD-6A46-0F4F-BD32-549AED898455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B0423-2345-734B-A863-77D9DE042069}"/>
              </a:ext>
            </a:extLst>
          </p:cNvPr>
          <p:cNvGrpSpPr/>
          <p:nvPr/>
        </p:nvGrpSpPr>
        <p:grpSpPr>
          <a:xfrm>
            <a:off x="6312327" y="1207008"/>
            <a:ext cx="5312664" cy="2286000"/>
            <a:chOff x="923544" y="1152144"/>
            <a:chExt cx="5312664" cy="2286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CBBBCD-D747-6144-833B-0D7AC7A18248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93D0C-0A4E-AF47-8CF4-DEF0CAB817BF}"/>
                </a:ext>
              </a:extLst>
            </p:cNvPr>
            <p:cNvCxnSpPr>
              <a:stCxn id="35" idx="4"/>
              <a:endCxn id="36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3A46C0-1837-1B4A-87B6-02E2323D863E}"/>
                </a:ext>
              </a:extLst>
            </p:cNvPr>
            <p:cNvCxnSpPr>
              <a:endCxn id="37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148955-AE8C-A445-AAA4-D88517B8E276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222E98-A1EB-D642-8C70-39CF97AC2E1D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3D35D5-F6F7-3C48-BC80-7E4F141C9D97}"/>
                </a:ext>
              </a:extLst>
            </p:cNvPr>
            <p:cNvCxnSpPr>
              <a:stCxn id="39" idx="3"/>
              <a:endCxn id="38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B6786F-62F7-514A-9C7A-A62BC510A8A0}"/>
                </a:ext>
              </a:extLst>
            </p:cNvPr>
            <p:cNvCxnSpPr>
              <a:stCxn id="39" idx="4"/>
              <a:endCxn id="40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51FAE4-3E6D-734E-B2C0-1377F973CD2B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0B3C74-176E-5745-AB50-A6F3153C6258}"/>
                </a:ext>
              </a:extLst>
            </p:cNvPr>
            <p:cNvCxnSpPr>
              <a:stCxn id="39" idx="5"/>
              <a:endCxn id="41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51C73F-6C16-6443-964E-0E59F4F268C4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E79760-81BD-C24D-9C4C-5E4D6D0B569A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8C5064-B7D1-3449-A243-C857A0E02671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AE4D50-9EE5-934D-87FA-846602E02D9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06F8F0-CB03-CA4C-8BB6-F0A20E734F6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881796-0038-974F-B469-645828854151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5E35F86-AB94-8C48-918D-DC375F9AF650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34F9E7-06BE-B847-9673-83A20D1A1285}"/>
              </a:ext>
            </a:extLst>
          </p:cNvPr>
          <p:cNvGrpSpPr/>
          <p:nvPr/>
        </p:nvGrpSpPr>
        <p:grpSpPr>
          <a:xfrm>
            <a:off x="781747" y="3716077"/>
            <a:ext cx="5312664" cy="2286000"/>
            <a:chOff x="923544" y="1152144"/>
            <a:chExt cx="5312664" cy="2286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1929D1-581B-AC42-8F9E-DAC46DA36646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36692-2FA3-3545-A5BE-FB7B8A857F19}"/>
                </a:ext>
              </a:extLst>
            </p:cNvPr>
            <p:cNvCxnSpPr>
              <a:stCxn id="52" idx="4"/>
              <a:endCxn id="53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F70881-A45F-334E-940D-9FE8C349C6BB}"/>
                </a:ext>
              </a:extLst>
            </p:cNvPr>
            <p:cNvCxnSpPr>
              <a:endCxn id="54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63C243-8298-3540-BF2D-E21C49AD2860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93072E-41C3-7F41-B64F-45F615415C0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3B4C8-C4B3-AF46-A975-AC453365F8AD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853D79-A49C-B247-A33D-5CE8B79496F6}"/>
                </a:ext>
              </a:extLst>
            </p:cNvPr>
            <p:cNvCxnSpPr>
              <a:stCxn id="56" idx="4"/>
              <a:endCxn id="57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C211D0-30D0-DB4A-99F6-DA664EE57D0E}"/>
                </a:ext>
              </a:extLst>
            </p:cNvPr>
            <p:cNvCxnSpPr>
              <a:stCxn id="55" idx="6"/>
              <a:endCxn id="57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66873A6-4B84-D247-A118-1B06620E9EAB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39CF3F-1C62-0C47-BF4A-68BCB3D80375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B4ECDD-93A1-AE4B-83E2-68ED382B172C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532602-1EDE-0B4D-A636-2243B4B57F8E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A77A9EA-56BC-784C-9060-8DCC5E6EF41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409DFE-709B-8547-B203-BE86F0B69FB2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F62142-B2E3-034A-9613-2590909D6077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E29FF-2A7A-4643-B3C1-1FC8C37A9BD6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6312327" y="3716077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2A62253-71AE-3946-8DBD-0BCD8590644B}"/>
              </a:ext>
            </a:extLst>
          </p:cNvPr>
          <p:cNvSpPr txBox="1"/>
          <p:nvPr/>
        </p:nvSpPr>
        <p:spPr>
          <a:xfrm>
            <a:off x="8687397" y="6080844"/>
            <a:ext cx="2587155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…last step is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5542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26062</TotalTime>
  <Words>3044</Words>
  <Application>Microsoft Macintosh PowerPoint</Application>
  <PresentationFormat>Widescreen</PresentationFormat>
  <Paragraphs>679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Trebuchet MS</vt:lpstr>
      <vt:lpstr>Tw Cen MT</vt:lpstr>
      <vt:lpstr>Circuit</vt:lpstr>
      <vt:lpstr>Approximation Algorithms</vt:lpstr>
      <vt:lpstr>Advanced Tree Structures</vt:lpstr>
      <vt:lpstr>Introduction: Approximation</vt:lpstr>
      <vt:lpstr>Approximation Ratios</vt:lpstr>
      <vt:lpstr>Some Definitions</vt:lpstr>
      <vt:lpstr>Vertex-Cover</vt:lpstr>
      <vt:lpstr>Recall Vertex-Cover</vt:lpstr>
      <vt:lpstr>Proposed Algorithm for Vertex-Cover</vt:lpstr>
      <vt:lpstr>Sample Execution</vt:lpstr>
      <vt:lpstr>Sample Execution</vt:lpstr>
      <vt:lpstr>Sample Execution</vt:lpstr>
      <vt:lpstr>Approx-Vert-Cover: Analysis</vt:lpstr>
      <vt:lpstr>Approx-Vert-Cover: Analysis</vt:lpstr>
      <vt:lpstr>Approx-Vert-Cover: Analysis</vt:lpstr>
      <vt:lpstr>Traveling Salesperson</vt:lpstr>
      <vt:lpstr>Recall Traveling SalesPerson Problem</vt:lpstr>
      <vt:lpstr>Recall Traveling SalesPerson Problem</vt:lpstr>
      <vt:lpstr>Approximation for TSP</vt:lpstr>
      <vt:lpstr>Approximation for TSP</vt:lpstr>
      <vt:lpstr>Approximation for TSP</vt:lpstr>
      <vt:lpstr>Approximation for TSP</vt:lpstr>
      <vt:lpstr>Approximation for TSP</vt:lpstr>
      <vt:lpstr>Approximation for TSP: Analysis</vt:lpstr>
      <vt:lpstr>Approximation for TSP: Analysis</vt:lpstr>
      <vt:lpstr>Approximation for TSP: Analysis</vt:lpstr>
      <vt:lpstr>Set Cover</vt:lpstr>
      <vt:lpstr>Set Cover Problem</vt:lpstr>
      <vt:lpstr>Set Cover Problem</vt:lpstr>
      <vt:lpstr>Approximating Set Cover</vt:lpstr>
      <vt:lpstr>Approximating Set Cover</vt:lpstr>
      <vt:lpstr>Analysis</vt:lpstr>
      <vt:lpstr>Aside: Harmonic Numbers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279</cp:revision>
  <dcterms:created xsi:type="dcterms:W3CDTF">2023-02-24T14:15:53Z</dcterms:created>
  <dcterms:modified xsi:type="dcterms:W3CDTF">2025-04-14T12:54:23Z</dcterms:modified>
</cp:coreProperties>
</file>