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8"/>
  </p:notesMasterIdLst>
  <p:sldIdLst>
    <p:sldId id="256" r:id="rId2"/>
    <p:sldId id="286" r:id="rId3"/>
    <p:sldId id="292" r:id="rId4"/>
    <p:sldId id="298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52" r:id="rId14"/>
    <p:sldId id="343" r:id="rId15"/>
    <p:sldId id="344" r:id="rId16"/>
    <p:sldId id="345" r:id="rId17"/>
    <p:sldId id="353" r:id="rId18"/>
    <p:sldId id="346" r:id="rId19"/>
    <p:sldId id="337" r:id="rId20"/>
    <p:sldId id="349" r:id="rId21"/>
    <p:sldId id="350" r:id="rId22"/>
    <p:sldId id="351" r:id="rId23"/>
    <p:sldId id="348" r:id="rId24"/>
    <p:sldId id="347" r:id="rId25"/>
    <p:sldId id="293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/>
    <p:restoredTop sz="94799"/>
  </p:normalViewPr>
  <p:slideViewPr>
    <p:cSldViewPr snapToGrid="0" snapToObjects="1">
      <p:cViewPr varScale="1">
        <p:scale>
          <a:sx n="141" d="100"/>
          <a:sy n="14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fenwick.html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Needs to be ”reversible” so we can efficiently find, for some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the set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9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Strengths:</a:t>
                </a:r>
              </a:p>
              <a:p>
                <a:r>
                  <a:rPr lang="en-US" sz="2000" dirty="0"/>
                  <a:t>Extremely fast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Is easily reversible (We will see how in a moment)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  <a:blipFill>
                <a:blip r:embed="rId3"/>
                <a:stretch>
                  <a:fillRect l="-2023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C38ECF-C8A4-5142-A060-54B639E651C5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4FF47-15FF-AF47-9744-47218F7F16C2}"/>
              </a:ext>
            </a:extLst>
          </p:cNvPr>
          <p:cNvCxnSpPr>
            <a:cxnSpLocks/>
          </p:cNvCxnSpPr>
          <p:nvPr/>
        </p:nvCxnSpPr>
        <p:spPr>
          <a:xfrm flipV="1">
            <a:off x="6278880" y="1365504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Intuitively:</a:t>
                </a:r>
              </a:p>
              <a:p>
                <a:r>
                  <a:rPr lang="en-US" sz="2000" dirty="0"/>
                  <a:t>Turns all trailing 1’s in binary representation to 0s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  <a:blipFill>
                <a:blip r:embed="rId4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5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sum(14)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The number of trailing 1’s increases by 1 each time, this is why we will terminate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14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blipFill>
                <a:blip r:embed="rId6"/>
                <a:stretch>
                  <a:fillRect l="-2963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138" y="4115457"/>
            <a:ext cx="3592386" cy="247678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13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blipFill>
                <a:blip r:embed="rId8"/>
                <a:stretch>
                  <a:fillRect l="-2963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11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32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7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blipFill>
                <a:blip r:embed="rId10"/>
                <a:stretch>
                  <a:fillRect l="-40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100B6E-0FBB-D240-8BF5-29E3FECEC82D}"/>
              </a:ext>
            </a:extLst>
          </p:cNvPr>
          <p:cNvSpPr txBox="1">
            <a:spLocks/>
          </p:cNvSpPr>
          <p:nvPr/>
        </p:nvSpPr>
        <p:spPr>
          <a:xfrm>
            <a:off x="1220122" y="3175350"/>
            <a:ext cx="880898" cy="434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56C7A1-BDDB-3A47-83E5-57B12EE10B24}"/>
              </a:ext>
            </a:extLst>
          </p:cNvPr>
          <p:cNvCxnSpPr/>
          <p:nvPr/>
        </p:nvCxnSpPr>
        <p:spPr>
          <a:xfrm>
            <a:off x="10692384" y="2801845"/>
            <a:ext cx="499872" cy="502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8A451-2C18-F24A-BC20-BD267F0B5368}"/>
              </a:ext>
            </a:extLst>
          </p:cNvPr>
          <p:cNvCxnSpPr>
            <a:cxnSpLocks/>
          </p:cNvCxnSpPr>
          <p:nvPr/>
        </p:nvCxnSpPr>
        <p:spPr>
          <a:xfrm flipH="1" flipV="1">
            <a:off x="9985248" y="2776051"/>
            <a:ext cx="1042416" cy="527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7F02ED-0FC0-3541-81B1-3D76DEEE10C4}"/>
              </a:ext>
            </a:extLst>
          </p:cNvPr>
          <p:cNvCxnSpPr>
            <a:cxnSpLocks/>
          </p:cNvCxnSpPr>
          <p:nvPr/>
        </p:nvCxnSpPr>
        <p:spPr>
          <a:xfrm flipH="1">
            <a:off x="9406716" y="2784992"/>
            <a:ext cx="456612" cy="54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79E0A1-A9C7-1E4C-8F34-F1AD1B7DB6CB}"/>
              </a:ext>
            </a:extLst>
          </p:cNvPr>
          <p:cNvCxnSpPr>
            <a:cxnSpLocks/>
          </p:cNvCxnSpPr>
          <p:nvPr/>
        </p:nvCxnSpPr>
        <p:spPr>
          <a:xfrm flipH="1" flipV="1">
            <a:off x="8577660" y="2772096"/>
            <a:ext cx="714408" cy="55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AE4CEC-AB06-0C48-AD4C-421ACCCA507D}"/>
              </a:ext>
            </a:extLst>
          </p:cNvPr>
          <p:cNvCxnSpPr>
            <a:cxnSpLocks/>
          </p:cNvCxnSpPr>
          <p:nvPr/>
        </p:nvCxnSpPr>
        <p:spPr>
          <a:xfrm flipH="1">
            <a:off x="7737348" y="2801845"/>
            <a:ext cx="733392" cy="527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39DD43-D5A1-F948-A00F-2EC1A894F974}"/>
              </a:ext>
            </a:extLst>
          </p:cNvPr>
          <p:cNvCxnSpPr>
            <a:cxnSpLocks/>
          </p:cNvCxnSpPr>
          <p:nvPr/>
        </p:nvCxnSpPr>
        <p:spPr>
          <a:xfrm flipH="1" flipV="1">
            <a:off x="6184533" y="2761176"/>
            <a:ext cx="1472283" cy="54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5994066" y="2783437"/>
            <a:ext cx="94803" cy="546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6128B-86E5-D34D-942D-E5BE9617EF2F}"/>
              </a:ext>
            </a:extLst>
          </p:cNvPr>
          <p:cNvCxnSpPr>
            <a:cxnSpLocks/>
          </p:cNvCxnSpPr>
          <p:nvPr/>
        </p:nvCxnSpPr>
        <p:spPr>
          <a:xfrm flipH="1" flipV="1">
            <a:off x="2081048" y="2761176"/>
            <a:ext cx="3872754" cy="57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2673A1-09DF-3F43-B755-7D6C8ED4AA5C}"/>
              </a:ext>
            </a:extLst>
          </p:cNvPr>
          <p:cNvCxnSpPr>
            <a:cxnSpLocks/>
          </p:cNvCxnSpPr>
          <p:nvPr/>
        </p:nvCxnSpPr>
        <p:spPr>
          <a:xfrm flipH="1">
            <a:off x="1861566" y="2761176"/>
            <a:ext cx="148537" cy="311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1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Concrete 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={1, 2, 3, 4, 5, 6, 7, 8, 9, 10, 11, 12}</m:t>
                      </m:r>
                    </m:oMath>
                  </m:oMathPara>
                </a14:m>
                <a:endParaRPr lang="en-US" sz="3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                                                                                          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2412" y="2961396"/>
                <a:ext cx="3321000" cy="3675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g() values for reference: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0000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12" y="2961396"/>
                <a:ext cx="3321000" cy="3675073"/>
              </a:xfrm>
              <a:prstGeom prst="rect">
                <a:avLst/>
              </a:prstGeom>
              <a:blipFill>
                <a:blip r:embed="rId5"/>
                <a:stretch>
                  <a:fillRect l="-3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8377E2-B4C9-1046-A045-AE87FD13F5E4}"/>
              </a:ext>
            </a:extLst>
          </p:cNvPr>
          <p:cNvSpPr txBox="1">
            <a:spLocks/>
          </p:cNvSpPr>
          <p:nvPr/>
        </p:nvSpPr>
        <p:spPr>
          <a:xfrm>
            <a:off x="5183558" y="5646657"/>
            <a:ext cx="5723254" cy="989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 let’s 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ambria Math" panose="02040503050406030204" pitchFamily="18" charset="0"/>
              </a:rPr>
              <a:t>sum(3,8)	sum(1,10)	sum(5,6)</a:t>
            </a:r>
          </a:p>
        </p:txBody>
      </p:sp>
    </p:spTree>
    <p:extLst>
      <p:ext uri="{BB962C8B-B14F-4D97-AF65-F5344CB8AC3E}">
        <p14:creationId xmlns:p14="http://schemas.microsoft.com/office/powerpoint/2010/main" val="282678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loop over set</a:t>
                </a:r>
              </a:p>
              <a:p>
                <a:r>
                  <a:rPr lang="en-US" sz="2000" dirty="0"/>
                  <a:t>Needs to correctly cover all cells in array that need to be updated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1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927920" y="3032027"/>
            <a:ext cx="4619440" cy="351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Strengths / Notes:</a:t>
            </a:r>
          </a:p>
          <a:p>
            <a:r>
              <a:rPr lang="en-US" sz="2000" dirty="0"/>
              <a:t>Sets the lowest 0 bit to a 1</a:t>
            </a:r>
          </a:p>
          <a:p>
            <a:r>
              <a:rPr lang="en-US" sz="2000" dirty="0"/>
              <a:t>Intuitively, this reverses g() because g() removes ALL trailing 1’s and turns them to 0’s. h() puts those 1’s back (one invocation of h() per digit)</a:t>
            </a:r>
          </a:p>
          <a:p>
            <a:r>
              <a:rPr lang="en-US" sz="2000" dirty="0"/>
              <a:t>Is VERY fast to compute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6C4819-9756-824B-8C79-0964E920FBEE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6CF4A-858F-EF4A-B163-AB5D845DA233}"/>
              </a:ext>
            </a:extLst>
          </p:cNvPr>
          <p:cNvCxnSpPr>
            <a:cxnSpLocks/>
          </p:cNvCxnSpPr>
          <p:nvPr/>
        </p:nvCxnSpPr>
        <p:spPr>
          <a:xfrm flipV="1">
            <a:off x="6486144" y="1365504"/>
            <a:ext cx="1089595" cy="25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  <a:blipFill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2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Update(4,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ysClr val="windowText" lastClr="000000"/>
                    </a:solidFill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 l="-3846" b="-3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We change one digit from 0 to 1 on each iteration, so all will be changed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1" i="1" dirty="0"/>
                  <a:t> time.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2" y="5021321"/>
            <a:ext cx="2530790" cy="174486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4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0101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blipFill>
                <a:blip r:embed="rId7"/>
                <a:stretch>
                  <a:fillRect l="-40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3706368" y="3236874"/>
            <a:ext cx="944460" cy="533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5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blipFill>
                <a:blip r:embed="rId8"/>
                <a:stretch>
                  <a:fillRect l="-32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7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DF0C03D-987A-E94D-B513-9C928EFA9C67}"/>
              </a:ext>
            </a:extLst>
          </p:cNvPr>
          <p:cNvSpPr txBox="1">
            <a:spLocks/>
          </p:cNvSpPr>
          <p:nvPr/>
        </p:nvSpPr>
        <p:spPr>
          <a:xfrm>
            <a:off x="9029634" y="3908226"/>
            <a:ext cx="2382078" cy="980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15 is out of bounds.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75607-6E5E-5447-AAA1-FACCE66624D0}"/>
              </a:ext>
            </a:extLst>
          </p:cNvPr>
          <p:cNvCxnSpPr>
            <a:cxnSpLocks/>
          </p:cNvCxnSpPr>
          <p:nvPr/>
        </p:nvCxnSpPr>
        <p:spPr>
          <a:xfrm flipV="1">
            <a:off x="3877056" y="3271308"/>
            <a:ext cx="1315740" cy="49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2B3CB0-7390-C346-B049-233C5B112FF0}"/>
              </a:ext>
            </a:extLst>
          </p:cNvPr>
          <p:cNvCxnSpPr>
            <a:cxnSpLocks/>
          </p:cNvCxnSpPr>
          <p:nvPr/>
        </p:nvCxnSpPr>
        <p:spPr>
          <a:xfrm>
            <a:off x="5260878" y="3274320"/>
            <a:ext cx="0" cy="55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128CDB-D575-444E-88FD-EBA08A7B397B}"/>
              </a:ext>
            </a:extLst>
          </p:cNvPr>
          <p:cNvCxnSpPr>
            <a:cxnSpLocks/>
          </p:cNvCxnSpPr>
          <p:nvPr/>
        </p:nvCxnSpPr>
        <p:spPr>
          <a:xfrm flipV="1">
            <a:off x="5318262" y="3271308"/>
            <a:ext cx="794035" cy="56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11687A-1F44-3B47-82C8-C5DDB31AD1F4}"/>
              </a:ext>
            </a:extLst>
          </p:cNvPr>
          <p:cNvCxnSpPr>
            <a:cxnSpLocks/>
          </p:cNvCxnSpPr>
          <p:nvPr/>
        </p:nvCxnSpPr>
        <p:spPr>
          <a:xfrm>
            <a:off x="6197671" y="3285455"/>
            <a:ext cx="1345133" cy="54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481054-E482-EC4E-AF07-8FF4925C8033}"/>
              </a:ext>
            </a:extLst>
          </p:cNvPr>
          <p:cNvCxnSpPr>
            <a:cxnSpLocks/>
          </p:cNvCxnSpPr>
          <p:nvPr/>
        </p:nvCxnSpPr>
        <p:spPr>
          <a:xfrm flipV="1">
            <a:off x="7628178" y="3236874"/>
            <a:ext cx="3807918" cy="59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A84F72-1280-4345-81DC-1B0C6EC449FF}"/>
              </a:ext>
            </a:extLst>
          </p:cNvPr>
          <p:cNvCxnSpPr>
            <a:cxnSpLocks/>
          </p:cNvCxnSpPr>
          <p:nvPr/>
        </p:nvCxnSpPr>
        <p:spPr>
          <a:xfrm flipH="1">
            <a:off x="9765792" y="3285455"/>
            <a:ext cx="1755679" cy="511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** Example: t9 does not need to be updated because:</a:t>
                </a:r>
                <a:br>
                  <a:rPr lang="en-US" sz="1600" i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=8&gt;4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C84D5D-7475-F44B-A150-2E83F55C367E}"/>
              </a:ext>
            </a:extLst>
          </p:cNvPr>
          <p:cNvCxnSpPr>
            <a:cxnSpLocks/>
          </p:cNvCxnSpPr>
          <p:nvPr/>
        </p:nvCxnSpPr>
        <p:spPr>
          <a:xfrm>
            <a:off x="7205472" y="1972037"/>
            <a:ext cx="97536" cy="350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Concrete 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={1, 2, 3, 4, 5, 6, 7, 8, 9, 10, 11, 12}</m:t>
                      </m:r>
                    </m:oMath>
                  </m:oMathPara>
                </a14:m>
                <a:endParaRPr lang="en-US" sz="3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                                                                                          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434" y="2961396"/>
                <a:ext cx="3321000" cy="3675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g() values for reference: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0000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34" y="2961396"/>
                <a:ext cx="3321000" cy="3675073"/>
              </a:xfrm>
              <a:prstGeom prst="rect">
                <a:avLst/>
              </a:prstGeom>
              <a:blipFill>
                <a:blip r:embed="rId5"/>
                <a:stretch>
                  <a:fillRect l="-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8377E2-B4C9-1046-A045-AE87FD13F5E4}"/>
              </a:ext>
            </a:extLst>
          </p:cNvPr>
          <p:cNvSpPr txBox="1">
            <a:spLocks/>
          </p:cNvSpPr>
          <p:nvPr/>
        </p:nvSpPr>
        <p:spPr>
          <a:xfrm>
            <a:off x="5183558" y="5646657"/>
            <a:ext cx="5723254" cy="989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 let’s 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ambria Math" panose="02040503050406030204" pitchFamily="18" charset="0"/>
              </a:rPr>
              <a:t>update(3,5)	update(0,10)	</a:t>
            </a:r>
          </a:p>
        </p:txBody>
      </p:sp>
    </p:spTree>
    <p:extLst>
      <p:ext uri="{BB962C8B-B14F-4D97-AF65-F5344CB8AC3E}">
        <p14:creationId xmlns:p14="http://schemas.microsoft.com/office/powerpoint/2010/main" val="232781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416640"/>
            <a:ext cx="2593019" cy="133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What is the runtime of this constructor? Can we make it faster?</a:t>
            </a:r>
            <a:endParaRPr lang="en-US" sz="2000" b="1" i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Linear Time Constructor</a:t>
            </a:r>
          </a:p>
        </p:txBody>
      </p:sp>
    </p:spTree>
    <p:extLst>
      <p:ext uri="{BB962C8B-B14F-4D97-AF65-F5344CB8AC3E}">
        <p14:creationId xmlns:p14="http://schemas.microsoft.com/office/powerpoint/2010/main" val="19639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Array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856488" y="1310910"/>
            <a:ext cx="6538365" cy="476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Can we make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  <a:blipFill>
                <a:blip r:embed="rId3"/>
                <a:stretch>
                  <a:fillRect l="-1942" t="-9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6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313064"/>
            <a:ext cx="3231522" cy="311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Each element a[</a:t>
            </a:r>
            <a:r>
              <a:rPr lang="en-US" sz="2000" i="1" dirty="0" err="1"/>
              <a:t>i</a:t>
            </a:r>
            <a:r>
              <a:rPr lang="en-US" sz="2000" i="1" dirty="0"/>
              <a:t>] contributes to bit[</a:t>
            </a:r>
            <a:r>
              <a:rPr lang="en-US" sz="2000" i="1" dirty="0" err="1"/>
              <a:t>i</a:t>
            </a:r>
            <a:r>
              <a:rPr lang="en-US" sz="2000" i="1" dirty="0"/>
              <a:t>] and everything bit[</a:t>
            </a:r>
            <a:r>
              <a:rPr lang="en-US" sz="2000" i="1" dirty="0" err="1"/>
              <a:t>i</a:t>
            </a:r>
            <a:r>
              <a:rPr lang="en-US" sz="2000" i="1" dirty="0"/>
              <a:t>|(i+1)]. So, if we push the change up one “level”, we can then push it up again eventually when we each index </a:t>
            </a:r>
            <a:r>
              <a:rPr lang="en-US" sz="2000" i="1" dirty="0" err="1"/>
              <a:t>i</a:t>
            </a:r>
            <a:r>
              <a:rPr lang="en-US" sz="2000" i="1" dirty="0"/>
              <a:t>|(i+1)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Fast 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42FE-F988-5B43-973C-EED91608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66" y="1089328"/>
            <a:ext cx="7323027" cy="2097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/>
                  <a:t>Recall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/>
                  <a:t> is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  <a:blipFill>
                <a:blip r:embed="rId4"/>
                <a:stretch>
                  <a:fillRect l="-1183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4A635-A4B4-A546-B3A6-2BA27E2F4973}"/>
              </a:ext>
            </a:extLst>
          </p:cNvPr>
          <p:cNvCxnSpPr>
            <a:cxnSpLocks/>
          </p:cNvCxnSpPr>
          <p:nvPr/>
        </p:nvCxnSpPr>
        <p:spPr>
          <a:xfrm flipV="1">
            <a:off x="2554015" y="2241584"/>
            <a:ext cx="904934" cy="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Consider t</a:t>
                </a:r>
                <a:r>
                  <a:rPr lang="en-US" sz="1600" b="1" i="1" u="sng" baseline="-25000" dirty="0"/>
                  <a:t>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sz="1600" i="1" dirty="0"/>
                  <a:t> //sum of 8 and 9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  <a:blipFill>
                <a:blip r:embed="rId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={0, 1, 2, 3, 4, 5, 6, 7, 8, 9, 10, 11, 12, 13, 14}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blipFill>
                <a:blip r:embed="rId6"/>
                <a:stretch>
                  <a:fillRect b="-139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=8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9=9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+=8</m:t>
                      </m:r>
                    </m:oMath>
                  </m:oMathPara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  <a:blipFill>
                <a:blip r:embed="rId7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1636C-4866-394B-BAE9-D459DB38F98E}"/>
              </a:ext>
            </a:extLst>
          </p:cNvPr>
          <p:cNvCxnSpPr>
            <a:cxnSpLocks/>
          </p:cNvCxnSpPr>
          <p:nvPr/>
        </p:nvCxnSpPr>
        <p:spPr>
          <a:xfrm flipV="1">
            <a:off x="3342290" y="4487097"/>
            <a:ext cx="3247696" cy="756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06D7D-413D-AC4B-8C26-42ADEF48D89F}"/>
              </a:ext>
            </a:extLst>
          </p:cNvPr>
          <p:cNvCxnSpPr>
            <a:cxnSpLocks/>
          </p:cNvCxnSpPr>
          <p:nvPr/>
        </p:nvCxnSpPr>
        <p:spPr>
          <a:xfrm flipH="1" flipV="1">
            <a:off x="6692462" y="4487097"/>
            <a:ext cx="1213945" cy="70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br>
                  <a:rPr lang="en-US" sz="1600" b="0" dirty="0"/>
                </a:br>
                <a:endParaRPr lang="en-US" sz="1600" b="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  <a:blipFill>
                <a:blip r:embed="rId8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3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for min Function</a:t>
            </a:r>
          </a:p>
        </p:txBody>
      </p:sp>
    </p:spTree>
    <p:extLst>
      <p:ext uri="{BB962C8B-B14F-4D97-AF65-F5344CB8AC3E}">
        <p14:creationId xmlns:p14="http://schemas.microsoft.com/office/powerpoint/2010/main" val="417741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Partial implementation with f() = min()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65649-A339-D24F-86CE-341B2572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26" y="1360651"/>
            <a:ext cx="5464679" cy="53828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8146F-57E9-9149-B760-08E141D5D8AF}"/>
              </a:ext>
            </a:extLst>
          </p:cNvPr>
          <p:cNvSpPr txBox="1">
            <a:spLocks/>
          </p:cNvSpPr>
          <p:nvPr/>
        </p:nvSpPr>
        <p:spPr>
          <a:xfrm>
            <a:off x="8129837" y="3140314"/>
            <a:ext cx="3295891" cy="19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getmin</a:t>
            </a:r>
            <a:r>
              <a:rPr lang="en-US" sz="1600" dirty="0"/>
              <a:t>() returns min from index 0 to 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Can you adapt to return min from a given left and right index? Why or why not?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D6D5D-578D-6A40-9B11-7DAFBCBF4C16}"/>
              </a:ext>
            </a:extLst>
          </p:cNvPr>
          <p:cNvCxnSpPr>
            <a:cxnSpLocks/>
          </p:cNvCxnSpPr>
          <p:nvPr/>
        </p:nvCxnSpPr>
        <p:spPr>
          <a:xfrm flipV="1">
            <a:off x="7307008" y="3760150"/>
            <a:ext cx="956775" cy="5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3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640264"/>
            <a:ext cx="9445461" cy="4909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Works great for simple f(), but complicated for some functions (min over </a:t>
            </a:r>
            <a:r>
              <a:rPr lang="en-US" sz="1600" dirty="0" err="1"/>
              <a:t>l,r</a:t>
            </a:r>
            <a:r>
              <a:rPr lang="en-US" sz="1600" dirty="0"/>
              <a:t> is not trivial)</a:t>
            </a:r>
          </a:p>
          <a:p>
            <a:pPr lvl="1">
              <a:buFontTx/>
              <a:buChar char="-"/>
            </a:pPr>
            <a:r>
              <a:rPr lang="en-US" sz="1600" dirty="0"/>
              <a:t>Logarithmic time complexity for both queries and updates</a:t>
            </a:r>
          </a:p>
          <a:p>
            <a:pPr lvl="1">
              <a:buFontTx/>
              <a:buChar char="-"/>
            </a:pPr>
            <a:r>
              <a:rPr lang="en-US" sz="1600" dirty="0"/>
              <a:t>Once understood conceptually, very easy implementation</a:t>
            </a:r>
          </a:p>
          <a:p>
            <a:pPr lvl="1">
              <a:buFontTx/>
              <a:buChar char="-"/>
            </a:pPr>
            <a:r>
              <a:rPr lang="en-US" sz="1600" dirty="0"/>
              <a:t>Easy to extend to 2D arrays (see reading for details)</a:t>
            </a:r>
          </a:p>
          <a:p>
            <a:pPr marL="0" indent="0">
              <a:buNone/>
            </a:pPr>
            <a:endParaRPr lang="en-US" sz="2000" b="1" i="1" u="sng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Some functions aren’t natural to implement because you can’t build off smaller solutions (e.g., min…which section of the array is the min actually in!?)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**Note: This will work for any function f(), but sum(l, r) is a common first one to start with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A as normal with no alterations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3409" b="-4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1809764" y="4965541"/>
            <a:ext cx="2472870" cy="1435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Compute </a:t>
            </a:r>
            <a:r>
              <a:rPr lang="en-US" sz="2000" b="1" i="1" u="sng" dirty="0"/>
              <a:t>sum</a:t>
            </a:r>
            <a:r>
              <a:rPr lang="en-US" sz="2000" dirty="0"/>
              <a:t> by simply traversing the array. This is O(n) time. TOO SLOW!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565003" y="2349663"/>
            <a:ext cx="1280586" cy="261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6296178" y="4965541"/>
            <a:ext cx="2801524" cy="1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Update value by simply updating it directly. This is O(1) time. Good!!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416673" y="2372810"/>
            <a:ext cx="655460" cy="259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0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98076" y="3216451"/>
            <a:ext cx="2766348" cy="98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sum from index 1 to </a:t>
            </a:r>
            <a:r>
              <a:rPr lang="en-US" sz="2000" dirty="0" err="1"/>
              <a:t>i</a:t>
            </a:r>
            <a:r>
              <a:rPr lang="en-US" sz="2000" dirty="0"/>
              <a:t> in cell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078836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2825" b="-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1141412" y="2465408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385314" y="2937573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2238026" y="4294206"/>
            <a:ext cx="2704363" cy="203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How would we compute </a:t>
            </a:r>
            <a:r>
              <a:rPr lang="en-US" sz="2000" b="1" i="1" u="sng" dirty="0"/>
              <a:t>sum</a:t>
            </a:r>
            <a:r>
              <a:rPr lang="en-US" sz="2000" dirty="0"/>
              <a:t> from l to r  ?? What is the time complexity?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831220" y="2937573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5628693" y="5006050"/>
            <a:ext cx="2801524" cy="151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How do we update a value?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296178" y="2983871"/>
            <a:ext cx="274114" cy="202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1E7F7-F19E-0345-8B58-0817D751FE97}"/>
              </a:ext>
            </a:extLst>
          </p:cNvPr>
          <p:cNvSpPr txBox="1">
            <a:spLocks/>
          </p:cNvSpPr>
          <p:nvPr/>
        </p:nvSpPr>
        <p:spPr>
          <a:xfrm>
            <a:off x="1751708" y="2013993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T =  {    ,     ,     ,     ,     ,     ,      , …}</a:t>
            </a:r>
          </a:p>
        </p:txBody>
      </p:sp>
    </p:spTree>
    <p:extLst>
      <p:ext uri="{BB962C8B-B14F-4D97-AF65-F5344CB8AC3E}">
        <p14:creationId xmlns:p14="http://schemas.microsoft.com/office/powerpoint/2010/main" val="243617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ysClr val="windowText" lastClr="000000"/>
                    </a:solidFill>
                  </a:rPr>
                  <a:t>Assume: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 Update our new array T to store partial prefixes: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blipFill>
                <a:blip r:embed="rId2"/>
                <a:stretch>
                  <a:fillRect l="-637" t="-21739" b="-7173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IDEA:</a:t>
            </a:r>
            <a:r>
              <a:rPr lang="en-US" sz="2000" dirty="0"/>
              <a:t> Let’s balance the two approaches. Store prefixes but not always the range from 0 to </a:t>
            </a:r>
            <a:r>
              <a:rPr lang="en-US" sz="2000" dirty="0" err="1"/>
              <a:t>i</a:t>
            </a:r>
            <a:r>
              <a:rPr lang="en-US" sz="2000" dirty="0"/>
              <a:t> such that we can get fast runtimes for computing f(</a:t>
            </a:r>
            <a:r>
              <a:rPr lang="en-US" sz="2000" dirty="0" err="1"/>
              <a:t>l,r</a:t>
            </a:r>
            <a:r>
              <a:rPr lang="en-US" sz="2000" dirty="0"/>
              <a:t>) AND fast runtimes for updating a value.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AEC2E2-05CF-B04D-8A04-41EC845BB46D}"/>
              </a:ext>
            </a:extLst>
          </p:cNvPr>
          <p:cNvCxnSpPr>
            <a:cxnSpLocks/>
          </p:cNvCxnSpPr>
          <p:nvPr/>
        </p:nvCxnSpPr>
        <p:spPr>
          <a:xfrm flipV="1">
            <a:off x="3011424" y="4407409"/>
            <a:ext cx="2243328" cy="84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**Note: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For Naïve Approach 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For Naïve Approach 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  <a:blipFill>
                <a:blip r:embed="rId4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3C6838-6232-2145-9449-9EB6BD1FC759}"/>
              </a:ext>
            </a:extLst>
          </p:cNvPr>
          <p:cNvSpPr txBox="1">
            <a:spLocks/>
          </p:cNvSpPr>
          <p:nvPr/>
        </p:nvSpPr>
        <p:spPr>
          <a:xfrm>
            <a:off x="6759135" y="6203803"/>
            <a:ext cx="2414015" cy="46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dirty="0"/>
              <a:t>What should g(</a:t>
            </a:r>
            <a:r>
              <a:rPr lang="en-US" sz="2000" b="1" i="1" dirty="0" err="1"/>
              <a:t>i</a:t>
            </a:r>
            <a:r>
              <a:rPr lang="en-US" sz="2000" b="1" i="1" dirty="0"/>
              <a:t>) be??</a:t>
            </a:r>
          </a:p>
        </p:txBody>
      </p:sp>
    </p:spTree>
    <p:extLst>
      <p:ext uri="{BB962C8B-B14F-4D97-AF65-F5344CB8AC3E}">
        <p14:creationId xmlns:p14="http://schemas.microsoft.com/office/powerpoint/2010/main" val="7831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Regardless of what we choose for g(</a:t>
            </a:r>
            <a:r>
              <a:rPr lang="en-US" sz="2000" dirty="0" err="1"/>
              <a:t>i</a:t>
            </a:r>
            <a:r>
              <a:rPr lang="en-US" sz="2000" dirty="0"/>
              <a:t>), the following pseudo-code will work (here we are assuming f() is the sum function for simplicity).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E1BB-4908-CA4B-BFAD-4ED971B7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20" y="2499668"/>
            <a:ext cx="4278980" cy="295015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Notice:</a:t>
                </a:r>
                <a:r>
                  <a:rPr lang="en-US" sz="1600" dirty="0"/>
                  <a:t> sum() calculates the sum from index 0 to r. So, if we want to calculate the sum of a range we still use:</a:t>
                </a:r>
                <a:br>
                  <a:rPr lang="en-US" sz="1600" dirty="0"/>
                </a:b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EAF5CD-4E31-7947-9D0F-1735D2399089}"/>
              </a:ext>
            </a:extLst>
          </p:cNvPr>
          <p:cNvCxnSpPr>
            <a:cxnSpLocks/>
          </p:cNvCxnSpPr>
          <p:nvPr/>
        </p:nvCxnSpPr>
        <p:spPr>
          <a:xfrm flipV="1">
            <a:off x="3048001" y="2828544"/>
            <a:ext cx="707135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CBC486-322F-5C4C-8377-2E3C1B9B89D4}"/>
              </a:ext>
            </a:extLst>
          </p:cNvPr>
          <p:cNvSpPr txBox="1">
            <a:spLocks/>
          </p:cNvSpPr>
          <p:nvPr/>
        </p:nvSpPr>
        <p:spPr>
          <a:xfrm>
            <a:off x="9172423" y="3456509"/>
            <a:ext cx="2867177" cy="10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Not obvious to see how to make this one fast? We will see how in a moment.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6F782F-F1CE-0145-9F7D-5D46E44C91FD}"/>
              </a:ext>
            </a:extLst>
          </p:cNvPr>
          <p:cNvCxnSpPr>
            <a:cxnSpLocks/>
          </p:cNvCxnSpPr>
          <p:nvPr/>
        </p:nvCxnSpPr>
        <p:spPr>
          <a:xfrm flipV="1">
            <a:off x="8349594" y="3755136"/>
            <a:ext cx="822829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7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10663</TotalTime>
  <Words>2007</Words>
  <Application>Microsoft Macintosh PowerPoint</Application>
  <PresentationFormat>Widescreen</PresentationFormat>
  <Paragraphs>194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Circuit</vt:lpstr>
      <vt:lpstr>Fenwick Trees</vt:lpstr>
      <vt:lpstr>Advanced Array Structures</vt:lpstr>
      <vt:lpstr>Fenwick Trees</vt:lpstr>
      <vt:lpstr>Motivation</vt:lpstr>
      <vt:lpstr>Why would we want this?</vt:lpstr>
      <vt:lpstr>Naïve Approach 1</vt:lpstr>
      <vt:lpstr>Naïve Approach 2</vt:lpstr>
      <vt:lpstr>Generalizing the Naïve Approach</vt:lpstr>
      <vt:lpstr>Generalizing the Naïve Approach</vt:lpstr>
      <vt:lpstr>Defining Function G</vt:lpstr>
      <vt:lpstr>Defining Function G</vt:lpstr>
      <vt:lpstr>Example Iteration of sum(14)</vt:lpstr>
      <vt:lpstr>Concrete Example!</vt:lpstr>
      <vt:lpstr>Update: Reversing G()</vt:lpstr>
      <vt:lpstr>Update: Reversing G()</vt:lpstr>
      <vt:lpstr>Example Iteration of Update(4, 2)</vt:lpstr>
      <vt:lpstr>Concrete Example!</vt:lpstr>
      <vt:lpstr>Fenwick Tree Implementation</vt:lpstr>
      <vt:lpstr>Fenwick Tree Linear Time Constructor</vt:lpstr>
      <vt:lpstr>Fenwick Tree Implementation</vt:lpstr>
      <vt:lpstr>Fenwick Tree Implementation</vt:lpstr>
      <vt:lpstr>Fenwick Tree Fast Construction</vt:lpstr>
      <vt:lpstr>Fenwick Tree for min Function</vt:lpstr>
      <vt:lpstr>Fenwick Tree Implementation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170</cp:revision>
  <dcterms:created xsi:type="dcterms:W3CDTF">2023-02-24T14:15:53Z</dcterms:created>
  <dcterms:modified xsi:type="dcterms:W3CDTF">2025-01-15T18:48:41Z</dcterms:modified>
</cp:coreProperties>
</file>