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3"/>
  </p:notesMasterIdLst>
  <p:sldIdLst>
    <p:sldId id="256" r:id="rId2"/>
    <p:sldId id="286" r:id="rId3"/>
    <p:sldId id="292" r:id="rId4"/>
    <p:sldId id="298" r:id="rId5"/>
    <p:sldId id="334" r:id="rId6"/>
    <p:sldId id="336" r:id="rId7"/>
    <p:sldId id="335" r:id="rId8"/>
    <p:sldId id="337" r:id="rId9"/>
    <p:sldId id="338" r:id="rId10"/>
    <p:sldId id="366" r:id="rId11"/>
    <p:sldId id="339" r:id="rId12"/>
    <p:sldId id="370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67" r:id="rId24"/>
    <p:sldId id="368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293" r:id="rId33"/>
    <p:sldId id="358" r:id="rId34"/>
    <p:sldId id="369" r:id="rId35"/>
    <p:sldId id="359" r:id="rId36"/>
    <p:sldId id="360" r:id="rId37"/>
    <p:sldId id="365" r:id="rId38"/>
    <p:sldId id="364" r:id="rId39"/>
    <p:sldId id="363" r:id="rId40"/>
    <p:sldId id="357" r:id="rId41"/>
    <p:sldId id="33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43"/>
    <p:restoredTop sz="94770"/>
  </p:normalViewPr>
  <p:slideViewPr>
    <p:cSldViewPr snapToGrid="0" snapToObjects="1">
      <p:cViewPr varScale="1">
        <p:scale>
          <a:sx n="133" d="100"/>
          <a:sy n="133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628407" y="2243094"/>
            <a:ext cx="3289214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 constructing this tree: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378B2-33F1-3948-B04F-16EF328831CE}"/>
              </a:ext>
            </a:extLst>
          </p:cNvPr>
          <p:cNvSpPr/>
          <p:nvPr/>
        </p:nvSpPr>
        <p:spPr>
          <a:xfrm>
            <a:off x="977462" y="1237593"/>
            <a:ext cx="5762297" cy="488731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338BB5-155F-084F-8BC0-624241F73FA5}"/>
              </a:ext>
            </a:extLst>
          </p:cNvPr>
          <p:cNvSpPr txBox="1">
            <a:spLocks/>
          </p:cNvSpPr>
          <p:nvPr/>
        </p:nvSpPr>
        <p:spPr>
          <a:xfrm>
            <a:off x="7995086" y="2832893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365769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942888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/>
              <a:t>Psuedo</a:t>
            </a:r>
            <a:r>
              <a:rPr lang="en-US" sz="1600" i="1" dirty="0"/>
              <a:t>-code for Segment Tree Construction: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6531429" y="1399339"/>
            <a:ext cx="4924585" cy="52278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Node: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left, right;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val</a:t>
            </a:r>
            <a:r>
              <a:rPr lang="en-US" sz="1500" i="1" dirty="0">
                <a:solidFill>
                  <a:sysClr val="windowText" lastClr="000000"/>
                </a:solidFill>
              </a:rPr>
              <a:t>;		//can be different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ConstructSegTree</a:t>
            </a:r>
            <a:r>
              <a:rPr lang="en-US" sz="1500" i="1" dirty="0">
                <a:solidFill>
                  <a:sysClr val="windowText" lastClr="000000"/>
                </a:solidFill>
              </a:rPr>
              <a:t>(a[]):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new Node(0, a.size-1));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(a[],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if(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 ==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   set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curNode.val</a:t>
            </a:r>
            <a:r>
              <a:rPr lang="en-US" sz="1500" i="1" dirty="0">
                <a:solidFill>
                  <a:sysClr val="windowText" lastClr="000000"/>
                </a:solidFill>
              </a:rPr>
              <a:t> to base case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, mid);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Node(mid+1,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 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this.val</a:t>
            </a:r>
            <a:r>
              <a:rPr lang="en-US" sz="1500" i="1" dirty="0">
                <a:solidFill>
                  <a:sysClr val="windowText" lastClr="000000"/>
                </a:solidFill>
              </a:rPr>
              <a:t> = merge(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18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 quick Note on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60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299434" y="1392679"/>
            <a:ext cx="4373132" cy="399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You can store Segment Trees the same way binary heaps are typically done. Use an array.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Left child = ((index+1)*2) - 1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Right child = (index+1)*2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^^These are a tad simpler if you index by 1 instead of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I’ll show these as trees in this slide deck though…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1442545" y="5755817"/>
            <a:ext cx="5856889" cy="6969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i="1" dirty="0">
                <a:solidFill>
                  <a:sysClr val="windowText" lastClr="000000"/>
                </a:solidFill>
              </a:rPr>
              <a:t>T = {3, 2, 1, 4, -2, 8, -7, 1, 3}</a:t>
            </a:r>
          </a:p>
        </p:txBody>
      </p:sp>
    </p:spTree>
    <p:extLst>
      <p:ext uri="{BB962C8B-B14F-4D97-AF65-F5344CB8AC3E}">
        <p14:creationId xmlns:p14="http://schemas.microsoft.com/office/powerpoint/2010/main" val="35234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</p:spTree>
    <p:extLst>
      <p:ext uri="{BB962C8B-B14F-4D97-AF65-F5344CB8AC3E}">
        <p14:creationId xmlns:p14="http://schemas.microsoft.com/office/powerpoint/2010/main" val="358716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386157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let’s assume that our function f() that we care about is sum (as in the example to the left)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627839" y="2766793"/>
            <a:ext cx="600275" cy="30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627839" y="4188823"/>
            <a:ext cx="600275" cy="13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945933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We want to answer queries of the form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sum(left, right)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sum(2,4) = a[2]+a[3]+a[4] =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2078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sum(left, right):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Three cases that could occur: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1. [left, right] is exact range of this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2. [left, right] falls completely within left child or right child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3. [left, right] crosses the dividing line of this node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31290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85139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sum(2, 4)	//answer should be -1</a:t>
            </a:r>
            <a:br>
              <a:rPr lang="en-US" sz="1600" b="1" i="1" dirty="0"/>
            </a:br>
            <a:r>
              <a:rPr lang="en-US" sz="1600" b="1" i="1" dirty="0"/>
              <a:t>      [2,4] Spans both children,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/>
          <p:nvPr/>
        </p:nvCxnSpPr>
        <p:spPr>
          <a:xfrm>
            <a:off x="2438400" y="1950720"/>
            <a:ext cx="870857" cy="2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544560" y="17381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sum(2,4)</a:t>
            </a:r>
          </a:p>
        </p:txBody>
      </p:sp>
    </p:spTree>
    <p:extLst>
      <p:ext uri="{BB962C8B-B14F-4D97-AF65-F5344CB8AC3E}">
        <p14:creationId xmlns:p14="http://schemas.microsoft.com/office/powerpoint/2010/main" val="56534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[2,2] falls completely on right half,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right!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1846217" y="2472451"/>
            <a:ext cx="296973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961086" y="22032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4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</a:t>
            </a:r>
            <a:r>
              <a:rPr lang="en-US" sz="1600" i="1" dirty="0"/>
              <a:t>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b="1" i="1" dirty="0"/>
            </a:br>
            <a:r>
              <a:rPr lang="en-US" sz="1600" b="1" i="1" dirty="0"/>
              <a:t>      [2,2] is now complete range, return -2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 flipH="1">
            <a:off x="3370217" y="3190909"/>
            <a:ext cx="40091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3526755" y="282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501055" y="1844566"/>
            <a:ext cx="4893798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5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</a:t>
            </a:r>
            <a:r>
              <a:rPr lang="en-US" sz="1600" i="1" dirty="0"/>
              <a:t>sum(3, 4)</a:t>
            </a:r>
            <a:br>
              <a:rPr lang="en-US" sz="1600" i="1" dirty="0"/>
            </a:br>
            <a:r>
              <a:rPr lang="en-US" sz="1600" i="1" dirty="0"/>
              <a:t>      [3,4] is the entire range, so return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Finally, merge the two return values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1BF3BF-B152-CE4C-B15B-D9AD735623C6}"/>
              </a:ext>
            </a:extLst>
          </p:cNvPr>
          <p:cNvSpPr txBox="1"/>
          <p:nvPr/>
        </p:nvSpPr>
        <p:spPr>
          <a:xfrm>
            <a:off x="997720" y="2286850"/>
            <a:ext cx="23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merge(-2,1)=-2+1=-1</a:t>
            </a:r>
          </a:p>
        </p:txBody>
      </p:sp>
    </p:spTree>
    <p:extLst>
      <p:ext uri="{BB962C8B-B14F-4D97-AF65-F5344CB8AC3E}">
        <p14:creationId xmlns:p14="http://schemas.microsoft.com/office/powerpoint/2010/main" val="80959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Three More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sum(0,4)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sum(0,1)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sum(1,3)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75903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Let’s pseudocode this…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2139616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88606" y="1690294"/>
            <a:ext cx="5085806" cy="48050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(left, right):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r>
              <a:rPr lang="en-US" sz="1600" b="1" i="1" dirty="0">
                <a:solidFill>
                  <a:sysClr val="windowText" lastClr="000000"/>
                </a:solidFill>
              </a:rPr>
              <a:t>    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(root, l, r)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endParaRPr lang="en-US" sz="1600" b="1" i="1" dirty="0">
              <a:solidFill>
                <a:sysClr val="windowText" lastClr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600" b="1" i="1" dirty="0">
                <a:solidFill>
                  <a:sysClr val="windowText" lastClr="000000"/>
                </a:solidFill>
              </a:rPr>
              <a:t>, l, r):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2411484" y="145267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11364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</p:spTree>
    <p:extLst>
      <p:ext uri="{BB962C8B-B14F-4D97-AF65-F5344CB8AC3E}">
        <p14:creationId xmlns:p14="http://schemas.microsoft.com/office/powerpoint/2010/main" val="65088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What is the runtime of range queries?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Clearly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6491401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D7F09-4CA2-C944-99E4-94E30CEB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2" y="1569382"/>
            <a:ext cx="5232489" cy="3657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1BA6E1-C4E2-A443-B979-8B401DDC7D6F}"/>
              </a:ext>
            </a:extLst>
          </p:cNvPr>
          <p:cNvSpPr txBox="1">
            <a:spLocks/>
          </p:cNvSpPr>
          <p:nvPr/>
        </p:nvSpPr>
        <p:spPr>
          <a:xfrm>
            <a:off x="861921" y="5239313"/>
            <a:ext cx="5232489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Another representation of the execution of sum(2, 4) from earlier.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576048-A392-2E44-A883-ECB0F131A17C}"/>
              </a:ext>
            </a:extLst>
          </p:cNvPr>
          <p:cNvSpPr txBox="1">
            <a:spLocks/>
          </p:cNvSpPr>
          <p:nvPr/>
        </p:nvSpPr>
        <p:spPr>
          <a:xfrm>
            <a:off x="6491401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Will this actually happen? Consider sum(0,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EC120C-82A8-BB49-8B53-ABDC27F8844C}"/>
              </a:ext>
            </a:extLst>
          </p:cNvPr>
          <p:cNvSpPr txBox="1">
            <a:spLocks/>
          </p:cNvSpPr>
          <p:nvPr/>
        </p:nvSpPr>
        <p:spPr>
          <a:xfrm>
            <a:off x="9308624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Or will this happen? Always? Just sometimes? If latter, how often?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2690EE-6838-7047-AFA7-5713C87EA51F}"/>
              </a:ext>
            </a:extLst>
          </p:cNvPr>
          <p:cNvCxnSpPr>
            <a:cxnSpLocks/>
          </p:cNvCxnSpPr>
          <p:nvPr/>
        </p:nvCxnSpPr>
        <p:spPr>
          <a:xfrm flipV="1">
            <a:off x="7149737" y="3100252"/>
            <a:ext cx="505097" cy="87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210370-3244-EB47-9E1A-108815310FDA}"/>
              </a:ext>
            </a:extLst>
          </p:cNvPr>
          <p:cNvCxnSpPr>
            <a:cxnSpLocks/>
          </p:cNvCxnSpPr>
          <p:nvPr/>
        </p:nvCxnSpPr>
        <p:spPr>
          <a:xfrm flipH="1" flipV="1">
            <a:off x="8710160" y="3100252"/>
            <a:ext cx="834434" cy="7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6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1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08272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8995952" y="3038653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078682" y="2611933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680159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566362" y="3038653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47018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8965467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01940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385555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25693" y="3857897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8995952" y="3857897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9980616" y="3857897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167839" y="3857897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Because level k only has at most 2 nodes traversed, each can make at most 2 recursive calls,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9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Motivation: Range Queries Over Arrays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60524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9048204" y="2681600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130934" y="2254880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732411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618614" y="2681600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99270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9017719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54192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437807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77945" y="3500844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9048204" y="3500844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0032868" y="3500844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220091" y="3500844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F337CAD-9AC1-4749-BA52-81AAC8BECAC5}"/>
              </a:ext>
            </a:extLst>
          </p:cNvPr>
          <p:cNvSpPr txBox="1">
            <a:spLocks/>
          </p:cNvSpPr>
          <p:nvPr/>
        </p:nvSpPr>
        <p:spPr>
          <a:xfrm>
            <a:off x="9863642" y="5309906"/>
            <a:ext cx="1637211" cy="1297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Because original range is contiguous, inner ranges must span full range of inner blue nodes, so these won’t </a:t>
            </a:r>
            <a:r>
              <a:rPr lang="en-US" sz="1400" i="1" dirty="0" err="1"/>
              <a:t>recurse</a:t>
            </a:r>
            <a:r>
              <a:rPr lang="en-US" sz="1400" i="1" dirty="0"/>
              <a:t> at all!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706A5D-4E5A-BC40-9093-C6F0E7740F07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9535884" y="4340217"/>
            <a:ext cx="1146364" cy="96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11E04-BA95-C44C-B181-5BD8DF30B16D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032868" y="4299982"/>
            <a:ext cx="649380" cy="100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2 outer nodes can produce at most 2 recursive calls each,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  <a:blipFill>
                <a:blip r:embed="rId5"/>
                <a:stretch>
                  <a:fillRect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2E0E4-57C5-7B4B-BF22-71336C818DBC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572653" y="4299981"/>
            <a:ext cx="223892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C5CA3-D66F-1342-8130-C5DFCB4D133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796545" y="4299981"/>
            <a:ext cx="1919937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2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Claim is proven! Because each level has at most 4 nodes traversed, and there are log(n) levels of the segment tree, the total nodes traversed is bounded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nary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  <a:blipFill>
                <a:blip r:embed="rId4"/>
                <a:stretch>
                  <a:fillRect l="-339" r="-1695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6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Queries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 Query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79479" y="2904711"/>
            <a:ext cx="5085806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Traverse the tree to find index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Make sure to call merge() to update value along the path as recursion returns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1241745" y="1351667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44" y="2288569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4340406" y="1351666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940D5-B415-A24A-8C71-3A8DFD1B6C8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326679" y="1586191"/>
            <a:ext cx="1013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E1A08F-AFC7-304F-BF54-192B3DADDB42}"/>
              </a:ext>
            </a:extLst>
          </p:cNvPr>
          <p:cNvSpPr txBox="1">
            <a:spLocks/>
          </p:cNvSpPr>
          <p:nvPr/>
        </p:nvSpPr>
        <p:spPr>
          <a:xfrm>
            <a:off x="3317970" y="1582793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 dirty="0"/>
              <a:t>update(2, 3)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371991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Two more quick Examples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119241" y="3022952"/>
            <a:ext cx="2104698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update(3,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update(0, 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29" y="1799837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7919178" y="2217372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</p:spTree>
    <p:extLst>
      <p:ext uri="{BB962C8B-B14F-4D97-AF65-F5344CB8AC3E}">
        <p14:creationId xmlns:p14="http://schemas.microsoft.com/office/powerpoint/2010/main" val="215102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Another Example</a:t>
            </a:r>
          </a:p>
        </p:txBody>
      </p:sp>
    </p:spTree>
    <p:extLst>
      <p:ext uri="{BB962C8B-B14F-4D97-AF65-F5344CB8AC3E}">
        <p14:creationId xmlns:p14="http://schemas.microsoft.com/office/powerpoint/2010/main" val="363908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for the </a:t>
            </a:r>
            <a:r>
              <a:rPr lang="en-US" sz="1600" i="1" dirty="0" err="1"/>
              <a:t>k’th</a:t>
            </a:r>
            <a:r>
              <a:rPr lang="en-US" sz="1600" i="1" dirty="0"/>
              <a:t> zero?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466189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</p:spTree>
    <p:extLst>
      <p:ext uri="{BB962C8B-B14F-4D97-AF65-F5344CB8AC3E}">
        <p14:creationId xmlns:p14="http://schemas.microsoft.com/office/powerpoint/2010/main" val="78876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669467" y="1924260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830995" y="2756910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Store:</a:t>
            </a:r>
            <a:r>
              <a:rPr lang="en-US" sz="2200" dirty="0"/>
              <a:t> The number of 0’s in each segment in the node itself </a:t>
            </a:r>
            <a:endParaRPr lang="en-US" sz="2200" b="1" i="1" u="sn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610CC9-E073-1243-B9F4-B1B88B0A13FD}"/>
              </a:ext>
            </a:extLst>
          </p:cNvPr>
          <p:cNvSpPr txBox="1">
            <a:spLocks/>
          </p:cNvSpPr>
          <p:nvPr/>
        </p:nvSpPr>
        <p:spPr>
          <a:xfrm>
            <a:off x="830995" y="3743279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Merge:</a:t>
            </a:r>
            <a:r>
              <a:rPr lang="en-US" sz="2200" dirty="0"/>
              <a:t> Simply sum the two counts together</a:t>
            </a:r>
            <a:endParaRPr lang="en-US" sz="2200" b="1" i="1" u="sng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6C5AFB-DAEA-8A49-A1E9-B28C7F0A8069}"/>
              </a:ext>
            </a:extLst>
          </p:cNvPr>
          <p:cNvSpPr txBox="1">
            <a:spLocks/>
          </p:cNvSpPr>
          <p:nvPr/>
        </p:nvSpPr>
        <p:spPr>
          <a:xfrm>
            <a:off x="830995" y="4753297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Query:</a:t>
            </a:r>
            <a:r>
              <a:rPr lang="en-US" sz="2200" dirty="0"/>
              <a:t> For number of 0’s, similar to sum, for kth zero, figure out which direction kth 0 is and </a:t>
            </a:r>
            <a:r>
              <a:rPr lang="en-US" sz="2200" dirty="0" err="1"/>
              <a:t>recurse</a:t>
            </a:r>
            <a:endParaRPr lang="en-US" sz="2200" b="1" i="1" u="sng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5FD7E7D-F641-6349-A9EA-CFCA38EFD7FA}"/>
              </a:ext>
            </a:extLst>
          </p:cNvPr>
          <p:cNvSpPr txBox="1">
            <a:spLocks/>
          </p:cNvSpPr>
          <p:nvPr/>
        </p:nvSpPr>
        <p:spPr>
          <a:xfrm>
            <a:off x="830994" y="5749153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Update:</a:t>
            </a:r>
            <a:r>
              <a:rPr lang="en-US" sz="2200" dirty="0"/>
              <a:t> If the update changes the number of zeros, add / subtract by 1 and return</a:t>
            </a:r>
            <a:endParaRPr lang="en-US" sz="2200" b="1" i="1" u="sng" dirty="0"/>
          </a:p>
        </p:txBody>
      </p:sp>
    </p:spTree>
    <p:extLst>
      <p:ext uri="{BB962C8B-B14F-4D97-AF65-F5344CB8AC3E}">
        <p14:creationId xmlns:p14="http://schemas.microsoft.com/office/powerpoint/2010/main" val="8701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Segment Tree Examples</a:t>
            </a:r>
          </a:p>
        </p:txBody>
      </p:sp>
    </p:spTree>
    <p:extLst>
      <p:ext uri="{BB962C8B-B14F-4D97-AF65-F5344CB8AC3E}">
        <p14:creationId xmlns:p14="http://schemas.microsoft.com/office/powerpoint/2010/main" val="255080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-3, -1, -1, 1, -5, 11, 12, 1, 1, 2, -4, -2, -8, 9, 11}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570693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 This one is definitely harder!! Check out the reading for details!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0" y="4267698"/>
            <a:ext cx="4692753" cy="10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maximal(2, 8) would return [7 .. 8], 11+12 is the maximal sum within the range [2 .. 8].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 times a constant)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**Notice: This is the same motivation for Fenwick Trees, but Segment Trees will have some advantages / disadvantages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805152"/>
            <a:ext cx="9445461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lvl="1">
              <a:buFontTx/>
              <a:buChar char="-"/>
            </a:pPr>
            <a:r>
              <a:rPr lang="en-US" sz="1600" dirty="0"/>
              <a:t>More intuitive than Fenwick trees for many applications</a:t>
            </a:r>
          </a:p>
          <a:p>
            <a:pPr lvl="1">
              <a:buFontTx/>
              <a:buChar char="-"/>
            </a:pPr>
            <a:r>
              <a:rPr lang="en-US" sz="1600" dirty="0"/>
              <a:t>Binary Trees very easy to implement</a:t>
            </a:r>
          </a:p>
          <a:p>
            <a:pPr lvl="1">
              <a:buFontTx/>
              <a:buChar char="-"/>
            </a:pPr>
            <a:r>
              <a:rPr lang="en-US" sz="1600" dirty="0"/>
              <a:t>Seems to work for a wider array of functions of interest</a:t>
            </a:r>
          </a:p>
          <a:p>
            <a:pPr lvl="1">
              <a:buFontTx/>
              <a:buChar char="-"/>
            </a:pPr>
            <a:r>
              <a:rPr lang="en-US" sz="1600" dirty="0"/>
              <a:t>Only really have to focus on what to store and merge function, once you get those right the rest falls into place.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2000" b="1" i="1" u="sng" dirty="0"/>
              <a:t>Weaknesses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1600" dirty="0"/>
              <a:t>Uses a bit more memory than Fenwick Tree (because Fenwick tree isn’t really a tree and doesn’t have internal nodes</a:t>
            </a:r>
          </a:p>
          <a:p>
            <a:pPr lvl="1">
              <a:buFontTx/>
              <a:buChar char="-"/>
            </a:pPr>
            <a:r>
              <a:rPr lang="en-US" sz="1600" dirty="0"/>
              <a:t>Does not take advantage of fast bit operations to traverse tree</a:t>
            </a:r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35013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96093" y="3456247"/>
            <a:ext cx="2176918" cy="120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Each node stores the f() of interest value for a subrange of the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39" y="1393210"/>
            <a:ext cx="5583045" cy="40328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5AB94-1023-974E-B1E7-3F31E8516ABD}"/>
              </a:ext>
            </a:extLst>
          </p:cNvPr>
          <p:cNvCxnSpPr>
            <a:cxnSpLocks/>
          </p:cNvCxnSpPr>
          <p:nvPr/>
        </p:nvCxnSpPr>
        <p:spPr>
          <a:xfrm flipV="1">
            <a:off x="2246811" y="3927566"/>
            <a:ext cx="383178" cy="6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663113" y="6069877"/>
            <a:ext cx="4241298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Leaf nodes store f(), here we are using sum, for a single element. Usually trivial to compute.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690948" y="5573486"/>
            <a:ext cx="365760" cy="49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9203536" y="3289939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770928" y="2316481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8444134" y="1891890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481464" y="2865348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49" y="1062288"/>
            <a:ext cx="5583045" cy="40328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How much storage does this take (note that we don’t store the sub-arrays, just the start and end indices, and f()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1+2+4+8+ 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734491" y="5190313"/>
            <a:ext cx="200298" cy="409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8058946" y="2959017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626338" y="1985559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7299544" y="1560968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36874" y="2534426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1616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1021266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Before constructing ST, need to determine two things: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The value(s) that gets stored in the nodes (e.g., the sum of the nodes in the given range)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3" y="2488114"/>
            <a:ext cx="810081" cy="53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3" y="3204754"/>
            <a:ext cx="810081" cy="84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667255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The merge operation, which determines the value(s) from #1 above, given the value(s) of the two children.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sum, merge would simply be (child1 + child2)</a:t>
            </a:r>
          </a:p>
        </p:txBody>
      </p:sp>
    </p:spTree>
    <p:extLst>
      <p:ext uri="{BB962C8B-B14F-4D97-AF65-F5344CB8AC3E}">
        <p14:creationId xmlns:p14="http://schemas.microsoft.com/office/powerpoint/2010/main" val="176887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20643</TotalTime>
  <Words>3056</Words>
  <Application>Microsoft Macintosh PowerPoint</Application>
  <PresentationFormat>Widescreen</PresentationFormat>
  <Paragraphs>235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Cambria Math</vt:lpstr>
      <vt:lpstr>Trebuchet MS</vt:lpstr>
      <vt:lpstr>Tw Cen MT</vt:lpstr>
      <vt:lpstr>Circuit</vt:lpstr>
      <vt:lpstr>Segment Trees</vt:lpstr>
      <vt:lpstr>Advanced Tree Structures</vt:lpstr>
      <vt:lpstr>Motivation: Range Queries Over Arrays</vt:lpstr>
      <vt:lpstr>Motivation</vt:lpstr>
      <vt:lpstr>Why would we want this?</vt:lpstr>
      <vt:lpstr>Segment Trees</vt:lpstr>
      <vt:lpstr>Segment Tree</vt:lpstr>
      <vt:lpstr>Segment Tree</vt:lpstr>
      <vt:lpstr>Constructing A Segment Tree</vt:lpstr>
      <vt:lpstr>Constructing A Segment Tree</vt:lpstr>
      <vt:lpstr>Constructing A Segment Tree</vt:lpstr>
      <vt:lpstr>A quick Note on Representation</vt:lpstr>
      <vt:lpstr>Range Queries</vt:lpstr>
      <vt:lpstr>Range Queries</vt:lpstr>
      <vt:lpstr>Range Queries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Three More Examples</vt:lpstr>
      <vt:lpstr>Let’s pseudocode this…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Update Queries</vt:lpstr>
      <vt:lpstr>Update Query</vt:lpstr>
      <vt:lpstr>Two more quick Examples</vt:lpstr>
      <vt:lpstr>Another Example</vt:lpstr>
      <vt:lpstr>Number of 0’s and K’th 0</vt:lpstr>
      <vt:lpstr>Number of 0’s and K’th 0</vt:lpstr>
      <vt:lpstr>Other Segment Tree Examples</vt:lpstr>
      <vt:lpstr>Finding Maximal Sub-Segment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200</cp:revision>
  <dcterms:created xsi:type="dcterms:W3CDTF">2023-02-24T14:15:53Z</dcterms:created>
  <dcterms:modified xsi:type="dcterms:W3CDTF">2025-01-15T18:52:49Z</dcterms:modified>
</cp:coreProperties>
</file>