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52"/>
  </p:notesMasterIdLst>
  <p:sldIdLst>
    <p:sldId id="256" r:id="rId2"/>
    <p:sldId id="285" r:id="rId3"/>
    <p:sldId id="286" r:id="rId4"/>
    <p:sldId id="292" r:id="rId5"/>
    <p:sldId id="298" r:id="rId6"/>
    <p:sldId id="299" r:id="rId7"/>
    <p:sldId id="300" r:id="rId8"/>
    <p:sldId id="315" r:id="rId9"/>
    <p:sldId id="302" r:id="rId10"/>
    <p:sldId id="303" r:id="rId11"/>
    <p:sldId id="304" r:id="rId12"/>
    <p:sldId id="301" r:id="rId13"/>
    <p:sldId id="305" r:id="rId14"/>
    <p:sldId id="295" r:id="rId15"/>
    <p:sldId id="316" r:id="rId16"/>
    <p:sldId id="317" r:id="rId17"/>
    <p:sldId id="318" r:id="rId18"/>
    <p:sldId id="319" r:id="rId19"/>
    <p:sldId id="321" r:id="rId20"/>
    <p:sldId id="322" r:id="rId21"/>
    <p:sldId id="320" r:id="rId22"/>
    <p:sldId id="323" r:id="rId23"/>
    <p:sldId id="324" r:id="rId24"/>
    <p:sldId id="325" r:id="rId25"/>
    <p:sldId id="294" r:id="rId26"/>
    <p:sldId id="306" r:id="rId27"/>
    <p:sldId id="307" r:id="rId28"/>
    <p:sldId id="308" r:id="rId29"/>
    <p:sldId id="312" r:id="rId30"/>
    <p:sldId id="313" r:id="rId31"/>
    <p:sldId id="311" r:id="rId32"/>
    <p:sldId id="314" r:id="rId33"/>
    <p:sldId id="309" r:id="rId34"/>
    <p:sldId id="310" r:id="rId35"/>
    <p:sldId id="296" r:id="rId36"/>
    <p:sldId id="327" r:id="rId37"/>
    <p:sldId id="297" r:id="rId38"/>
    <p:sldId id="328" r:id="rId39"/>
    <p:sldId id="334" r:id="rId40"/>
    <p:sldId id="335" r:id="rId41"/>
    <p:sldId id="336" r:id="rId42"/>
    <p:sldId id="337" r:id="rId43"/>
    <p:sldId id="338" r:id="rId44"/>
    <p:sldId id="339" r:id="rId45"/>
    <p:sldId id="340" r:id="rId46"/>
    <p:sldId id="341" r:id="rId47"/>
    <p:sldId id="342" r:id="rId48"/>
    <p:sldId id="343" r:id="rId49"/>
    <p:sldId id="293" r:id="rId50"/>
    <p:sldId id="326"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60"/>
    <p:restoredTop sz="94681"/>
  </p:normalViewPr>
  <p:slideViewPr>
    <p:cSldViewPr snapToGrid="0" snapToObjects="1">
      <p:cViewPr varScale="1">
        <p:scale>
          <a:sx n="130" d="100"/>
          <a:sy n="130" d="100"/>
        </p:scale>
        <p:origin x="19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28</a:t>
            </a:fld>
            <a:endParaRPr lang="en-US"/>
          </a:p>
        </p:txBody>
      </p:sp>
    </p:spTree>
    <p:extLst>
      <p:ext uri="{BB962C8B-B14F-4D97-AF65-F5344CB8AC3E}">
        <p14:creationId xmlns:p14="http://schemas.microsoft.com/office/powerpoint/2010/main" val="159382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29</a:t>
            </a:fld>
            <a:endParaRPr lang="en-US"/>
          </a:p>
        </p:txBody>
      </p:sp>
    </p:spTree>
    <p:extLst>
      <p:ext uri="{BB962C8B-B14F-4D97-AF65-F5344CB8AC3E}">
        <p14:creationId xmlns:p14="http://schemas.microsoft.com/office/powerpoint/2010/main" val="17306607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30</a:t>
            </a:fld>
            <a:endParaRPr lang="en-US"/>
          </a:p>
        </p:txBody>
      </p:sp>
    </p:spTree>
    <p:extLst>
      <p:ext uri="{BB962C8B-B14F-4D97-AF65-F5344CB8AC3E}">
        <p14:creationId xmlns:p14="http://schemas.microsoft.com/office/powerpoint/2010/main" val="3375727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32</a:t>
            </a:fld>
            <a:endParaRPr lang="en-US"/>
          </a:p>
        </p:txBody>
      </p:sp>
    </p:spTree>
    <p:extLst>
      <p:ext uri="{BB962C8B-B14F-4D97-AF65-F5344CB8AC3E}">
        <p14:creationId xmlns:p14="http://schemas.microsoft.com/office/powerpoint/2010/main" val="4234966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Computational Geometry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33 and some outside readings</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When dealing with </a:t>
            </a:r>
            <a:r>
              <a:rPr lang="en-US" sz="2000" b="1" i="1" u="sng" dirty="0"/>
              <a:t>successive vectors</a:t>
            </a:r>
            <a:r>
              <a:rPr lang="en-US" sz="2000" i="1" dirty="0"/>
              <a:t> (or a sequence of three points p</a:t>
            </a:r>
            <a:r>
              <a:rPr lang="en-US" sz="2000" i="1" baseline="-25000" dirty="0"/>
              <a:t>0</a:t>
            </a:r>
            <a:r>
              <a:rPr lang="en-US" sz="2000" i="1" dirty="0"/>
              <a:t>, p</a:t>
            </a:r>
            <a:r>
              <a:rPr lang="en-US" sz="2000" i="1" baseline="-25000" dirty="0"/>
              <a:t>1</a:t>
            </a:r>
            <a:r>
              <a:rPr lang="en-US" sz="2000" i="1" dirty="0"/>
              <a:t>, p</a:t>
            </a:r>
            <a:r>
              <a:rPr lang="en-US" sz="2000" i="1" baseline="-25000" dirty="0"/>
              <a:t>2</a:t>
            </a:r>
            <a:r>
              <a:rPr lang="en-US" sz="2000" i="1" dirty="0"/>
              <a:t>). Normalize p</a:t>
            </a:r>
            <a:r>
              <a:rPr lang="en-US" sz="2000" i="1" baseline="-25000" dirty="0"/>
              <a:t>0</a:t>
            </a:r>
            <a:r>
              <a:rPr lang="en-US" sz="2000" i="1" dirty="0"/>
              <a:t> to the origin (using subtraction) and use vectors (p</a:t>
            </a:r>
            <a:r>
              <a:rPr lang="en-US" sz="2000" i="1" baseline="-25000" dirty="0"/>
              <a:t>0</a:t>
            </a:r>
            <a:r>
              <a:rPr lang="en-US" sz="2000" i="1" dirty="0"/>
              <a:t>,p</a:t>
            </a:r>
            <a:r>
              <a:rPr lang="en-US" sz="2000" i="1" baseline="-25000" dirty="0"/>
              <a:t>1</a:t>
            </a:r>
            <a:r>
              <a:rPr lang="en-US" sz="2000" i="1" dirty="0"/>
              <a:t>) and (p</a:t>
            </a:r>
            <a:r>
              <a:rPr lang="en-US" sz="2000" i="1" baseline="-25000" dirty="0"/>
              <a:t>0</a:t>
            </a:r>
            <a:r>
              <a:rPr lang="en-US" sz="2000" i="1" dirty="0"/>
              <a:t>,p</a:t>
            </a:r>
            <a:r>
              <a:rPr lang="en-US" sz="2000" i="1" baseline="-25000" dirty="0"/>
              <a:t>2</a:t>
            </a:r>
            <a:r>
              <a:rPr lang="en-US" sz="2000" i="1" dirty="0"/>
              <a:t>) to find the direction of the turn.</a:t>
            </a:r>
          </a:p>
        </p:txBody>
      </p:sp>
      <p:pic>
        <p:nvPicPr>
          <p:cNvPr id="5" name="Picture 4">
            <a:extLst>
              <a:ext uri="{FF2B5EF4-FFF2-40B4-BE49-F238E27FC236}">
                <a16:creationId xmlns:a16="http://schemas.microsoft.com/office/drawing/2014/main" id="{47477B8E-AFB6-A847-86CD-AA9D9741799B}"/>
              </a:ext>
            </a:extLst>
          </p:cNvPr>
          <p:cNvPicPr>
            <a:picLocks noChangeAspect="1"/>
          </p:cNvPicPr>
          <p:nvPr/>
        </p:nvPicPr>
        <p:blipFill>
          <a:blip r:embed="rId2"/>
          <a:stretch>
            <a:fillRect/>
          </a:stretch>
        </p:blipFill>
        <p:spPr>
          <a:xfrm>
            <a:off x="1923394" y="2175641"/>
            <a:ext cx="8339957" cy="2937656"/>
          </a:xfrm>
          <a:prstGeom prst="rect">
            <a:avLst/>
          </a:prstGeom>
        </p:spPr>
      </p:pic>
      <mc:AlternateContent xmlns:mc="http://schemas.openxmlformats.org/markup-compatibility/2006" xmlns:a14="http://schemas.microsoft.com/office/drawing/2010/main">
        <mc:Choice Requires="a14">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1141411" y="5293987"/>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𝑋</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e>
                      </m:d>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oMath>
                  </m:oMathPara>
                </a14:m>
                <a:endParaRPr lang="en-US" sz="2000" i="1" dirty="0"/>
              </a:p>
            </p:txBody>
          </p:sp>
        </mc:Choice>
        <mc:Fallback xmlns="">
          <p:sp>
            <p:nvSpPr>
              <p:cNvPr id="23" name="Content Placeholder 2">
                <a:extLst>
                  <a:ext uri="{FF2B5EF4-FFF2-40B4-BE49-F238E27FC236}">
                    <a16:creationId xmlns:a16="http://schemas.microsoft.com/office/drawing/2014/main" id="{FE97CB07-BAA0-844D-8F51-047D7CA87406}"/>
                  </a:ext>
                </a:extLst>
              </p:cNvPr>
              <p:cNvSpPr txBox="1">
                <a:spLocks noRot="1" noChangeAspect="1" noMove="1" noResize="1" noEditPoints="1" noAdjustHandles="1" noChangeArrowheads="1" noChangeShapeType="1" noTextEdit="1"/>
              </p:cNvSpPr>
              <p:nvPr/>
            </p:nvSpPr>
            <p:spPr>
              <a:xfrm>
                <a:off x="1141411" y="5293987"/>
                <a:ext cx="10091519" cy="97543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66154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Back to Line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381561" y="1190848"/>
            <a:ext cx="4899298" cy="352166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To determine whether two line segments intersect, we observe the following:</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b="1" i="1" u="sng" dirty="0"/>
              <a:t>Two lines intersect if at least one of the following is true</a:t>
            </a:r>
            <a:r>
              <a:rPr lang="en-US" sz="2000" i="1" dirty="0"/>
              <a:t>:</a:t>
            </a:r>
            <a:br>
              <a:rPr lang="en-US" sz="2000" i="1" dirty="0"/>
            </a:br>
            <a:r>
              <a:rPr lang="en-US" sz="2000" i="1" dirty="0"/>
              <a:t>  - Each segment </a:t>
            </a:r>
            <a:r>
              <a:rPr lang="en-US" sz="2000" b="1" i="1" dirty="0"/>
              <a:t>straddles</a:t>
            </a:r>
            <a:r>
              <a:rPr lang="en-US" sz="2000" i="1" dirty="0"/>
              <a:t> the other</a:t>
            </a:r>
            <a:br>
              <a:rPr lang="en-US" sz="2000" i="1" dirty="0"/>
            </a:br>
            <a:r>
              <a:rPr lang="en-US" sz="2000" i="1" dirty="0"/>
              <a:t>  - An endpoint of one segment lies on the other</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4017122" y="5455614"/>
            <a:ext cx="4448816" cy="116590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Straddling occurs if:</a:t>
            </a:r>
            <a:br>
              <a:rPr lang="en-US" sz="1600" i="1" dirty="0"/>
            </a:br>
            <a:r>
              <a:rPr lang="en-US" sz="1600" i="1" dirty="0"/>
              <a:t>  - p</a:t>
            </a:r>
            <a:r>
              <a:rPr lang="en-US" sz="1600" i="1" baseline="-25000" dirty="0"/>
              <a:t>1</a:t>
            </a:r>
            <a:r>
              <a:rPr lang="en-US" sz="1600" i="1" dirty="0"/>
              <a:t>, p</a:t>
            </a:r>
            <a:r>
              <a:rPr lang="en-US" sz="1600" i="1" baseline="-25000" dirty="0"/>
              <a:t>2</a:t>
            </a:r>
            <a:r>
              <a:rPr lang="en-US" sz="1600" i="1" dirty="0"/>
              <a:t>, p</a:t>
            </a:r>
            <a:r>
              <a:rPr lang="en-US" sz="1600" i="1" baseline="-25000" dirty="0"/>
              <a:t>3</a:t>
            </a:r>
            <a:r>
              <a:rPr lang="en-US" sz="1600" i="1" dirty="0"/>
              <a:t> and p</a:t>
            </a:r>
            <a:r>
              <a:rPr lang="en-US" sz="1600" i="1" baseline="-25000" dirty="0"/>
              <a:t>1</a:t>
            </a:r>
            <a:r>
              <a:rPr lang="en-US" sz="1600" i="1" dirty="0"/>
              <a:t>, p</a:t>
            </a:r>
            <a:r>
              <a:rPr lang="en-US" sz="1600" i="1" baseline="-25000" dirty="0"/>
              <a:t>2</a:t>
            </a:r>
            <a:r>
              <a:rPr lang="en-US" sz="1600" i="1" dirty="0"/>
              <a:t>, p</a:t>
            </a:r>
            <a:r>
              <a:rPr lang="en-US" sz="1600" i="1" baseline="-25000" dirty="0"/>
              <a:t>4</a:t>
            </a:r>
            <a:r>
              <a:rPr lang="en-US" sz="1600" i="1" dirty="0"/>
              <a:t> make opposite turns</a:t>
            </a:r>
            <a:br>
              <a:rPr lang="en-US" sz="1600" i="1" dirty="0"/>
            </a:br>
            <a:r>
              <a:rPr lang="en-US" sz="1600" i="1" dirty="0"/>
              <a:t>  - Same for p</a:t>
            </a:r>
            <a:r>
              <a:rPr lang="en-US" sz="1600" i="1" baseline="-25000" dirty="0"/>
              <a:t>3</a:t>
            </a:r>
            <a:r>
              <a:rPr lang="en-US" sz="1600" i="1" dirty="0"/>
              <a:t>, p</a:t>
            </a:r>
            <a:r>
              <a:rPr lang="en-US" sz="1600" i="1" baseline="-25000" dirty="0"/>
              <a:t>4</a:t>
            </a:r>
            <a:r>
              <a:rPr lang="en-US" sz="1600" i="1" dirty="0"/>
              <a:t>, p</a:t>
            </a:r>
            <a:r>
              <a:rPr lang="en-US" sz="1600" i="1" baseline="-25000" dirty="0"/>
              <a:t>1</a:t>
            </a:r>
            <a:r>
              <a:rPr lang="en-US" sz="1600" i="1" dirty="0"/>
              <a:t> and p</a:t>
            </a:r>
            <a:r>
              <a:rPr lang="en-US" sz="1600" i="1" baseline="-25000" dirty="0"/>
              <a:t>3</a:t>
            </a:r>
            <a:r>
              <a:rPr lang="en-US" sz="1600" i="1" dirty="0"/>
              <a:t>, p</a:t>
            </a:r>
            <a:r>
              <a:rPr lang="en-US" sz="1600" i="1" baseline="-25000" dirty="0"/>
              <a:t>4</a:t>
            </a:r>
            <a:r>
              <a:rPr lang="en-US" sz="1600" i="1" dirty="0"/>
              <a:t>, p</a:t>
            </a:r>
            <a:r>
              <a:rPr lang="en-US" sz="1600" i="1" baseline="-25000" dirty="0"/>
              <a:t>2</a:t>
            </a: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587988" y="4712516"/>
            <a:ext cx="3119046" cy="105766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These two line segments straddle each other. We can defining straddling in terms of vector turns! </a:t>
            </a:r>
          </a:p>
        </p:txBody>
      </p:sp>
      <p:grpSp>
        <p:nvGrpSpPr>
          <p:cNvPr id="14" name="Group 13">
            <a:extLst>
              <a:ext uri="{FF2B5EF4-FFF2-40B4-BE49-F238E27FC236}">
                <a16:creationId xmlns:a16="http://schemas.microsoft.com/office/drawing/2014/main" id="{382C5907-72FA-EB4B-BDE2-4367B0F580E8}"/>
              </a:ext>
            </a:extLst>
          </p:cNvPr>
          <p:cNvGrpSpPr/>
          <p:nvPr/>
        </p:nvGrpSpPr>
        <p:grpSpPr>
          <a:xfrm>
            <a:off x="7002290" y="1831054"/>
            <a:ext cx="3145221" cy="1578790"/>
            <a:chOff x="5722882" y="2063045"/>
            <a:chExt cx="3145221" cy="1578790"/>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722882" y="2063045"/>
              <a:ext cx="3145221" cy="1578790"/>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8389857" y="271029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3" name="TextBox 22">
              <a:extLst>
                <a:ext uri="{FF2B5EF4-FFF2-40B4-BE49-F238E27FC236}">
                  <a16:creationId xmlns:a16="http://schemas.microsoft.com/office/drawing/2014/main" id="{B64AA9A3-6EA0-4147-B4BF-60C8EF0D491E}"/>
                </a:ext>
              </a:extLst>
            </p:cNvPr>
            <p:cNvSpPr txBox="1"/>
            <p:nvPr/>
          </p:nvSpPr>
          <p:spPr>
            <a:xfrm>
              <a:off x="6989101" y="206304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3</a:t>
              </a:r>
            </a:p>
          </p:txBody>
        </p:sp>
        <p:sp>
          <p:nvSpPr>
            <p:cNvPr id="24" name="TextBox 23">
              <a:extLst>
                <a:ext uri="{FF2B5EF4-FFF2-40B4-BE49-F238E27FC236}">
                  <a16:creationId xmlns:a16="http://schemas.microsoft.com/office/drawing/2014/main" id="{9D56D0CF-1EC6-0A47-9441-540087844CFF}"/>
                </a:ext>
              </a:extLst>
            </p:cNvPr>
            <p:cNvSpPr txBox="1"/>
            <p:nvPr/>
          </p:nvSpPr>
          <p:spPr>
            <a:xfrm>
              <a:off x="7093501" y="315087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4</a:t>
              </a:r>
            </a:p>
          </p:txBody>
        </p:sp>
        <p:cxnSp>
          <p:nvCxnSpPr>
            <p:cNvPr id="5" name="Straight Connector 4">
              <a:extLst>
                <a:ext uri="{FF2B5EF4-FFF2-40B4-BE49-F238E27FC236}">
                  <a16:creationId xmlns:a16="http://schemas.microsoft.com/office/drawing/2014/main" id="{C9F2C2D0-3FD3-764C-BA99-CCD888EF0D00}"/>
                </a:ext>
              </a:extLst>
            </p:cNvPr>
            <p:cNvCxnSpPr/>
            <p:nvPr/>
          </p:nvCxnSpPr>
          <p:spPr>
            <a:xfrm>
              <a:off x="6193407" y="2585545"/>
              <a:ext cx="2196450" cy="308427"/>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1D0579D-3464-5248-821D-1B0B1BC6CB2A}"/>
                </a:ext>
              </a:extLst>
            </p:cNvPr>
            <p:cNvCxnSpPr>
              <a:cxnSpLocks/>
            </p:cNvCxnSpPr>
            <p:nvPr/>
          </p:nvCxnSpPr>
          <p:spPr>
            <a:xfrm flipH="1" flipV="1">
              <a:off x="7186530" y="2534840"/>
              <a:ext cx="105102" cy="635646"/>
            </a:xfrm>
            <a:prstGeom prst="line">
              <a:avLst/>
            </a:prstGeom>
          </p:spPr>
          <p:style>
            <a:lnRef idx="1">
              <a:schemeClr val="dk1"/>
            </a:lnRef>
            <a:fillRef idx="0">
              <a:schemeClr val="dk1"/>
            </a:fillRef>
            <a:effectRef idx="0">
              <a:schemeClr val="dk1"/>
            </a:effectRef>
            <a:fontRef idx="minor">
              <a:schemeClr val="tx1"/>
            </a:fontRef>
          </p:style>
        </p:cxnSp>
      </p:grpSp>
      <p:cxnSp>
        <p:nvCxnSpPr>
          <p:cNvPr id="16" name="Straight Connector 15">
            <a:extLst>
              <a:ext uri="{FF2B5EF4-FFF2-40B4-BE49-F238E27FC236}">
                <a16:creationId xmlns:a16="http://schemas.microsoft.com/office/drawing/2014/main" id="{EFA96737-6128-B549-B270-8C5BE1E00523}"/>
              </a:ext>
            </a:extLst>
          </p:cNvPr>
          <p:cNvCxnSpPr>
            <a:cxnSpLocks/>
          </p:cNvCxnSpPr>
          <p:nvPr/>
        </p:nvCxnSpPr>
        <p:spPr>
          <a:xfrm>
            <a:off x="9398458" y="3675371"/>
            <a:ext cx="532363" cy="10371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1C2718-8D2D-A84C-A00C-A5047C9D3BA2}"/>
              </a:ext>
            </a:extLst>
          </p:cNvPr>
          <p:cNvCxnSpPr>
            <a:cxnSpLocks/>
          </p:cNvCxnSpPr>
          <p:nvPr/>
        </p:nvCxnSpPr>
        <p:spPr>
          <a:xfrm flipH="1">
            <a:off x="6187966" y="3542607"/>
            <a:ext cx="1652580" cy="21645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79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3291035" y="1098755"/>
            <a:ext cx="5606751" cy="5520493"/>
          </a:xfrm>
          <a:prstGeom prst="rect">
            <a:avLst/>
          </a:prstGeom>
        </p:spPr>
      </p:pic>
    </p:spTree>
    <p:extLst>
      <p:ext uri="{BB962C8B-B14F-4D97-AF65-F5344CB8AC3E}">
        <p14:creationId xmlns:p14="http://schemas.microsoft.com/office/powerpoint/2010/main" val="34029036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 Segments Intersect: Code</a:t>
            </a:r>
          </a:p>
        </p:txBody>
      </p:sp>
      <p:pic>
        <p:nvPicPr>
          <p:cNvPr id="4" name="Picture 3">
            <a:extLst>
              <a:ext uri="{FF2B5EF4-FFF2-40B4-BE49-F238E27FC236}">
                <a16:creationId xmlns:a16="http://schemas.microsoft.com/office/drawing/2014/main" id="{3F6C9986-60B6-2843-8459-F4261015A2A1}"/>
              </a:ext>
            </a:extLst>
          </p:cNvPr>
          <p:cNvPicPr>
            <a:picLocks noChangeAspect="1"/>
          </p:cNvPicPr>
          <p:nvPr/>
        </p:nvPicPr>
        <p:blipFill>
          <a:blip r:embed="rId2"/>
          <a:stretch>
            <a:fillRect/>
          </a:stretch>
        </p:blipFill>
        <p:spPr>
          <a:xfrm>
            <a:off x="5537621" y="1089328"/>
            <a:ext cx="5606751" cy="5520493"/>
          </a:xfrm>
          <a:prstGeom prst="rect">
            <a:avLst/>
          </a:prstGeom>
        </p:spPr>
      </p:pic>
      <p:sp>
        <p:nvSpPr>
          <p:cNvPr id="5" name="Content Placeholder 2">
            <a:extLst>
              <a:ext uri="{FF2B5EF4-FFF2-40B4-BE49-F238E27FC236}">
                <a16:creationId xmlns:a16="http://schemas.microsoft.com/office/drawing/2014/main" id="{C21BD774-D5DC-8441-950B-11F77C63A8A8}"/>
              </a:ext>
            </a:extLst>
          </p:cNvPr>
          <p:cNvSpPr txBox="1">
            <a:spLocks/>
          </p:cNvSpPr>
          <p:nvPr/>
        </p:nvSpPr>
        <p:spPr>
          <a:xfrm>
            <a:off x="1807678" y="1185668"/>
            <a:ext cx="3119046" cy="7219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Direction gets cross-product (we are only really interested in the sign</a:t>
            </a:r>
          </a:p>
        </p:txBody>
      </p:sp>
      <p:cxnSp>
        <p:nvCxnSpPr>
          <p:cNvPr id="6" name="Straight Connector 5">
            <a:extLst>
              <a:ext uri="{FF2B5EF4-FFF2-40B4-BE49-F238E27FC236}">
                <a16:creationId xmlns:a16="http://schemas.microsoft.com/office/drawing/2014/main" id="{5B4B7AFC-CA0A-664E-BEA5-A2439382F292}"/>
              </a:ext>
            </a:extLst>
          </p:cNvPr>
          <p:cNvCxnSpPr>
            <a:cxnSpLocks/>
          </p:cNvCxnSpPr>
          <p:nvPr/>
        </p:nvCxnSpPr>
        <p:spPr>
          <a:xfrm>
            <a:off x="4461641" y="1639614"/>
            <a:ext cx="930166" cy="149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6219BA54-63E2-4047-BF59-F9A2D8DCDD3D}"/>
              </a:ext>
            </a:extLst>
          </p:cNvPr>
          <p:cNvSpPr txBox="1">
            <a:spLocks/>
          </p:cNvSpPr>
          <p:nvPr/>
        </p:nvSpPr>
        <p:spPr>
          <a:xfrm>
            <a:off x="553604" y="2457419"/>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d</a:t>
            </a:r>
            <a:r>
              <a:rPr lang="en-US" sz="1600" i="1" baseline="-25000" dirty="0"/>
              <a:t>1</a:t>
            </a:r>
            <a:r>
              <a:rPr lang="en-US" sz="1600" i="1" dirty="0"/>
              <a:t> and d</a:t>
            </a:r>
            <a:r>
              <a:rPr lang="en-US" sz="1600" i="1" baseline="-25000" dirty="0"/>
              <a:t>2</a:t>
            </a:r>
            <a:r>
              <a:rPr lang="en-US" sz="1600" i="1" dirty="0"/>
              <a:t> have different signs AND d</a:t>
            </a:r>
            <a:r>
              <a:rPr lang="en-US" sz="1600" i="1" baseline="-25000" dirty="0"/>
              <a:t>3</a:t>
            </a:r>
            <a:r>
              <a:rPr lang="en-US" sz="1600" i="1" dirty="0"/>
              <a:t> and d</a:t>
            </a:r>
            <a:r>
              <a:rPr lang="en-US" sz="1600" i="1" baseline="-25000" dirty="0"/>
              <a:t>4</a:t>
            </a:r>
            <a:r>
              <a:rPr lang="en-US" sz="1600" i="1" dirty="0"/>
              <a:t> have different signs then the segments intersect.</a:t>
            </a:r>
          </a:p>
        </p:txBody>
      </p:sp>
      <p:cxnSp>
        <p:nvCxnSpPr>
          <p:cNvPr id="9" name="Straight Connector 8">
            <a:extLst>
              <a:ext uri="{FF2B5EF4-FFF2-40B4-BE49-F238E27FC236}">
                <a16:creationId xmlns:a16="http://schemas.microsoft.com/office/drawing/2014/main" id="{D64B7111-38E7-F24E-BC37-4AF3477A610D}"/>
              </a:ext>
            </a:extLst>
          </p:cNvPr>
          <p:cNvCxnSpPr>
            <a:cxnSpLocks/>
          </p:cNvCxnSpPr>
          <p:nvPr/>
        </p:nvCxnSpPr>
        <p:spPr>
          <a:xfrm flipV="1">
            <a:off x="3527517" y="2457419"/>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05D67FDE-E78D-6E4C-8F44-01891A14DAD5}"/>
              </a:ext>
            </a:extLst>
          </p:cNvPr>
          <p:cNvSpPr txBox="1">
            <a:spLocks/>
          </p:cNvSpPr>
          <p:nvPr/>
        </p:nvSpPr>
        <p:spPr>
          <a:xfrm>
            <a:off x="553604" y="3642461"/>
            <a:ext cx="3293182" cy="83757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Special cases, if one endpoint is one the other segment.</a:t>
            </a:r>
          </a:p>
        </p:txBody>
      </p:sp>
      <p:cxnSp>
        <p:nvCxnSpPr>
          <p:cNvPr id="12" name="Straight Connector 11">
            <a:extLst>
              <a:ext uri="{FF2B5EF4-FFF2-40B4-BE49-F238E27FC236}">
                <a16:creationId xmlns:a16="http://schemas.microsoft.com/office/drawing/2014/main" id="{CC9B82A4-A36A-6A4C-B29D-4B27D5B13C12}"/>
              </a:ext>
            </a:extLst>
          </p:cNvPr>
          <p:cNvCxnSpPr>
            <a:cxnSpLocks/>
          </p:cNvCxnSpPr>
          <p:nvPr/>
        </p:nvCxnSpPr>
        <p:spPr>
          <a:xfrm flipV="1">
            <a:off x="3527517" y="3642461"/>
            <a:ext cx="1864290" cy="446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AECA76-524D-3444-8B33-DE91CAA4EBAC}"/>
              </a:ext>
            </a:extLst>
          </p:cNvPr>
          <p:cNvSpPr txBox="1">
            <a:spLocks/>
          </p:cNvSpPr>
          <p:nvPr/>
        </p:nvSpPr>
        <p:spPr>
          <a:xfrm>
            <a:off x="849191" y="5293703"/>
            <a:ext cx="3293182" cy="8375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method is simple because it is only invoked when three points are known already to be co-linear</a:t>
            </a:r>
          </a:p>
        </p:txBody>
      </p:sp>
      <p:cxnSp>
        <p:nvCxnSpPr>
          <p:cNvPr id="14" name="Straight Connector 13">
            <a:extLst>
              <a:ext uri="{FF2B5EF4-FFF2-40B4-BE49-F238E27FC236}">
                <a16:creationId xmlns:a16="http://schemas.microsoft.com/office/drawing/2014/main" id="{E8D7187A-E155-8148-846D-9100E7BB663E}"/>
              </a:ext>
            </a:extLst>
          </p:cNvPr>
          <p:cNvCxnSpPr>
            <a:cxnSpLocks/>
          </p:cNvCxnSpPr>
          <p:nvPr/>
        </p:nvCxnSpPr>
        <p:spPr>
          <a:xfrm>
            <a:off x="3704897" y="5712489"/>
            <a:ext cx="1686910" cy="2389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039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Point-Polygon Intersection</a:t>
            </a:r>
          </a:p>
        </p:txBody>
      </p:sp>
    </p:spTree>
    <p:extLst>
      <p:ext uri="{BB962C8B-B14F-4D97-AF65-F5344CB8AC3E}">
        <p14:creationId xmlns:p14="http://schemas.microsoft.com/office/powerpoint/2010/main" val="2181324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82752" y="2707267"/>
            <a:ext cx="5460586" cy="321175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Variables of Interest:</a:t>
            </a:r>
          </a:p>
          <a:p>
            <a:pPr marL="0" indent="0">
              <a:buFont typeface="Arial" panose="020B0604020202020204" pitchFamily="34" charset="0"/>
              <a:buNone/>
            </a:pPr>
            <a:r>
              <a:rPr lang="en-US" sz="2000" i="1" dirty="0">
                <a:solidFill>
                  <a:schemeClr val="accent1"/>
                </a:solidFill>
              </a:rPr>
              <a:t>P: points that make up the polygon. Note that these can be converted to line segments very easily.</a:t>
            </a:r>
          </a:p>
          <a:p>
            <a:pPr marL="0" indent="0">
              <a:buFont typeface="Arial" panose="020B0604020202020204" pitchFamily="34" charset="0"/>
              <a:buNone/>
            </a:pPr>
            <a:r>
              <a:rPr lang="en-US" sz="2000" i="1" dirty="0">
                <a:solidFill>
                  <a:schemeClr val="accent3"/>
                </a:solidFill>
              </a:rPr>
              <a:t>p: point to test</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Return: True </a:t>
            </a:r>
            <a:r>
              <a:rPr lang="en-US" sz="2000" i="1" dirty="0" err="1"/>
              <a:t>iff</a:t>
            </a:r>
            <a:r>
              <a:rPr lang="en-US" sz="2000" i="1" dirty="0"/>
              <a:t> point p is inside of polygon P</a:t>
            </a:r>
          </a:p>
        </p:txBody>
      </p:sp>
      <p:grpSp>
        <p:nvGrpSpPr>
          <p:cNvPr id="47" name="Group 46">
            <a:extLst>
              <a:ext uri="{FF2B5EF4-FFF2-40B4-BE49-F238E27FC236}">
                <a16:creationId xmlns:a16="http://schemas.microsoft.com/office/drawing/2014/main" id="{9CEABDC3-472F-0A49-9565-1FAA5E07058C}"/>
              </a:ext>
            </a:extLst>
          </p:cNvPr>
          <p:cNvGrpSpPr/>
          <p:nvPr/>
        </p:nvGrpSpPr>
        <p:grpSpPr>
          <a:xfrm>
            <a:off x="1141411" y="2399072"/>
            <a:ext cx="4954590" cy="3519948"/>
            <a:chOff x="1141411" y="2104104"/>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104104"/>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284152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34347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67588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506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23921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18802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05037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37686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49634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2959016"/>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412299"/>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412299"/>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2744707"/>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2744707"/>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356704"/>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119198"/>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494356"/>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633994"/>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097921"/>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473832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52242" y="2286521"/>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is the big insight we need here? How do we definitively prove or disprove the point is inside the polygon?</a:t>
            </a:r>
          </a:p>
        </p:txBody>
      </p:sp>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tent Placeholder 2">
            <a:extLst>
              <a:ext uri="{FF2B5EF4-FFF2-40B4-BE49-F238E27FC236}">
                <a16:creationId xmlns:a16="http://schemas.microsoft.com/office/drawing/2014/main" id="{D7A2EFF9-5E17-F44E-AE0E-DFCA43629C5B}"/>
              </a:ext>
            </a:extLst>
          </p:cNvPr>
          <p:cNvSpPr txBox="1">
            <a:spLocks/>
          </p:cNvSpPr>
          <p:nvPr/>
        </p:nvSpPr>
        <p:spPr>
          <a:xfrm>
            <a:off x="7009907" y="4985968"/>
            <a:ext cx="3321576" cy="164244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 1</a:t>
            </a:r>
            <a:r>
              <a:rPr lang="en-US" sz="2000" i="1" dirty="0"/>
              <a:t>: Try to get point to “escape” somehow? If we cross a line we have escaped!</a:t>
            </a:r>
          </a:p>
        </p:txBody>
      </p:sp>
      <p:cxnSp>
        <p:nvCxnSpPr>
          <p:cNvPr id="6" name="Straight Connector 5">
            <a:extLst>
              <a:ext uri="{FF2B5EF4-FFF2-40B4-BE49-F238E27FC236}">
                <a16:creationId xmlns:a16="http://schemas.microsoft.com/office/drawing/2014/main" id="{FC4D078A-5300-2C46-8004-002B45FD9BB0}"/>
              </a:ext>
            </a:extLst>
          </p:cNvPr>
          <p:cNvCxnSpPr/>
          <p:nvPr/>
        </p:nvCxnSpPr>
        <p:spPr>
          <a:xfrm flipV="1">
            <a:off x="6246158" y="2912294"/>
            <a:ext cx="1361334" cy="52975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BA07876-8D0F-984D-981F-99183117F05A}"/>
              </a:ext>
            </a:extLst>
          </p:cNvPr>
          <p:cNvCxnSpPr>
            <a:cxnSpLocks/>
          </p:cNvCxnSpPr>
          <p:nvPr/>
        </p:nvCxnSpPr>
        <p:spPr>
          <a:xfrm>
            <a:off x="6240751" y="4310477"/>
            <a:ext cx="1066800" cy="4788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1"/>
          </p:cNvCxnSpPr>
          <p:nvPr/>
        </p:nvCxnSpPr>
        <p:spPr>
          <a:xfrm flipH="1" flipV="1">
            <a:off x="2298539" y="2589776"/>
            <a:ext cx="398452" cy="82327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5"/>
          </p:cNvCxnSpPr>
          <p:nvPr/>
        </p:nvCxnSpPr>
        <p:spPr>
          <a:xfrm>
            <a:off x="4261790" y="3170206"/>
            <a:ext cx="674003" cy="738575"/>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67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1" y="1200208"/>
            <a:ext cx="10091519" cy="9754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A common computational geometry problem: Given a </a:t>
            </a:r>
            <a:r>
              <a:rPr lang="en-US" sz="2000" b="1" i="1" dirty="0"/>
              <a:t>polygon P</a:t>
            </a:r>
            <a:r>
              <a:rPr lang="en-US" sz="2000" i="1" dirty="0"/>
              <a:t> (defined by a set of points) and another </a:t>
            </a:r>
            <a:r>
              <a:rPr lang="en-US" sz="2000" b="1" i="1" dirty="0"/>
              <a:t>point p</a:t>
            </a:r>
            <a:r>
              <a:rPr lang="en-US" sz="2000" i="1" dirty="0"/>
              <a:t>, is </a:t>
            </a:r>
            <a:r>
              <a:rPr lang="en-US" sz="2000" b="1" i="1" u="sng" dirty="0"/>
              <a:t>p inside the polygon defined by P</a:t>
            </a:r>
            <a:r>
              <a:rPr lang="en-US" sz="2000" i="1" dirty="0"/>
              <a:t>.</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457769" y="2414341"/>
            <a:ext cx="3663010" cy="345551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insight</a:t>
            </a:r>
            <a:r>
              <a:rPr lang="en-US" sz="2000" i="1" dirty="0"/>
              <a:t>:</a:t>
            </a:r>
          </a:p>
          <a:p>
            <a:pPr marL="0" indent="0">
              <a:buFont typeface="Arial" panose="020B0604020202020204" pitchFamily="34" charset="0"/>
              <a:buNone/>
            </a:pPr>
            <a:r>
              <a:rPr lang="en-US" sz="2000" i="1" dirty="0"/>
              <a:t>Cast a “ray” or long enough line segment out in one direction (usually right).</a:t>
            </a:r>
          </a:p>
          <a:p>
            <a:pPr marL="0" indent="0">
              <a:buFont typeface="Arial" panose="020B0604020202020204" pitchFamily="34" charset="0"/>
              <a:buNone/>
            </a:pPr>
            <a:r>
              <a:rPr lang="en-US" sz="2000" i="1" dirty="0"/>
              <a:t>Point is inside the polygon if the ray intersects the polygon edges an odd number of times</a:t>
            </a:r>
          </a:p>
        </p:txBody>
      </p:sp>
      <p:cxnSp>
        <p:nvCxnSpPr>
          <p:cNvPr id="6" name="Straight Connector 5">
            <a:extLst>
              <a:ext uri="{FF2B5EF4-FFF2-40B4-BE49-F238E27FC236}">
                <a16:creationId xmlns:a16="http://schemas.microsoft.com/office/drawing/2014/main" id="{FC4D078A-5300-2C46-8004-002B45FD9BB0}"/>
              </a:ext>
            </a:extLst>
          </p:cNvPr>
          <p:cNvCxnSpPr>
            <a:cxnSpLocks/>
          </p:cNvCxnSpPr>
          <p:nvPr/>
        </p:nvCxnSpPr>
        <p:spPr>
          <a:xfrm flipV="1">
            <a:off x="6246158" y="3205317"/>
            <a:ext cx="1083791" cy="236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a:extLst>
              <a:ext uri="{FF2B5EF4-FFF2-40B4-BE49-F238E27FC236}">
                <a16:creationId xmlns:a16="http://schemas.microsoft.com/office/drawing/2014/main" id="{C3B194FC-5833-EA4B-B410-7DD882EB7FE2}"/>
              </a:ext>
            </a:extLst>
          </p:cNvPr>
          <p:cNvGrpSpPr/>
          <p:nvPr/>
        </p:nvGrpSpPr>
        <p:grpSpPr>
          <a:xfrm>
            <a:off x="1141411" y="239907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4746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198371" y="1179872"/>
            <a:ext cx="5049734" cy="4916128"/>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 count++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895605" y="1917292"/>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2293376" y="6100220"/>
            <a:ext cx="9062884" cy="40532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There may be some problems with this pseudocode. What are some edge cases we need to consider?</a:t>
            </a:r>
          </a:p>
        </p:txBody>
      </p:sp>
    </p:spTree>
    <p:extLst>
      <p:ext uri="{BB962C8B-B14F-4D97-AF65-F5344CB8AC3E}">
        <p14:creationId xmlns:p14="http://schemas.microsoft.com/office/powerpoint/2010/main" val="1977229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3795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Introduction</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6258725" y="1825188"/>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1</a:t>
            </a:r>
            <a:r>
              <a:rPr lang="en-US" sz="2200" i="1" dirty="0"/>
              <a:t>:</a:t>
            </a:r>
          </a:p>
          <a:p>
            <a:pPr marL="0" indent="0">
              <a:buFont typeface="Arial" panose="020B0604020202020204" pitchFamily="34" charset="0"/>
              <a:buNone/>
            </a:pPr>
            <a:r>
              <a:rPr lang="en-US" sz="2200" i="1" dirty="0"/>
              <a:t>Our “ray” is collides with a vertex exactly!</a:t>
            </a:r>
          </a:p>
        </p:txBody>
      </p:sp>
      <p:grpSp>
        <p:nvGrpSpPr>
          <p:cNvPr id="5" name="Group 4">
            <a:extLst>
              <a:ext uri="{FF2B5EF4-FFF2-40B4-BE49-F238E27FC236}">
                <a16:creationId xmlns:a16="http://schemas.microsoft.com/office/drawing/2014/main" id="{D3CB3535-E253-0C45-AA61-98821AEB207C}"/>
              </a:ext>
            </a:extLst>
          </p:cNvPr>
          <p:cNvGrpSpPr/>
          <p:nvPr/>
        </p:nvGrpSpPr>
        <p:grpSpPr>
          <a:xfrm>
            <a:off x="1013591" y="1946789"/>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753031" y="212376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366821" y="202966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2241262"/>
              <a:ext cx="625337" cy="7049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870524" y="1842028"/>
              <a:ext cx="1096791" cy="301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098490"/>
              <a:ext cx="544099" cy="3477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504473" y="2098490"/>
              <a:ext cx="788171" cy="15704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4427212" y="365982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4564864" y="372865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6392653" y="4076979"/>
            <a:ext cx="4777937" cy="185187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Solution</a:t>
            </a:r>
            <a:r>
              <a:rPr lang="en-US" sz="2000" i="1" dirty="0"/>
              <a:t>:</a:t>
            </a:r>
          </a:p>
          <a:p>
            <a:pPr marL="0" indent="0">
              <a:buFont typeface="Arial" panose="020B0604020202020204" pitchFamily="34" charset="0"/>
              <a:buNone/>
            </a:pPr>
            <a:r>
              <a:rPr lang="en-US" sz="2000" i="1" dirty="0"/>
              <a:t>Chose a side of the ray (top or bottom), count the vertex if the line segment is on that side of the ray. </a:t>
            </a:r>
          </a:p>
        </p:txBody>
      </p:sp>
    </p:spTree>
    <p:extLst>
      <p:ext uri="{BB962C8B-B14F-4D97-AF65-F5344CB8AC3E}">
        <p14:creationId xmlns:p14="http://schemas.microsoft.com/office/powerpoint/2010/main" val="1521778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5724428"/>
            <a:ext cx="3633671" cy="93201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What should the correct answer for each of these be? Why?</a:t>
            </a:r>
          </a:p>
        </p:txBody>
      </p:sp>
      <p:cxnSp>
        <p:nvCxnSpPr>
          <p:cNvPr id="41" name="Straight Connector 40">
            <a:extLst>
              <a:ext uri="{FF2B5EF4-FFF2-40B4-BE49-F238E27FC236}">
                <a16:creationId xmlns:a16="http://schemas.microsoft.com/office/drawing/2014/main" id="{788D0A4B-45E2-3E46-A192-74AA7D983B5B}"/>
              </a:ext>
            </a:extLst>
          </p:cNvPr>
          <p:cNvCxnSpPr>
            <a:cxnSpLocks/>
          </p:cNvCxnSpPr>
          <p:nvPr/>
        </p:nvCxnSpPr>
        <p:spPr>
          <a:xfrm flipH="1" flipV="1">
            <a:off x="6823587" y="4969950"/>
            <a:ext cx="749926" cy="7544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28382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Point-Polygon Intersection</a:t>
            </a:r>
          </a:p>
        </p:txBody>
      </p:sp>
      <p:sp>
        <p:nvSpPr>
          <p:cNvPr id="31" name="Content Placeholder 2">
            <a:extLst>
              <a:ext uri="{FF2B5EF4-FFF2-40B4-BE49-F238E27FC236}">
                <a16:creationId xmlns:a16="http://schemas.microsoft.com/office/drawing/2014/main" id="{8840D6CB-4151-414A-A804-4F8530112490}"/>
              </a:ext>
            </a:extLst>
          </p:cNvPr>
          <p:cNvSpPr txBox="1">
            <a:spLocks/>
          </p:cNvSpPr>
          <p:nvPr/>
        </p:nvSpPr>
        <p:spPr>
          <a:xfrm>
            <a:off x="7035473" y="2228310"/>
            <a:ext cx="4463846" cy="16026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200" b="1" i="1" u="sng" dirty="0"/>
              <a:t>Edge Case 2</a:t>
            </a:r>
            <a:r>
              <a:rPr lang="en-US" sz="2200" i="1" dirty="0"/>
              <a:t>:</a:t>
            </a:r>
          </a:p>
          <a:p>
            <a:pPr marL="0" indent="0">
              <a:buFont typeface="Arial" panose="020B0604020202020204" pitchFamily="34" charset="0"/>
              <a:buNone/>
            </a:pPr>
            <a:r>
              <a:rPr lang="en-US" sz="2200" i="1" dirty="0"/>
              <a:t>Our “ray” is co-linear with one of the line segments</a:t>
            </a:r>
          </a:p>
        </p:txBody>
      </p:sp>
      <p:grpSp>
        <p:nvGrpSpPr>
          <p:cNvPr id="26" name="Group 25">
            <a:extLst>
              <a:ext uri="{FF2B5EF4-FFF2-40B4-BE49-F238E27FC236}">
                <a16:creationId xmlns:a16="http://schemas.microsoft.com/office/drawing/2014/main" id="{04E0D9E0-C745-F040-AB7A-615B6364DF21}"/>
              </a:ext>
            </a:extLst>
          </p:cNvPr>
          <p:cNvGrpSpPr/>
          <p:nvPr/>
        </p:nvGrpSpPr>
        <p:grpSpPr>
          <a:xfrm>
            <a:off x="1751010" y="1533833"/>
            <a:ext cx="4954590" cy="3519948"/>
            <a:chOff x="1751010" y="1533833"/>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751010" y="1533833"/>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2605547" y="17796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967315" y="177320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6025585" y="2373794"/>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685070" y="2377436"/>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6223818" y="36689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5068961" y="448010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3203507" y="448010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2261418" y="38065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2030360" y="292607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2147853" y="1897134"/>
              <a:ext cx="477853" cy="10490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6"/>
            </p:cNvCxnSpPr>
            <p:nvPr/>
          </p:nvCxnSpPr>
          <p:spPr>
            <a:xfrm flipH="1">
              <a:off x="2743199" y="1842028"/>
              <a:ext cx="1224116" cy="6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4104967" y="1842028"/>
              <a:ext cx="600262" cy="555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822722" y="2442620"/>
              <a:ext cx="1202863" cy="3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6163237" y="2442620"/>
              <a:ext cx="129407" cy="12263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5186454" y="3786433"/>
              <a:ext cx="1057523" cy="713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flipV="1">
              <a:off x="3341159" y="4548926"/>
              <a:ext cx="1727802"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2378911" y="3924085"/>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2099186" y="3063723"/>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104101" y="1767756"/>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350773" y="2374287"/>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241753" y="1836582"/>
              <a:ext cx="426561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488425" y="2443113"/>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1DFD7C8-C52D-6A4B-A54B-B68A4B2D6EA1}"/>
                </a:ext>
              </a:extLst>
            </p:cNvPr>
            <p:cNvSpPr/>
            <p:nvPr/>
          </p:nvSpPr>
          <p:spPr>
            <a:xfrm>
              <a:off x="3709458" y="448573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6764986B-261A-AF47-9AF9-DBAE71286802}"/>
                </a:ext>
              </a:extLst>
            </p:cNvPr>
            <p:cNvCxnSpPr>
              <a:cxnSpLocks/>
              <a:stCxn id="35" idx="6"/>
            </p:cNvCxnSpPr>
            <p:nvPr/>
          </p:nvCxnSpPr>
          <p:spPr>
            <a:xfrm>
              <a:off x="3847110" y="4554565"/>
              <a:ext cx="2018941"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
        <p:nvSpPr>
          <p:cNvPr id="39" name="Content Placeholder 2">
            <a:extLst>
              <a:ext uri="{FF2B5EF4-FFF2-40B4-BE49-F238E27FC236}">
                <a16:creationId xmlns:a16="http://schemas.microsoft.com/office/drawing/2014/main" id="{7F429D28-8229-B147-9B99-71AF3951D2E9}"/>
              </a:ext>
            </a:extLst>
          </p:cNvPr>
          <p:cNvSpPr txBox="1">
            <a:spLocks/>
          </p:cNvSpPr>
          <p:nvPr/>
        </p:nvSpPr>
        <p:spPr>
          <a:xfrm>
            <a:off x="7035473" y="3944244"/>
            <a:ext cx="4261792" cy="271219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Two cases</a:t>
            </a:r>
            <a:r>
              <a:rPr lang="en-US" sz="2000" i="1" dirty="0"/>
              <a:t>:</a:t>
            </a:r>
          </a:p>
          <a:p>
            <a:pPr marL="0" indent="0">
              <a:buFont typeface="Arial" panose="020B0604020202020204" pitchFamily="34" charset="0"/>
              <a:buNone/>
            </a:pPr>
            <a:r>
              <a:rPr lang="en-US" sz="2000" i="1" dirty="0"/>
              <a:t>If p on line segment: return true</a:t>
            </a:r>
          </a:p>
          <a:p>
            <a:pPr marL="0" indent="0">
              <a:buFont typeface="Arial" panose="020B0604020202020204" pitchFamily="34" charset="0"/>
              <a:buNone/>
            </a:pPr>
            <a:r>
              <a:rPr lang="en-US" sz="2000" i="1" dirty="0"/>
              <a:t>If p not on line segment, ignore this collision (note that the vertices will collide again and will be edge case 1)</a:t>
            </a:r>
          </a:p>
        </p:txBody>
      </p:sp>
    </p:spTree>
    <p:extLst>
      <p:ext uri="{BB962C8B-B14F-4D97-AF65-F5344CB8AC3E}">
        <p14:creationId xmlns:p14="http://schemas.microsoft.com/office/powerpoint/2010/main" val="51400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5635570" y="1317524"/>
            <a:ext cx="5789516" cy="5230760"/>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grpSp>
        <p:nvGrpSpPr>
          <p:cNvPr id="30" name="Group 29">
            <a:extLst>
              <a:ext uri="{FF2B5EF4-FFF2-40B4-BE49-F238E27FC236}">
                <a16:creationId xmlns:a16="http://schemas.microsoft.com/office/drawing/2014/main" id="{C3B194FC-5833-EA4B-B410-7DD882EB7FE2}"/>
              </a:ext>
            </a:extLst>
          </p:cNvPr>
          <p:cNvGrpSpPr/>
          <p:nvPr/>
        </p:nvGrpSpPr>
        <p:grpSpPr>
          <a:xfrm>
            <a:off x="423657" y="2172930"/>
            <a:ext cx="4954590" cy="3519948"/>
            <a:chOff x="1141411" y="2399072"/>
            <a:chExt cx="4954590" cy="3519948"/>
          </a:xfrm>
        </p:grpSpPr>
        <p:sp>
          <p:nvSpPr>
            <p:cNvPr id="3" name="Rectangle 2">
              <a:extLst>
                <a:ext uri="{FF2B5EF4-FFF2-40B4-BE49-F238E27FC236}">
                  <a16:creationId xmlns:a16="http://schemas.microsoft.com/office/drawing/2014/main" id="{A6180825-2BB6-0545-9CE9-8CAE0C88644D}"/>
                </a:ext>
              </a:extLst>
            </p:cNvPr>
            <p:cNvSpPr/>
            <p:nvPr/>
          </p:nvSpPr>
          <p:spPr>
            <a:xfrm>
              <a:off x="1141411" y="2399072"/>
              <a:ext cx="4954590" cy="351994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995948" y="313649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3357716" y="263844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5073445" y="29708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4075471" y="3801675"/>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5614219" y="453417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4459362" y="5482992"/>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2593908" y="534534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1651819" y="4671831"/>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1420761" y="379131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1538254" y="3253984"/>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2113441" y="2707267"/>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3495368" y="2707267"/>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4213123" y="3039675"/>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5211097" y="3039675"/>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4576855" y="4651672"/>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731560" y="5414166"/>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769312" y="4789324"/>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1489587" y="3928962"/>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F0805964-C398-004F-978C-B764DB36D743}"/>
                </a:ext>
              </a:extLst>
            </p:cNvPr>
            <p:cNvSpPr/>
            <p:nvPr/>
          </p:nvSpPr>
          <p:spPr>
            <a:xfrm>
              <a:off x="2676832" y="3392889"/>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999FE317-59E9-E247-ADB8-8DFAD31E4350}"/>
                </a:ext>
              </a:extLst>
            </p:cNvPr>
            <p:cNvSpPr/>
            <p:nvPr/>
          </p:nvSpPr>
          <p:spPr>
            <a:xfrm>
              <a:off x="4144297" y="3052713"/>
              <a:ext cx="137652" cy="137652"/>
            </a:xfrm>
            <a:prstGeom prst="ellips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82CFA045-29C1-5F49-8052-D4D82C33B9E7}"/>
                </a:ext>
              </a:extLst>
            </p:cNvPr>
            <p:cNvCxnSpPr>
              <a:cxnSpLocks/>
              <a:stCxn id="46" idx="6"/>
            </p:cNvCxnSpPr>
            <p:nvPr/>
          </p:nvCxnSpPr>
          <p:spPr>
            <a:xfrm>
              <a:off x="2814484" y="3461715"/>
              <a:ext cx="3153697"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0D6D6538-A963-504B-9680-C546D5864C90}"/>
                </a:ext>
              </a:extLst>
            </p:cNvPr>
            <p:cNvCxnSpPr>
              <a:cxnSpLocks/>
              <a:stCxn id="32" idx="6"/>
            </p:cNvCxnSpPr>
            <p:nvPr/>
          </p:nvCxnSpPr>
          <p:spPr>
            <a:xfrm>
              <a:off x="4281949" y="3121539"/>
              <a:ext cx="1686232"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284063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Pseudocode</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776842" y="1089328"/>
            <a:ext cx="5063519" cy="5614217"/>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err="1">
                <a:solidFill>
                  <a:schemeClr val="bg1"/>
                </a:solidFill>
              </a:rPr>
              <a:t>inPolygon</a:t>
            </a:r>
            <a:r>
              <a:rPr lang="en-US" sz="2000" b="1" i="1" dirty="0">
                <a:solidFill>
                  <a:schemeClr val="bg1"/>
                </a:solidFill>
              </a:rPr>
              <a:t>(points P[], point p)</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a:t>
            </a:r>
            <a:r>
              <a:rPr lang="en-US" sz="2000" i="1" dirty="0" err="1">
                <a:solidFill>
                  <a:schemeClr val="bg1"/>
                </a:solidFill>
              </a:rPr>
              <a:t>segs</a:t>
            </a:r>
            <a:r>
              <a:rPr lang="en-US" sz="2000" i="1" dirty="0">
                <a:solidFill>
                  <a:schemeClr val="bg1"/>
                </a:solidFill>
              </a:rPr>
              <a:t>[] = convert P to line segments</a:t>
            </a:r>
            <a:br>
              <a:rPr lang="en-US" sz="2000" i="1" dirty="0">
                <a:solidFill>
                  <a:schemeClr val="bg1"/>
                </a:solidFill>
              </a:rPr>
            </a:br>
            <a:r>
              <a:rPr lang="en-US" sz="2000" i="1" dirty="0">
                <a:solidFill>
                  <a:schemeClr val="bg1"/>
                </a:solidFill>
              </a:rPr>
              <a:t>   </a:t>
            </a:r>
            <a:r>
              <a:rPr lang="en-US" sz="2000" i="1" dirty="0" err="1">
                <a:solidFill>
                  <a:schemeClr val="bg1"/>
                </a:solidFill>
              </a:rPr>
              <a:t>maxX</a:t>
            </a:r>
            <a:r>
              <a:rPr lang="en-US" sz="2000" i="1" dirty="0">
                <a:solidFill>
                  <a:schemeClr val="bg1"/>
                </a:solidFill>
              </a:rPr>
              <a:t> = maximum x-value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a:t>
            </a:r>
            <a:r>
              <a:rPr lang="en-US" sz="2000" i="1" dirty="0" err="1">
                <a:solidFill>
                  <a:schemeClr val="bg1"/>
                </a:solidFill>
              </a:rPr>
              <a:t>raySeg</a:t>
            </a:r>
            <a:r>
              <a:rPr lang="en-US" sz="2000" i="1" dirty="0">
                <a:solidFill>
                  <a:schemeClr val="bg1"/>
                </a:solidFill>
              </a:rPr>
              <a:t> = [(</a:t>
            </a:r>
            <a:r>
              <a:rPr lang="en-US" sz="2000" i="1" dirty="0" err="1">
                <a:solidFill>
                  <a:schemeClr val="bg1"/>
                </a:solidFill>
              </a:rPr>
              <a:t>p.x,p.y</a:t>
            </a:r>
            <a:r>
              <a:rPr lang="en-US" sz="2000" i="1" dirty="0">
                <a:solidFill>
                  <a:schemeClr val="bg1"/>
                </a:solidFill>
              </a:rPr>
              <a:t>), (maxX+100, </a:t>
            </a:r>
            <a:r>
              <a:rPr lang="en-US" sz="2000" i="1" dirty="0" err="1">
                <a:solidFill>
                  <a:schemeClr val="bg1"/>
                </a:solidFill>
              </a:rPr>
              <a:t>p.y</a:t>
            </a:r>
            <a:r>
              <a:rPr lang="en-US" sz="2000" i="1" dirty="0">
                <a:solidFill>
                  <a:schemeClr val="bg1"/>
                </a:solidFill>
              </a:rPr>
              <a:t>)]</a:t>
            </a:r>
          </a:p>
          <a:p>
            <a:pPr marL="0" indent="0">
              <a:buFont typeface="Arial" panose="020B0604020202020204" pitchFamily="34" charset="0"/>
              <a:buNone/>
            </a:pP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count = 0</a:t>
            </a:r>
            <a:br>
              <a:rPr lang="en-US" sz="2000" i="1" dirty="0">
                <a:solidFill>
                  <a:schemeClr val="bg1"/>
                </a:solidFill>
              </a:rPr>
            </a:br>
            <a:r>
              <a:rPr lang="en-US" sz="2000" i="1" dirty="0">
                <a:solidFill>
                  <a:schemeClr val="bg1"/>
                </a:solidFill>
              </a:rPr>
              <a:t>   for segment in </a:t>
            </a:r>
            <a:r>
              <a:rPr lang="en-US" sz="2000" i="1" dirty="0" err="1">
                <a:solidFill>
                  <a:schemeClr val="bg1"/>
                </a:solidFill>
              </a:rPr>
              <a:t>segs</a:t>
            </a:r>
            <a:r>
              <a:rPr lang="en-US" sz="2000" i="1" dirty="0">
                <a:solidFill>
                  <a:schemeClr val="bg1"/>
                </a:solidFill>
              </a:rPr>
              <a:t>:</a:t>
            </a:r>
            <a:br>
              <a:rPr lang="en-US" sz="2000" i="1" dirty="0">
                <a:solidFill>
                  <a:schemeClr val="bg1"/>
                </a:solidFill>
              </a:rPr>
            </a:br>
            <a:r>
              <a:rPr lang="en-US" sz="2000" i="1" dirty="0">
                <a:solidFill>
                  <a:schemeClr val="bg1"/>
                </a:solidFill>
              </a:rPr>
              <a:t>      if intersects(</a:t>
            </a:r>
            <a:r>
              <a:rPr lang="en-US" sz="2000" i="1" dirty="0" err="1">
                <a:solidFill>
                  <a:schemeClr val="bg1"/>
                </a:solidFill>
              </a:rPr>
              <a:t>raySeg</a:t>
            </a:r>
            <a:r>
              <a:rPr lang="en-US" sz="2000" i="1" dirty="0">
                <a:solidFill>
                  <a:schemeClr val="bg1"/>
                </a:solidFill>
              </a:rPr>
              <a:t>, segment):</a:t>
            </a:r>
            <a:br>
              <a:rPr lang="en-US" sz="2000" i="1" dirty="0">
                <a:solidFill>
                  <a:schemeClr val="bg1"/>
                </a:solidFill>
              </a:rPr>
            </a:br>
            <a:r>
              <a:rPr lang="en-US" sz="2000" i="1" dirty="0">
                <a:solidFill>
                  <a:schemeClr val="bg1"/>
                </a:solidFill>
              </a:rPr>
              <a:t>         if p on segment: return true; //edge case 2</a:t>
            </a:r>
            <a:br>
              <a:rPr lang="en-US" sz="2000" i="1" dirty="0">
                <a:solidFill>
                  <a:schemeClr val="bg1"/>
                </a:solidFill>
              </a:rPr>
            </a:br>
            <a:r>
              <a:rPr lang="en-US" sz="2000" i="1" dirty="0">
                <a:solidFill>
                  <a:schemeClr val="bg1"/>
                </a:solidFill>
              </a:rPr>
              <a:t>         if p not on segment but colinear: </a:t>
            </a:r>
            <a:br>
              <a:rPr lang="en-US" sz="2000" i="1" dirty="0">
                <a:solidFill>
                  <a:schemeClr val="bg1"/>
                </a:solidFill>
              </a:rPr>
            </a:br>
            <a:r>
              <a:rPr lang="en-US" sz="2000" i="1" dirty="0">
                <a:solidFill>
                  <a:schemeClr val="bg1"/>
                </a:solidFill>
              </a:rPr>
              <a:t>            ignore intersection  //edge case 2</a:t>
            </a:r>
            <a:br>
              <a:rPr lang="en-US" sz="2000" i="1" dirty="0">
                <a:solidFill>
                  <a:schemeClr val="bg1"/>
                </a:solidFill>
              </a:rPr>
            </a:br>
            <a:r>
              <a:rPr lang="en-US" sz="2000" i="1" dirty="0">
                <a:solidFill>
                  <a:schemeClr val="bg1"/>
                </a:solidFill>
              </a:rPr>
              <a:t>         if p intersects lower vertex of segment:</a:t>
            </a:r>
            <a:br>
              <a:rPr lang="en-US" sz="2000" i="1" dirty="0">
                <a:solidFill>
                  <a:schemeClr val="bg1"/>
                </a:solidFill>
              </a:rPr>
            </a:br>
            <a:r>
              <a:rPr lang="en-US" sz="2000" i="1" dirty="0">
                <a:solidFill>
                  <a:schemeClr val="bg1"/>
                </a:solidFill>
              </a:rPr>
              <a:t>            ignore intersection //edge case 1</a:t>
            </a:r>
            <a:br>
              <a:rPr lang="en-US" sz="2000" i="1" dirty="0">
                <a:solidFill>
                  <a:schemeClr val="bg1"/>
                </a:solidFill>
              </a:rPr>
            </a:br>
            <a:r>
              <a:rPr lang="en-US" sz="2000" i="1" dirty="0">
                <a:solidFill>
                  <a:schemeClr val="bg1"/>
                </a:solidFill>
              </a:rPr>
              <a:t>         else count++</a:t>
            </a:r>
            <a:br>
              <a:rPr lang="en-US" sz="2000" i="1" dirty="0">
                <a:solidFill>
                  <a:schemeClr val="bg1"/>
                </a:solidFill>
              </a:rPr>
            </a:br>
            <a:endParaRPr lang="en-US" sz="2000" i="1" dirty="0">
              <a:solidFill>
                <a:schemeClr val="bg1"/>
              </a:solidFill>
            </a:endParaRPr>
          </a:p>
          <a:p>
            <a:pPr marL="0" indent="0">
              <a:buFont typeface="Arial" panose="020B0604020202020204" pitchFamily="34" charset="0"/>
              <a:buNone/>
            </a:pPr>
            <a:r>
              <a:rPr lang="en-US" sz="2000" i="1" dirty="0">
                <a:solidFill>
                  <a:schemeClr val="bg1"/>
                </a:solidFill>
              </a:rPr>
              <a:t>   if count%2 == 0 return false</a:t>
            </a:r>
            <a:br>
              <a:rPr lang="en-US" sz="2000" i="1" dirty="0">
                <a:solidFill>
                  <a:schemeClr val="bg1"/>
                </a:solidFill>
              </a:rPr>
            </a:br>
            <a:r>
              <a:rPr lang="en-US" sz="2000" i="1" dirty="0">
                <a:solidFill>
                  <a:schemeClr val="bg1"/>
                </a:solidFill>
              </a:rPr>
              <a:t>   else return true</a:t>
            </a:r>
          </a:p>
        </p:txBody>
      </p:sp>
      <p:sp>
        <p:nvSpPr>
          <p:cNvPr id="29" name="Content Placeholder 2">
            <a:extLst>
              <a:ext uri="{FF2B5EF4-FFF2-40B4-BE49-F238E27FC236}">
                <a16:creationId xmlns:a16="http://schemas.microsoft.com/office/drawing/2014/main" id="{FFCA2213-A8ED-8345-9D4B-49D846512C65}"/>
              </a:ext>
            </a:extLst>
          </p:cNvPr>
          <p:cNvSpPr txBox="1">
            <a:spLocks/>
          </p:cNvSpPr>
          <p:nvPr/>
        </p:nvSpPr>
        <p:spPr>
          <a:xfrm>
            <a:off x="7080586" y="1553706"/>
            <a:ext cx="4261792" cy="1867920"/>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2, note that our line intersection code already checked for collinearity (determinant was 0) and the case where one endpoint was on the other line, so we can do so the exact same way or have that intersection function return a special value</a:t>
            </a:r>
          </a:p>
        </p:txBody>
      </p:sp>
      <p:sp>
        <p:nvSpPr>
          <p:cNvPr id="31" name="Content Placeholder 2">
            <a:extLst>
              <a:ext uri="{FF2B5EF4-FFF2-40B4-BE49-F238E27FC236}">
                <a16:creationId xmlns:a16="http://schemas.microsoft.com/office/drawing/2014/main" id="{3C2734B7-7622-A849-A17F-245861AED31E}"/>
              </a:ext>
            </a:extLst>
          </p:cNvPr>
          <p:cNvSpPr txBox="1">
            <a:spLocks/>
          </p:cNvSpPr>
          <p:nvPr/>
        </p:nvSpPr>
        <p:spPr>
          <a:xfrm>
            <a:off x="7080586" y="4881926"/>
            <a:ext cx="4261792" cy="156182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edge case 1, we can just check the y-values of the two end points of the segment to see which is the “lower” point among the two.</a:t>
            </a:r>
          </a:p>
        </p:txBody>
      </p:sp>
      <p:cxnSp>
        <p:nvCxnSpPr>
          <p:cNvPr id="34" name="Straight Connector 33">
            <a:extLst>
              <a:ext uri="{FF2B5EF4-FFF2-40B4-BE49-F238E27FC236}">
                <a16:creationId xmlns:a16="http://schemas.microsoft.com/office/drawing/2014/main" id="{D02C0953-3A46-7348-AEFE-A4CF1F2139BC}"/>
              </a:ext>
            </a:extLst>
          </p:cNvPr>
          <p:cNvCxnSpPr>
            <a:cxnSpLocks/>
          </p:cNvCxnSpPr>
          <p:nvPr/>
        </p:nvCxnSpPr>
        <p:spPr>
          <a:xfrm flipH="1" flipV="1">
            <a:off x="6007511" y="5230762"/>
            <a:ext cx="983224" cy="14748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349B95F-D701-9245-A1A5-68F70D51F5F5}"/>
              </a:ext>
            </a:extLst>
          </p:cNvPr>
          <p:cNvCxnSpPr>
            <a:cxnSpLocks/>
          </p:cNvCxnSpPr>
          <p:nvPr/>
        </p:nvCxnSpPr>
        <p:spPr>
          <a:xfrm flipH="1">
            <a:off x="5938684" y="3244645"/>
            <a:ext cx="1052051" cy="5997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6CD8AF-70D2-F941-A09F-1F26B04A12FE}"/>
              </a:ext>
            </a:extLst>
          </p:cNvPr>
          <p:cNvCxnSpPr>
            <a:cxnSpLocks/>
          </p:cNvCxnSpPr>
          <p:nvPr/>
        </p:nvCxnSpPr>
        <p:spPr>
          <a:xfrm flipH="1">
            <a:off x="5938684" y="3323303"/>
            <a:ext cx="1052051" cy="9635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1377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Multiple Line Intersection</a:t>
            </a:r>
          </a:p>
        </p:txBody>
      </p:sp>
    </p:spTree>
    <p:extLst>
      <p:ext uri="{BB962C8B-B14F-4D97-AF65-F5344CB8AC3E}">
        <p14:creationId xmlns:p14="http://schemas.microsoft.com/office/powerpoint/2010/main" val="7044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75432" y="4944426"/>
            <a:ext cx="5844616"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Example input, method should return true on this set of lines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5475433" y="2193280"/>
            <a:ext cx="5844615" cy="2669359"/>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41413" y="2275510"/>
                <a:ext cx="4226816"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Algorithm</a:t>
                </a:r>
                <a:r>
                  <a:rPr lang="en-US" sz="2000" i="1" dirty="0"/>
                  <a:t>: Call our line intersection method on every pair of segments. Runtime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endParaRPr lang="en-US" sz="2000" i="1"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can achieve </a:t>
                </a:r>
                <a14:m>
                  <m:oMath xmlns:m="http://schemas.openxmlformats.org/officeDocument/2006/math">
                    <m:r>
                      <a:rPr lang="en-US" sz="2000" b="0" i="1" smtClean="0">
                        <a:latin typeface="Cambria Math" panose="02040503050406030204" pitchFamily="18" charset="0"/>
                      </a:rPr>
                      <m:t>𝑜</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by using a </a:t>
                </a:r>
                <a:r>
                  <a:rPr lang="en-US" sz="2000" b="1" i="1" u="sng" dirty="0"/>
                  <a:t>sweep-line algorithm</a:t>
                </a:r>
                <a:r>
                  <a:rPr lang="en-US" sz="2000" i="1" dirty="0"/>
                  <a:t>. Sweep lines are a common approach in computational geometry problems.</a:t>
                </a:r>
              </a:p>
            </p:txBody>
          </p:sp>
        </mc:Choice>
        <mc:Fallback xmlns="">
          <p:sp>
            <p:nvSpPr>
              <p:cNvPr id="34" name="Content Placeholder 2">
                <a:extLst>
                  <a:ext uri="{FF2B5EF4-FFF2-40B4-BE49-F238E27FC236}">
                    <a16:creationId xmlns:a16="http://schemas.microsoft.com/office/drawing/2014/main" id="{A52B1A56-3D09-564F-A98F-DCE9F1ED3C41}"/>
                  </a:ext>
                </a:extLst>
              </p:cNvPr>
              <p:cNvSpPr txBox="1">
                <a:spLocks noRot="1" noChangeAspect="1" noMove="1" noResize="1" noEditPoints="1" noAdjustHandles="1" noChangeArrowheads="1" noChangeShapeType="1" noTextEdit="1"/>
              </p:cNvSpPr>
              <p:nvPr/>
            </p:nvSpPr>
            <p:spPr>
              <a:xfrm>
                <a:off x="1141413" y="2275510"/>
                <a:ext cx="4226816" cy="3534087"/>
              </a:xfrm>
              <a:prstGeom prst="rect">
                <a:avLst/>
              </a:prstGeom>
              <a:blipFill>
                <a:blip r:embed="rId2"/>
                <a:stretch>
                  <a:fillRect l="-1497"/>
                </a:stretch>
              </a:blipFill>
            </p:spPr>
            <p:txBody>
              <a:bodyPr/>
              <a:lstStyle/>
              <a:p>
                <a:r>
                  <a:rPr lang="en-US">
                    <a:noFill/>
                  </a:rPr>
                  <a:t> </a:t>
                </a:r>
              </a:p>
            </p:txBody>
          </p:sp>
        </mc:Fallback>
      </mc:AlternateContent>
    </p:spTree>
    <p:extLst>
      <p:ext uri="{BB962C8B-B14F-4D97-AF65-F5344CB8AC3E}">
        <p14:creationId xmlns:p14="http://schemas.microsoft.com/office/powerpoint/2010/main" val="857885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9272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Sweep-Line Algorithm</a:t>
            </a:r>
            <a:r>
              <a:rPr lang="en-US" sz="2000" i="1" dirty="0"/>
              <a:t>: Imagine a vertical line (called the sweep-line) which moves from left to right across the space. The image below shows an example with multiple possible sweep-line locations</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B70948C1-54AB-A742-A4CA-24C84BEBAD22}"/>
                  </a:ext>
                </a:extLst>
              </p:cNvPr>
              <p:cNvSpPr txBox="1">
                <a:spLocks/>
              </p:cNvSpPr>
              <p:nvPr/>
            </p:nvSpPr>
            <p:spPr>
              <a:xfrm>
                <a:off x="1300259" y="4940123"/>
                <a:ext cx="9648893" cy="13818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Two lines (a and b) are comparable relative to a sweep-line at x-coordinate x’ if both lines intersect the sweep-line at that x-coordinate. a is above b (written as </a:t>
                </a:r>
                <a14:m>
                  <m:oMath xmlns:m="http://schemas.openxmlformats.org/officeDocument/2006/math">
                    <m:r>
                      <a:rPr lang="en-US" sz="2000" b="0" i="1" smtClean="0">
                        <a:latin typeface="Cambria Math" panose="02040503050406030204" pitchFamily="18" charset="0"/>
                      </a:rPr>
                      <m:t>𝑎</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𝑏</m:t>
                    </m:r>
                  </m:oMath>
                </a14:m>
                <a:r>
                  <a:rPr lang="en-US" sz="2000" i="1" dirty="0"/>
                  <a:t>) if the y-coordinate of a is higher than the y-coordinate of b at that particular x-coordinate. </a:t>
                </a:r>
              </a:p>
            </p:txBody>
          </p:sp>
        </mc:Choice>
        <mc:Fallback xmlns="">
          <p:sp>
            <p:nvSpPr>
              <p:cNvPr id="22" name="Content Placeholder 2">
                <a:extLst>
                  <a:ext uri="{FF2B5EF4-FFF2-40B4-BE49-F238E27FC236}">
                    <a16:creationId xmlns:a16="http://schemas.microsoft.com/office/drawing/2014/main" id="{B70948C1-54AB-A742-A4CA-24C84BEBAD22}"/>
                  </a:ext>
                </a:extLst>
              </p:cNvPr>
              <p:cNvSpPr txBox="1">
                <a:spLocks noRot="1" noChangeAspect="1" noMove="1" noResize="1" noEditPoints="1" noAdjustHandles="1" noChangeArrowheads="1" noChangeShapeType="1" noTextEdit="1"/>
              </p:cNvSpPr>
              <p:nvPr/>
            </p:nvSpPr>
            <p:spPr>
              <a:xfrm>
                <a:off x="1300259" y="4940123"/>
                <a:ext cx="9648893" cy="1381849"/>
              </a:xfrm>
              <a:prstGeom prst="rect">
                <a:avLst/>
              </a:prstGeom>
              <a:blipFill>
                <a:blip r:embed="rId2"/>
                <a:stretch>
                  <a:fillRect/>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798F2C94-31DF-6942-B1F3-B0A339ABCE5D}"/>
              </a:ext>
            </a:extLst>
          </p:cNvPr>
          <p:cNvPicPr>
            <a:picLocks noChangeAspect="1"/>
          </p:cNvPicPr>
          <p:nvPr/>
        </p:nvPicPr>
        <p:blipFill>
          <a:blip r:embed="rId3"/>
          <a:stretch>
            <a:fillRect/>
          </a:stretch>
        </p:blipFill>
        <p:spPr>
          <a:xfrm>
            <a:off x="3213100" y="2012950"/>
            <a:ext cx="5765800" cy="2832100"/>
          </a:xfrm>
          <a:prstGeom prst="rect">
            <a:avLst/>
          </a:prstGeom>
        </p:spPr>
      </p:pic>
    </p:spTree>
    <p:extLst>
      <p:ext uri="{BB962C8B-B14F-4D97-AF65-F5344CB8AC3E}">
        <p14:creationId xmlns:p14="http://schemas.microsoft.com/office/powerpoint/2010/main" val="39006341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Moving the Sweep Line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35340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Sweeping algorithms typically manage two data sets:</a:t>
            </a:r>
          </a:p>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a:p>
            <a:pPr marL="914400" lvl="1" indent="-457200">
              <a:buFont typeface="+mj-lt"/>
              <a:buAutoNum type="arabicPeriod"/>
            </a:pPr>
            <a:r>
              <a:rPr lang="en-US" sz="1600" b="1" i="1" u="sng" dirty="0"/>
              <a:t>Event-Point Schedule</a:t>
            </a:r>
            <a:r>
              <a:rPr lang="en-US" sz="1600" i="1" dirty="0"/>
              <a:t>: Sequence of points that sweep line moves through, ordered usually by x-coordinate from left to right</a:t>
            </a:r>
            <a:br>
              <a:rPr lang="en-US" sz="1600" i="1" dirty="0"/>
            </a:br>
            <a:endParaRPr lang="en-US" sz="1600" i="1" dirty="0"/>
          </a:p>
        </p:txBody>
      </p:sp>
    </p:spTree>
    <p:extLst>
      <p:ext uri="{BB962C8B-B14F-4D97-AF65-F5344CB8AC3E}">
        <p14:creationId xmlns:p14="http://schemas.microsoft.com/office/powerpoint/2010/main" val="3007537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Event-Point Schedule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Event-Point Schedule</a:t>
            </a:r>
            <a:r>
              <a:rPr lang="en-US" sz="2000" i="1" dirty="0"/>
              <a:t>: Sequence of points that sweep line moves through, ordered usually by x-coordinate from left to right</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62182" y="2365942"/>
            <a:ext cx="5884870" cy="187823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For this algorithm we will be sorting the list of endpoints by </a:t>
            </a:r>
            <a:r>
              <a:rPr lang="en-US" sz="2000" b="1" i="1" u="sng" dirty="0"/>
              <a:t>increasing x-value</a:t>
            </a:r>
            <a:r>
              <a:rPr lang="en-US" sz="2000" i="1" dirty="0"/>
              <a:t>. If two points have same x-value, we order them by increasing y-value.</a:t>
            </a:r>
            <a:endParaRPr lang="en-US" sz="1600" i="1" dirty="0"/>
          </a:p>
        </p:txBody>
      </p:sp>
      <p:sp>
        <p:nvSpPr>
          <p:cNvPr id="22" name="Content Placeholder 2">
            <a:extLst>
              <a:ext uri="{FF2B5EF4-FFF2-40B4-BE49-F238E27FC236}">
                <a16:creationId xmlns:a16="http://schemas.microsoft.com/office/drawing/2014/main" id="{33360983-ACA7-AE4C-A890-D1D34F7CB83D}"/>
              </a:ext>
            </a:extLst>
          </p:cNvPr>
          <p:cNvSpPr txBox="1">
            <a:spLocks/>
          </p:cNvSpPr>
          <p:nvPr/>
        </p:nvSpPr>
        <p:spPr>
          <a:xfrm>
            <a:off x="3308950" y="5060731"/>
            <a:ext cx="3273184" cy="148881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For this example, the sweep line will visit x-coordinate of points:</a:t>
            </a:r>
            <a:br>
              <a:rPr lang="en-US" sz="1800" i="1" dirty="0"/>
            </a:br>
            <a:r>
              <a:rPr lang="en-US" sz="1800" i="1" dirty="0"/>
              <a:t>  {a, c, e, b, d, g, f, h}</a:t>
            </a:r>
          </a:p>
        </p:txBody>
      </p:sp>
      <p:cxnSp>
        <p:nvCxnSpPr>
          <p:cNvPr id="26" name="Straight Connector 25">
            <a:extLst>
              <a:ext uri="{FF2B5EF4-FFF2-40B4-BE49-F238E27FC236}">
                <a16:creationId xmlns:a16="http://schemas.microsoft.com/office/drawing/2014/main" id="{6D7EA0EE-6D1D-BE4D-9B38-F31D8480192A}"/>
              </a:ext>
            </a:extLst>
          </p:cNvPr>
          <p:cNvCxnSpPr>
            <a:cxnSpLocks/>
          </p:cNvCxnSpPr>
          <p:nvPr/>
        </p:nvCxnSpPr>
        <p:spPr>
          <a:xfrm flipH="1">
            <a:off x="5376041" y="4244174"/>
            <a:ext cx="2412187" cy="87961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470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Computational Geometry</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Computational Geometry</a:t>
            </a:r>
            <a:r>
              <a:rPr lang="en-US" sz="2000" i="1" dirty="0"/>
              <a:t> is a HUGE subject in computing involving algorithms for solving problems that can be expressed geometrically.</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We will look at the following CG algorithms</a:t>
            </a:r>
            <a:r>
              <a:rPr lang="en-US" sz="2000" i="1" dirty="0"/>
              <a:t>:</a:t>
            </a:r>
          </a:p>
          <a:p>
            <a:pPr marL="0" indent="0">
              <a:buFont typeface="Arial" panose="020B0604020202020204" pitchFamily="34" charset="0"/>
              <a:buNone/>
            </a:pPr>
            <a:r>
              <a:rPr lang="en-US" sz="2000" i="1" dirty="0"/>
              <a:t>	- Detecting if two line segments intersect</a:t>
            </a:r>
            <a:br>
              <a:rPr lang="en-US" sz="2000" i="1" dirty="0"/>
            </a:br>
            <a:r>
              <a:rPr lang="en-US" sz="2000" i="1" dirty="0"/>
              <a:t>	- Detecting if any of multiple line segments intersect</a:t>
            </a:r>
            <a:br>
              <a:rPr lang="en-US" sz="2000" i="1" dirty="0"/>
            </a:br>
            <a:r>
              <a:rPr lang="en-US" sz="2000" i="1" dirty="0"/>
              <a:t>	- Detecting if a given point is inside a given polygon</a:t>
            </a:r>
            <a:br>
              <a:rPr lang="en-US" sz="2000" i="1" dirty="0"/>
            </a:br>
            <a:r>
              <a:rPr lang="en-US" sz="2000" i="1" dirty="0"/>
              <a:t>	- Finding the Intersection of two Polygons</a:t>
            </a:r>
            <a:br>
              <a:rPr lang="en-US" sz="2000" i="1" dirty="0"/>
            </a:br>
            <a:r>
              <a:rPr lang="en-US" sz="2000" i="1" dirty="0"/>
              <a:t>	- Line horizon problem</a:t>
            </a:r>
            <a:br>
              <a:rPr lang="en-US" sz="2000" i="1" dirty="0"/>
            </a:br>
            <a:r>
              <a:rPr lang="en-US" sz="2000" i="1" dirty="0"/>
              <a:t>	- Finding the Convex Hull (next slide deck)</a:t>
            </a:r>
            <a:br>
              <a:rPr lang="en-US" sz="2000" i="1" dirty="0"/>
            </a:br>
            <a:r>
              <a:rPr lang="en-US" sz="2000" i="1" dirty="0"/>
              <a:t>	- Using the Quad-Tree data structure (next slide deck)</a:t>
            </a:r>
          </a:p>
        </p:txBody>
      </p:sp>
    </p:spTree>
    <p:extLst>
      <p:ext uri="{BB962C8B-B14F-4D97-AF65-F5344CB8AC3E}">
        <p14:creationId xmlns:p14="http://schemas.microsoft.com/office/powerpoint/2010/main" val="19226744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Sweep-Line Status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914400" lvl="1" indent="-457200">
              <a:buFont typeface="+mj-lt"/>
              <a:buAutoNum type="arabicPeriod"/>
            </a:pPr>
            <a:r>
              <a:rPr lang="en-US" sz="1600" b="1" i="1" u="sng" dirty="0"/>
              <a:t>Sweep line status</a:t>
            </a:r>
            <a:r>
              <a:rPr lang="en-US" sz="1600" i="1" dirty="0"/>
              <a:t>: Provides relationship information regarding objects the sweep-line intersects</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49725" y="2102561"/>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18976" y="2102561"/>
            <a:ext cx="5884870" cy="20910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We need a data structure that supports:</a:t>
            </a:r>
          </a:p>
          <a:p>
            <a:pPr lvl="1"/>
            <a:r>
              <a:rPr lang="en-US" sz="1800" i="1" dirty="0"/>
              <a:t>Insert(T, s) = insert segment s into T</a:t>
            </a:r>
          </a:p>
          <a:p>
            <a:pPr lvl="1"/>
            <a:r>
              <a:rPr lang="en-US" sz="1800" i="1" dirty="0"/>
              <a:t>Delete(T, s) = delete segment s from T</a:t>
            </a:r>
          </a:p>
          <a:p>
            <a:pPr lvl="1"/>
            <a:r>
              <a:rPr lang="en-US" sz="1800" i="1" dirty="0"/>
              <a:t>Above(T, s) = return the segment just above s in T</a:t>
            </a:r>
          </a:p>
          <a:p>
            <a:pPr lvl="1"/>
            <a:r>
              <a:rPr lang="en-US" sz="1800" i="1" dirty="0"/>
              <a:t>Below(T, s) = return the segment just below s in T</a:t>
            </a:r>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E1D1A3C0-9FB8-1041-88B2-70BD1E88BCC4}"/>
                  </a:ext>
                </a:extLst>
              </p:cNvPr>
              <p:cNvSpPr txBox="1">
                <a:spLocks/>
              </p:cNvSpPr>
              <p:nvPr/>
            </p:nvSpPr>
            <p:spPr>
              <a:xfrm>
                <a:off x="1492233" y="5013434"/>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We can use a red-black tree to support these operations in </a:t>
                </a:r>
                <a14:m>
                  <m:oMath xmlns:m="http://schemas.openxmlformats.org/officeDocument/2006/math">
                    <m:r>
                      <m:rPr>
                        <m:sty m:val="p"/>
                      </m:rPr>
                      <a:rPr lang="en-US" sz="1800" b="0" i="0" smtClean="0">
                        <a:latin typeface="Cambria Math" panose="02040503050406030204" pitchFamily="18" charset="0"/>
                      </a:rPr>
                      <m:t>Θ</m:t>
                    </m:r>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log</m:t>
                        </m:r>
                      </m:fName>
                      <m:e>
                        <m:r>
                          <a:rPr lang="en-US" sz="1800" b="0" i="1" smtClean="0">
                            <a:latin typeface="Cambria Math" panose="02040503050406030204" pitchFamily="18" charset="0"/>
                          </a:rPr>
                          <m:t>𝑛</m:t>
                        </m:r>
                        <m:r>
                          <a:rPr lang="en-US" sz="1800" b="0" i="1" smtClean="0">
                            <a:latin typeface="Cambria Math" panose="02040503050406030204" pitchFamily="18" charset="0"/>
                          </a:rPr>
                          <m:t>)</m:t>
                        </m:r>
                      </m:e>
                    </m:func>
                  </m:oMath>
                </a14:m>
                <a:r>
                  <a:rPr lang="en-US" sz="1800" i="1" dirty="0"/>
                  <a:t> time each.</a:t>
                </a:r>
              </a:p>
            </p:txBody>
          </p:sp>
        </mc:Choice>
        <mc:Fallback xmlns="">
          <p:sp>
            <p:nvSpPr>
              <p:cNvPr id="22" name="Content Placeholder 2">
                <a:extLst>
                  <a:ext uri="{FF2B5EF4-FFF2-40B4-BE49-F238E27FC236}">
                    <a16:creationId xmlns:a16="http://schemas.microsoft.com/office/drawing/2014/main" id="{E1D1A3C0-9FB8-1041-88B2-70BD1E88BCC4}"/>
                  </a:ext>
                </a:extLst>
              </p:cNvPr>
              <p:cNvSpPr txBox="1">
                <a:spLocks noRot="1" noChangeAspect="1" noMove="1" noResize="1" noEditPoints="1" noAdjustHandles="1" noChangeArrowheads="1" noChangeShapeType="1" noTextEdit="1"/>
              </p:cNvSpPr>
              <p:nvPr/>
            </p:nvSpPr>
            <p:spPr>
              <a:xfrm>
                <a:off x="1492233" y="5013434"/>
                <a:ext cx="3689130" cy="835572"/>
              </a:xfrm>
              <a:prstGeom prst="rect">
                <a:avLst/>
              </a:prstGeom>
              <a:blipFill>
                <a:blip r:embed="rId3"/>
                <a:stretch>
                  <a:fillRect l="-1027" r="-1712"/>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EEE031CD-0BB8-724E-BDB1-BBFA4BF9367B}"/>
              </a:ext>
            </a:extLst>
          </p:cNvPr>
          <p:cNvCxnSpPr>
            <a:cxnSpLocks/>
          </p:cNvCxnSpPr>
          <p:nvPr/>
        </p:nvCxnSpPr>
        <p:spPr>
          <a:xfrm flipH="1">
            <a:off x="3665483" y="4248807"/>
            <a:ext cx="1324303" cy="7094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Content Placeholder 2">
            <a:extLst>
              <a:ext uri="{FF2B5EF4-FFF2-40B4-BE49-F238E27FC236}">
                <a16:creationId xmlns:a16="http://schemas.microsoft.com/office/drawing/2014/main" id="{D3763F23-1C4F-5644-9EEF-CB5B8324FCEA}"/>
              </a:ext>
            </a:extLst>
          </p:cNvPr>
          <p:cNvSpPr txBox="1">
            <a:spLocks/>
          </p:cNvSpPr>
          <p:nvPr/>
        </p:nvSpPr>
        <p:spPr>
          <a:xfrm>
            <a:off x="6658067" y="5559972"/>
            <a:ext cx="3689130"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Note that two segments intersect if their relative order in T switches at any point</a:t>
            </a:r>
          </a:p>
        </p:txBody>
      </p:sp>
      <p:cxnSp>
        <p:nvCxnSpPr>
          <p:cNvPr id="32" name="Straight Connector 31">
            <a:extLst>
              <a:ext uri="{FF2B5EF4-FFF2-40B4-BE49-F238E27FC236}">
                <a16:creationId xmlns:a16="http://schemas.microsoft.com/office/drawing/2014/main" id="{2B28C34D-7E81-7645-85BA-1F543D7D8C99}"/>
              </a:ext>
            </a:extLst>
          </p:cNvPr>
          <p:cNvCxnSpPr>
            <a:cxnSpLocks/>
          </p:cNvCxnSpPr>
          <p:nvPr/>
        </p:nvCxnSpPr>
        <p:spPr>
          <a:xfrm>
            <a:off x="5880538" y="4193628"/>
            <a:ext cx="1592317" cy="12843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6098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pic>
        <p:nvPicPr>
          <p:cNvPr id="6" name="Picture 5">
            <a:extLst>
              <a:ext uri="{FF2B5EF4-FFF2-40B4-BE49-F238E27FC236}">
                <a16:creationId xmlns:a16="http://schemas.microsoft.com/office/drawing/2014/main" id="{25A87433-D906-DC46-84A5-28554F9DA7AC}"/>
              </a:ext>
            </a:extLst>
          </p:cNvPr>
          <p:cNvPicPr>
            <a:picLocks noChangeAspect="1"/>
          </p:cNvPicPr>
          <p:nvPr/>
        </p:nvPicPr>
        <p:blipFill>
          <a:blip r:embed="rId2"/>
          <a:stretch>
            <a:fillRect/>
          </a:stretch>
        </p:blipFill>
        <p:spPr>
          <a:xfrm>
            <a:off x="6710859" y="1985491"/>
            <a:ext cx="5054600" cy="2679700"/>
          </a:xfrm>
          <a:prstGeom prst="rect">
            <a:avLst/>
          </a:prstGeom>
        </p:spPr>
      </p:pic>
      <p:sp>
        <p:nvSpPr>
          <p:cNvPr id="7" name="Content Placeholder 2">
            <a:extLst>
              <a:ext uri="{FF2B5EF4-FFF2-40B4-BE49-F238E27FC236}">
                <a16:creationId xmlns:a16="http://schemas.microsoft.com/office/drawing/2014/main" id="{13D7B695-3218-B74C-BB93-C28F900BD366}"/>
              </a:ext>
            </a:extLst>
          </p:cNvPr>
          <p:cNvSpPr txBox="1">
            <a:spLocks/>
          </p:cNvSpPr>
          <p:nvPr/>
        </p:nvSpPr>
        <p:spPr>
          <a:xfrm>
            <a:off x="1037501" y="1300656"/>
            <a:ext cx="5394830" cy="8907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Algorithm Structure</a:t>
            </a:r>
            <a:r>
              <a:rPr lang="en-US" sz="2000" i="1" dirty="0"/>
              <a:t>:</a:t>
            </a:r>
          </a:p>
        </p:txBody>
      </p:sp>
      <p:sp>
        <p:nvSpPr>
          <p:cNvPr id="8" name="Content Placeholder 2">
            <a:extLst>
              <a:ext uri="{FF2B5EF4-FFF2-40B4-BE49-F238E27FC236}">
                <a16:creationId xmlns:a16="http://schemas.microsoft.com/office/drawing/2014/main" id="{6C32C6D8-3BB5-3447-90CB-7E60E8720D92}"/>
              </a:ext>
            </a:extLst>
          </p:cNvPr>
          <p:cNvSpPr txBox="1">
            <a:spLocks/>
          </p:cNvSpPr>
          <p:nvPr/>
        </p:nvSpPr>
        <p:spPr>
          <a:xfrm>
            <a:off x="1037501" y="1985491"/>
            <a:ext cx="5394830" cy="3182006"/>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Sort endpoints of segments by x-coordinate</a:t>
            </a:r>
            <a:br>
              <a:rPr lang="en-US" sz="2000" dirty="0">
                <a:solidFill>
                  <a:schemeClr val="bg1"/>
                </a:solidFill>
              </a:rPr>
            </a:br>
            <a:r>
              <a:rPr lang="en-US" sz="2000" dirty="0">
                <a:solidFill>
                  <a:schemeClr val="bg1"/>
                </a:solidFill>
              </a:rPr>
              <a:t>| For Sweep-line at each x-coordinate in order</a:t>
            </a:r>
            <a:br>
              <a:rPr lang="en-US" sz="2000" dirty="0">
                <a:solidFill>
                  <a:schemeClr val="bg1"/>
                </a:solidFill>
              </a:rPr>
            </a:br>
            <a:r>
              <a:rPr lang="en-US" sz="2000" dirty="0">
                <a:solidFill>
                  <a:schemeClr val="bg1"/>
                </a:solidFill>
              </a:rPr>
              <a:t>|--| if this endpoint is start of segment s</a:t>
            </a:r>
            <a:br>
              <a:rPr lang="en-US" sz="2000" dirty="0">
                <a:solidFill>
                  <a:schemeClr val="bg1"/>
                </a:solidFill>
              </a:rPr>
            </a:br>
            <a:r>
              <a:rPr lang="en-US" sz="2000" dirty="0">
                <a:solidFill>
                  <a:schemeClr val="bg1"/>
                </a:solidFill>
              </a:rPr>
              <a:t>|----| Insert s into T</a:t>
            </a:r>
            <a:br>
              <a:rPr lang="en-US" sz="2000" dirty="0">
                <a:solidFill>
                  <a:schemeClr val="bg1"/>
                </a:solidFill>
              </a:rPr>
            </a:br>
            <a:r>
              <a:rPr lang="en-US" sz="2000" dirty="0">
                <a:solidFill>
                  <a:schemeClr val="bg1"/>
                </a:solidFill>
              </a:rPr>
              <a:t>|--| If this endpoint is end of segment s</a:t>
            </a:r>
            <a:br>
              <a:rPr lang="en-US" sz="2000" dirty="0">
                <a:solidFill>
                  <a:schemeClr val="bg1"/>
                </a:solidFill>
              </a:rPr>
            </a:br>
            <a:r>
              <a:rPr lang="en-US" sz="2000" dirty="0">
                <a:solidFill>
                  <a:schemeClr val="bg1"/>
                </a:solidFill>
              </a:rPr>
              <a:t>|----| Delete s from T</a:t>
            </a:r>
            <a:br>
              <a:rPr lang="en-US" sz="2000" dirty="0">
                <a:solidFill>
                  <a:schemeClr val="bg1"/>
                </a:solidFill>
              </a:rPr>
            </a:br>
            <a:br>
              <a:rPr lang="en-US" sz="2000" dirty="0">
                <a:solidFill>
                  <a:schemeClr val="bg1"/>
                </a:solidFill>
              </a:rPr>
            </a:br>
            <a:r>
              <a:rPr lang="en-US" sz="2000" dirty="0">
                <a:solidFill>
                  <a:schemeClr val="bg1"/>
                </a:solidFill>
              </a:rPr>
              <a:t>**As we go, need to check for intersections? How?</a:t>
            </a:r>
          </a:p>
        </p:txBody>
      </p:sp>
      <p:sp>
        <p:nvSpPr>
          <p:cNvPr id="10" name="Content Placeholder 2">
            <a:extLst>
              <a:ext uri="{FF2B5EF4-FFF2-40B4-BE49-F238E27FC236}">
                <a16:creationId xmlns:a16="http://schemas.microsoft.com/office/drawing/2014/main" id="{38DE2917-0D75-7542-902F-94B6BEAC21C2}"/>
              </a:ext>
            </a:extLst>
          </p:cNvPr>
          <p:cNvSpPr txBox="1">
            <a:spLocks/>
          </p:cNvSpPr>
          <p:nvPr/>
        </p:nvSpPr>
        <p:spPr>
          <a:xfrm>
            <a:off x="4485290" y="5938344"/>
            <a:ext cx="6886665" cy="83557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So, all we really need is some condition for when intersections occur as we sweep across. What are those conditions!!?</a:t>
            </a:r>
          </a:p>
        </p:txBody>
      </p:sp>
      <p:cxnSp>
        <p:nvCxnSpPr>
          <p:cNvPr id="11" name="Straight Connector 10">
            <a:extLst>
              <a:ext uri="{FF2B5EF4-FFF2-40B4-BE49-F238E27FC236}">
                <a16:creationId xmlns:a16="http://schemas.microsoft.com/office/drawing/2014/main" id="{005B1653-9D6F-C343-A6A1-E3585F7B79D7}"/>
              </a:ext>
            </a:extLst>
          </p:cNvPr>
          <p:cNvCxnSpPr>
            <a:cxnSpLocks/>
          </p:cNvCxnSpPr>
          <p:nvPr/>
        </p:nvCxnSpPr>
        <p:spPr>
          <a:xfrm>
            <a:off x="5502166" y="5287534"/>
            <a:ext cx="551793" cy="6508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72878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Conditions for Intersection</a:t>
            </a:r>
          </a:p>
        </p:txBody>
      </p:sp>
      <p:grpSp>
        <p:nvGrpSpPr>
          <p:cNvPr id="33" name="Group 32">
            <a:extLst>
              <a:ext uri="{FF2B5EF4-FFF2-40B4-BE49-F238E27FC236}">
                <a16:creationId xmlns:a16="http://schemas.microsoft.com/office/drawing/2014/main" id="{3D8AA194-C673-A040-A882-C359DB3FBDE9}"/>
              </a:ext>
            </a:extLst>
          </p:cNvPr>
          <p:cNvGrpSpPr/>
          <p:nvPr/>
        </p:nvGrpSpPr>
        <p:grpSpPr>
          <a:xfrm>
            <a:off x="7197022" y="2386340"/>
            <a:ext cx="4398921" cy="2009080"/>
            <a:chOff x="5467550" y="1743959"/>
            <a:chExt cx="5844615" cy="2669359"/>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11304" cy="369332"/>
            </a:xfrm>
            <a:prstGeom prst="rect">
              <a:avLst/>
            </a:prstGeom>
            <a:noFill/>
          </p:spPr>
          <p:txBody>
            <a:bodyPr wrap="none" rtlCol="0">
              <a:spAutoFit/>
            </a:bodyPr>
            <a:lstStyle/>
            <a:p>
              <a:r>
                <a:rPr lang="en-US" dirty="0">
                  <a:solidFill>
                    <a:schemeClr val="bg1"/>
                  </a:solidFill>
                </a:rPr>
                <a:t>a</a:t>
              </a:r>
              <a:endParaRPr lang="en-US" baseline="-25000" dirty="0">
                <a:solidFill>
                  <a:schemeClr val="bg1"/>
                </a:solidFill>
              </a:endParaRP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11304" cy="369332"/>
            </a:xfrm>
            <a:prstGeom prst="rect">
              <a:avLst/>
            </a:prstGeom>
            <a:noFill/>
          </p:spPr>
          <p:txBody>
            <a:bodyPr wrap="none" rtlCol="0">
              <a:spAutoFit/>
            </a:bodyPr>
            <a:lstStyle/>
            <a:p>
              <a:r>
                <a:rPr lang="en-US" dirty="0">
                  <a:solidFill>
                    <a:schemeClr val="bg1"/>
                  </a:solidFill>
                </a:rPr>
                <a:t>b</a:t>
              </a:r>
              <a:endParaRPr lang="en-US" baseline="-25000" dirty="0">
                <a:solidFill>
                  <a:schemeClr val="bg1"/>
                </a:solidFill>
              </a:endParaRPr>
            </a:p>
          </p:txBody>
        </p:sp>
        <p:sp>
          <p:nvSpPr>
            <p:cNvPr id="19" name="TextBox 18">
              <a:extLst>
                <a:ext uri="{FF2B5EF4-FFF2-40B4-BE49-F238E27FC236}">
                  <a16:creationId xmlns:a16="http://schemas.microsoft.com/office/drawing/2014/main" id="{27ADDC95-1A14-E948-9264-47DA1FE3DDDE}"/>
                </a:ext>
              </a:extLst>
            </p:cNvPr>
            <p:cNvSpPr txBox="1"/>
            <p:nvPr/>
          </p:nvSpPr>
          <p:spPr>
            <a:xfrm>
              <a:off x="6825576" y="3596564"/>
              <a:ext cx="272832" cy="369332"/>
            </a:xfrm>
            <a:prstGeom prst="rect">
              <a:avLst/>
            </a:prstGeom>
            <a:noFill/>
          </p:spPr>
          <p:txBody>
            <a:bodyPr wrap="none" rtlCol="0">
              <a:spAutoFit/>
            </a:bodyPr>
            <a:lstStyle/>
            <a:p>
              <a:r>
                <a:rPr lang="en-US" dirty="0">
                  <a:solidFill>
                    <a:schemeClr val="bg1"/>
                  </a:solidFill>
                </a:rPr>
                <a:t>c</a:t>
              </a:r>
              <a:endParaRPr lang="en-US" baseline="-25000" dirty="0">
                <a:solidFill>
                  <a:schemeClr val="bg1"/>
                </a:solidFill>
              </a:endParaRPr>
            </a:p>
          </p:txBody>
        </p:sp>
        <p:sp>
          <p:nvSpPr>
            <p:cNvPr id="20" name="TextBox 19">
              <a:extLst>
                <a:ext uri="{FF2B5EF4-FFF2-40B4-BE49-F238E27FC236}">
                  <a16:creationId xmlns:a16="http://schemas.microsoft.com/office/drawing/2014/main" id="{233FC798-C601-9D4B-8322-8564B83F22D3}"/>
                </a:ext>
              </a:extLst>
            </p:cNvPr>
            <p:cNvSpPr txBox="1"/>
            <p:nvPr/>
          </p:nvSpPr>
          <p:spPr>
            <a:xfrm>
              <a:off x="7517329" y="2422884"/>
              <a:ext cx="311304" cy="369332"/>
            </a:xfrm>
            <a:prstGeom prst="rect">
              <a:avLst/>
            </a:prstGeom>
            <a:noFill/>
          </p:spPr>
          <p:txBody>
            <a:bodyPr wrap="none" rtlCol="0">
              <a:spAutoFit/>
            </a:bodyPr>
            <a:lstStyle/>
            <a:p>
              <a:r>
                <a:rPr lang="en-US" dirty="0">
                  <a:solidFill>
                    <a:schemeClr val="bg1"/>
                  </a:solidFill>
                </a:rPr>
                <a:t>d</a:t>
              </a:r>
              <a:endParaRPr lang="en-US" baseline="-25000" dirty="0">
                <a:solidFill>
                  <a:schemeClr val="bg1"/>
                </a:solidFill>
              </a:endParaRPr>
            </a:p>
          </p:txBody>
        </p:sp>
        <p:cxnSp>
          <p:nvCxnSpPr>
            <p:cNvPr id="5" name="Straight Connector 4">
              <a:extLst>
                <a:ext uri="{FF2B5EF4-FFF2-40B4-BE49-F238E27FC236}">
                  <a16:creationId xmlns:a16="http://schemas.microsoft.com/office/drawing/2014/main" id="{7F6BDFF8-877C-1C46-8213-07511C15D3D9}"/>
                </a:ext>
              </a:extLst>
            </p:cNvPr>
            <p:cNvCxnSpPr>
              <a:stCxn id="10" idx="3"/>
              <a:endCxn id="12" idx="1"/>
            </p:cNvCxnSpPr>
            <p:nvPr/>
          </p:nvCxnSpPr>
          <p:spPr>
            <a:xfrm flipV="1">
              <a:off x="6108449" y="2093900"/>
              <a:ext cx="933204" cy="43172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10AA4FE5-BEAA-C748-AA96-54CD8D4E864F}"/>
                </a:ext>
              </a:extLst>
            </p:cNvPr>
            <p:cNvCxnSpPr>
              <a:cxnSpLocks/>
              <a:stCxn id="19" idx="0"/>
              <a:endCxn id="20" idx="2"/>
            </p:cNvCxnSpPr>
            <p:nvPr/>
          </p:nvCxnSpPr>
          <p:spPr>
            <a:xfrm flipV="1">
              <a:off x="6961992" y="2792216"/>
              <a:ext cx="710989" cy="804348"/>
            </a:xfrm>
            <a:prstGeom prst="line">
              <a:avLst/>
            </a:prstGeom>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65B934AB-50D0-994E-AE03-FD34F10C0E3B}"/>
                </a:ext>
              </a:extLst>
            </p:cNvPr>
            <p:cNvSpPr txBox="1"/>
            <p:nvPr/>
          </p:nvSpPr>
          <p:spPr>
            <a:xfrm>
              <a:off x="6765529" y="2749339"/>
              <a:ext cx="276124" cy="369332"/>
            </a:xfrm>
            <a:prstGeom prst="rect">
              <a:avLst/>
            </a:prstGeom>
            <a:noFill/>
          </p:spPr>
          <p:txBody>
            <a:bodyPr wrap="square" rtlCol="0">
              <a:spAutoFit/>
            </a:bodyPr>
            <a:lstStyle/>
            <a:p>
              <a:r>
                <a:rPr lang="en-US" dirty="0">
                  <a:solidFill>
                    <a:schemeClr val="bg1"/>
                  </a:solidFill>
                </a:rPr>
                <a:t>e</a:t>
              </a:r>
            </a:p>
          </p:txBody>
        </p:sp>
        <p:sp>
          <p:nvSpPr>
            <p:cNvPr id="25" name="TextBox 24">
              <a:extLst>
                <a:ext uri="{FF2B5EF4-FFF2-40B4-BE49-F238E27FC236}">
                  <a16:creationId xmlns:a16="http://schemas.microsoft.com/office/drawing/2014/main" id="{41260DB0-3399-464D-AEFA-CDEEA80667F1}"/>
                </a:ext>
              </a:extLst>
            </p:cNvPr>
            <p:cNvSpPr txBox="1"/>
            <p:nvPr/>
          </p:nvSpPr>
          <p:spPr>
            <a:xfrm>
              <a:off x="9167423" y="3411898"/>
              <a:ext cx="276124" cy="369332"/>
            </a:xfrm>
            <a:prstGeom prst="rect">
              <a:avLst/>
            </a:prstGeom>
            <a:noFill/>
          </p:spPr>
          <p:txBody>
            <a:bodyPr wrap="square" rtlCol="0">
              <a:spAutoFit/>
            </a:bodyPr>
            <a:lstStyle/>
            <a:p>
              <a:r>
                <a:rPr lang="en-US" dirty="0">
                  <a:solidFill>
                    <a:schemeClr val="bg1"/>
                  </a:solidFill>
                </a:rPr>
                <a:t>f</a:t>
              </a:r>
            </a:p>
          </p:txBody>
        </p:sp>
        <p:cxnSp>
          <p:nvCxnSpPr>
            <p:cNvPr id="28" name="Straight Connector 27">
              <a:extLst>
                <a:ext uri="{FF2B5EF4-FFF2-40B4-BE49-F238E27FC236}">
                  <a16:creationId xmlns:a16="http://schemas.microsoft.com/office/drawing/2014/main" id="{499D313E-A825-F94A-AF39-604821C6EA46}"/>
                </a:ext>
              </a:extLst>
            </p:cNvPr>
            <p:cNvCxnSpPr>
              <a:cxnSpLocks/>
              <a:stCxn id="24" idx="3"/>
              <a:endCxn id="25" idx="1"/>
            </p:cNvCxnSpPr>
            <p:nvPr/>
          </p:nvCxnSpPr>
          <p:spPr>
            <a:xfrm>
              <a:off x="7041653" y="2934005"/>
              <a:ext cx="2125770" cy="662559"/>
            </a:xfrm>
            <a:prstGeom prst="line">
              <a:avLst/>
            </a:prstGeom>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50629C69-E6D8-794B-B24D-67B5347608B5}"/>
                </a:ext>
              </a:extLst>
            </p:cNvPr>
            <p:cNvSpPr txBox="1"/>
            <p:nvPr/>
          </p:nvSpPr>
          <p:spPr>
            <a:xfrm>
              <a:off x="8421085" y="2816733"/>
              <a:ext cx="276124" cy="369332"/>
            </a:xfrm>
            <a:prstGeom prst="rect">
              <a:avLst/>
            </a:prstGeom>
            <a:noFill/>
          </p:spPr>
          <p:txBody>
            <a:bodyPr wrap="square" rtlCol="0">
              <a:spAutoFit/>
            </a:bodyPr>
            <a:lstStyle/>
            <a:p>
              <a:r>
                <a:rPr lang="en-US" dirty="0">
                  <a:solidFill>
                    <a:schemeClr val="bg1"/>
                  </a:solidFill>
                </a:rPr>
                <a:t>g</a:t>
              </a:r>
            </a:p>
          </p:txBody>
        </p:sp>
        <p:sp>
          <p:nvSpPr>
            <p:cNvPr id="30" name="TextBox 29">
              <a:extLst>
                <a:ext uri="{FF2B5EF4-FFF2-40B4-BE49-F238E27FC236}">
                  <a16:creationId xmlns:a16="http://schemas.microsoft.com/office/drawing/2014/main" id="{C12A3420-909F-E04D-AB1C-A5934469DD73}"/>
                </a:ext>
              </a:extLst>
            </p:cNvPr>
            <p:cNvSpPr txBox="1"/>
            <p:nvPr/>
          </p:nvSpPr>
          <p:spPr>
            <a:xfrm>
              <a:off x="10376112" y="2078069"/>
              <a:ext cx="276124" cy="369332"/>
            </a:xfrm>
            <a:prstGeom prst="rect">
              <a:avLst/>
            </a:prstGeom>
            <a:noFill/>
          </p:spPr>
          <p:txBody>
            <a:bodyPr wrap="square" rtlCol="0">
              <a:spAutoFit/>
            </a:bodyPr>
            <a:lstStyle/>
            <a:p>
              <a:r>
                <a:rPr lang="en-US" dirty="0">
                  <a:solidFill>
                    <a:schemeClr val="bg1"/>
                  </a:solidFill>
                </a:rPr>
                <a:t>h</a:t>
              </a:r>
            </a:p>
          </p:txBody>
        </p:sp>
        <p:cxnSp>
          <p:nvCxnSpPr>
            <p:cNvPr id="31" name="Straight Connector 30">
              <a:extLst>
                <a:ext uri="{FF2B5EF4-FFF2-40B4-BE49-F238E27FC236}">
                  <a16:creationId xmlns:a16="http://schemas.microsoft.com/office/drawing/2014/main" id="{DA843CA7-E75B-6A4A-A7E7-081098CA595E}"/>
                </a:ext>
              </a:extLst>
            </p:cNvPr>
            <p:cNvCxnSpPr>
              <a:cxnSpLocks/>
              <a:stCxn id="29" idx="3"/>
              <a:endCxn id="30" idx="1"/>
            </p:cNvCxnSpPr>
            <p:nvPr/>
          </p:nvCxnSpPr>
          <p:spPr>
            <a:xfrm flipV="1">
              <a:off x="8697209" y="2262735"/>
              <a:ext cx="1678903" cy="738664"/>
            </a:xfrm>
            <a:prstGeom prst="line">
              <a:avLst/>
            </a:prstGeom>
          </p:spPr>
          <p:style>
            <a:lnRef idx="1">
              <a:schemeClr val="dk1"/>
            </a:lnRef>
            <a:fillRef idx="0">
              <a:schemeClr val="dk1"/>
            </a:fillRef>
            <a:effectRef idx="0">
              <a:schemeClr val="dk1"/>
            </a:effectRef>
            <a:fontRef idx="minor">
              <a:schemeClr val="tx1"/>
            </a:fontRef>
          </p:style>
        </p:cxnSp>
      </p:grpSp>
      <p:sp>
        <p:nvSpPr>
          <p:cNvPr id="34" name="Content Placeholder 2">
            <a:extLst>
              <a:ext uri="{FF2B5EF4-FFF2-40B4-BE49-F238E27FC236}">
                <a16:creationId xmlns:a16="http://schemas.microsoft.com/office/drawing/2014/main" id="{A52B1A56-3D09-564F-A98F-DCE9F1ED3C41}"/>
              </a:ext>
            </a:extLst>
          </p:cNvPr>
          <p:cNvSpPr txBox="1">
            <a:spLocks/>
          </p:cNvSpPr>
          <p:nvPr/>
        </p:nvSpPr>
        <p:spPr>
          <a:xfrm>
            <a:off x="1105095" y="2148963"/>
            <a:ext cx="5884870" cy="32634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Two lines intersect if one of the following occurs:</a:t>
            </a:r>
          </a:p>
          <a:p>
            <a:pPr marL="0" indent="0">
              <a:buFont typeface="Arial" panose="020B0604020202020204" pitchFamily="34" charset="0"/>
              <a:buNone/>
            </a:pPr>
            <a:endParaRPr lang="en-US" sz="2000" i="1" dirty="0"/>
          </a:p>
          <a:p>
            <a:pPr lvl="1"/>
            <a:r>
              <a:rPr lang="en-US" sz="1800" i="1" dirty="0"/>
              <a:t>When a segment is inserted into T, it intersects the line right above it or the line right below it in T</a:t>
            </a:r>
          </a:p>
          <a:p>
            <a:pPr lvl="1"/>
            <a:r>
              <a:rPr lang="en-US" sz="1800" i="1" dirty="0"/>
              <a:t>When s is about to be deleted from T, the segments above and below it in T could intersect each other (are the only candidates)</a:t>
            </a:r>
          </a:p>
        </p:txBody>
      </p:sp>
    </p:spTree>
    <p:extLst>
      <p:ext uri="{BB962C8B-B14F-4D97-AF65-F5344CB8AC3E}">
        <p14:creationId xmlns:p14="http://schemas.microsoft.com/office/powerpoint/2010/main" val="243450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37501" y="1114357"/>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Problem Statement</a:t>
            </a:r>
            <a:r>
              <a:rPr lang="en-US" sz="2000" i="1" dirty="0"/>
              <a:t>: Given a set of line segments, return true </a:t>
            </a:r>
            <a:r>
              <a:rPr lang="en-US" sz="2000" i="1" dirty="0" err="1"/>
              <a:t>iff</a:t>
            </a:r>
            <a:r>
              <a:rPr lang="en-US" sz="2000" i="1" dirty="0"/>
              <a:t> at least one pair of segments intersects.</a:t>
            </a:r>
          </a:p>
        </p:txBody>
      </p:sp>
      <p:pic>
        <p:nvPicPr>
          <p:cNvPr id="5" name="Picture 4">
            <a:extLst>
              <a:ext uri="{FF2B5EF4-FFF2-40B4-BE49-F238E27FC236}">
                <a16:creationId xmlns:a16="http://schemas.microsoft.com/office/drawing/2014/main" id="{E3DDA53F-B972-3A4A-A39B-D2C510EC368B}"/>
              </a:ext>
            </a:extLst>
          </p:cNvPr>
          <p:cNvPicPr>
            <a:picLocks noChangeAspect="1"/>
          </p:cNvPicPr>
          <p:nvPr/>
        </p:nvPicPr>
        <p:blipFill>
          <a:blip r:embed="rId2"/>
          <a:stretch>
            <a:fillRect/>
          </a:stretch>
        </p:blipFill>
        <p:spPr>
          <a:xfrm>
            <a:off x="2939336" y="1838600"/>
            <a:ext cx="6310150" cy="4834014"/>
          </a:xfrm>
          <a:prstGeom prst="rect">
            <a:avLst/>
          </a:prstGeom>
        </p:spPr>
      </p:pic>
    </p:spTree>
    <p:extLst>
      <p:ext uri="{BB962C8B-B14F-4D97-AF65-F5344CB8AC3E}">
        <p14:creationId xmlns:p14="http://schemas.microsoft.com/office/powerpoint/2010/main" val="793244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Multiple Segment Intersection</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061149" y="1360863"/>
            <a:ext cx="10274663" cy="7242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dirty="0"/>
              <a:t>Let’s step through the algorithm together</a:t>
            </a:r>
            <a:endParaRPr lang="en-US" sz="2000" i="1" dirty="0"/>
          </a:p>
        </p:txBody>
      </p:sp>
      <p:pic>
        <p:nvPicPr>
          <p:cNvPr id="4" name="Picture 3">
            <a:extLst>
              <a:ext uri="{FF2B5EF4-FFF2-40B4-BE49-F238E27FC236}">
                <a16:creationId xmlns:a16="http://schemas.microsoft.com/office/drawing/2014/main" id="{48B643A3-BDE6-C649-AEE5-F117DE2148DD}"/>
              </a:ext>
            </a:extLst>
          </p:cNvPr>
          <p:cNvPicPr>
            <a:picLocks noChangeAspect="1"/>
          </p:cNvPicPr>
          <p:nvPr/>
        </p:nvPicPr>
        <p:blipFill>
          <a:blip r:embed="rId2"/>
          <a:stretch>
            <a:fillRect/>
          </a:stretch>
        </p:blipFill>
        <p:spPr>
          <a:xfrm>
            <a:off x="2530365" y="2029925"/>
            <a:ext cx="7134116" cy="3765436"/>
          </a:xfrm>
          <a:prstGeom prst="rect">
            <a:avLst/>
          </a:prstGeom>
        </p:spPr>
      </p:pic>
    </p:spTree>
    <p:extLst>
      <p:ext uri="{BB962C8B-B14F-4D97-AF65-F5344CB8AC3E}">
        <p14:creationId xmlns:p14="http://schemas.microsoft.com/office/powerpoint/2010/main" val="691403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Intersection of Polygons</a:t>
            </a:r>
          </a:p>
        </p:txBody>
      </p:sp>
    </p:spTree>
    <p:extLst>
      <p:ext uri="{BB962C8B-B14F-4D97-AF65-F5344CB8AC3E}">
        <p14:creationId xmlns:p14="http://schemas.microsoft.com/office/powerpoint/2010/main" val="14358063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Intersection of Polygons</a:t>
            </a:r>
          </a:p>
        </p:txBody>
      </p:sp>
      <p:sp>
        <p:nvSpPr>
          <p:cNvPr id="23" name="Content Placeholder 2">
            <a:extLst>
              <a:ext uri="{FF2B5EF4-FFF2-40B4-BE49-F238E27FC236}">
                <a16:creationId xmlns:a16="http://schemas.microsoft.com/office/drawing/2014/main" id="{FE97CB07-BAA0-844D-8F51-047D7CA87406}"/>
              </a:ext>
            </a:extLst>
          </p:cNvPr>
          <p:cNvSpPr txBox="1">
            <a:spLocks/>
          </p:cNvSpPr>
          <p:nvPr/>
        </p:nvSpPr>
        <p:spPr>
          <a:xfrm>
            <a:off x="6273250" y="1243910"/>
            <a:ext cx="5203071" cy="270352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solidFill>
                  <a:schemeClr val="bg1"/>
                </a:solidFill>
              </a:rPr>
              <a:t>Algorithm is pretty simple:</a:t>
            </a:r>
            <a:br>
              <a:rPr lang="en-US" sz="2000" b="1" i="1" dirty="0">
                <a:solidFill>
                  <a:schemeClr val="bg1"/>
                </a:solidFill>
              </a:rPr>
            </a:br>
            <a:endParaRPr lang="en-US" sz="2000" b="1" i="1" dirty="0">
              <a:solidFill>
                <a:schemeClr val="bg1"/>
              </a:solidFill>
            </a:endParaRPr>
          </a:p>
          <a:p>
            <a:pPr marL="0" indent="0">
              <a:buFont typeface="Arial" panose="020B0604020202020204" pitchFamily="34" charset="0"/>
              <a:buNone/>
            </a:pPr>
            <a:r>
              <a:rPr lang="en-US" sz="2000" b="1" i="1" dirty="0">
                <a:solidFill>
                  <a:schemeClr val="bg1"/>
                </a:solidFill>
              </a:rPr>
              <a:t>intersects(points P1[], points P2[])</a:t>
            </a:r>
            <a:r>
              <a:rPr lang="en-US" sz="2000" i="1" dirty="0">
                <a:solidFill>
                  <a:schemeClr val="bg1"/>
                </a:solidFill>
              </a:rPr>
              <a:t>:</a:t>
            </a:r>
          </a:p>
          <a:p>
            <a:pPr marL="0" indent="0">
              <a:buFont typeface="Arial" panose="020B0604020202020204" pitchFamily="34" charset="0"/>
              <a:buNone/>
            </a:pPr>
            <a:r>
              <a:rPr lang="en-US" sz="2000" i="1" dirty="0">
                <a:solidFill>
                  <a:schemeClr val="bg1"/>
                </a:solidFill>
              </a:rPr>
              <a:t>   P1 intersects P2 if one of the following is true:</a:t>
            </a:r>
            <a:br>
              <a:rPr lang="en-US" sz="2000" i="1" dirty="0">
                <a:solidFill>
                  <a:schemeClr val="bg1"/>
                </a:solidFill>
              </a:rPr>
            </a:br>
            <a:r>
              <a:rPr lang="en-US" sz="2000" i="1" dirty="0">
                <a:solidFill>
                  <a:schemeClr val="bg1"/>
                </a:solidFill>
              </a:rPr>
              <a:t>      Any point of one polygon is inside other</a:t>
            </a:r>
            <a:br>
              <a:rPr lang="en-US" sz="2000" i="1" dirty="0">
                <a:solidFill>
                  <a:schemeClr val="bg1"/>
                </a:solidFill>
              </a:rPr>
            </a:br>
            <a:r>
              <a:rPr lang="en-US" sz="2000" i="1" dirty="0">
                <a:solidFill>
                  <a:schemeClr val="bg1"/>
                </a:solidFill>
              </a:rPr>
              <a:t>      Any edge of one polygon intersects another</a:t>
            </a:r>
          </a:p>
        </p:txBody>
      </p:sp>
      <p:grpSp>
        <p:nvGrpSpPr>
          <p:cNvPr id="65" name="Group 64">
            <a:extLst>
              <a:ext uri="{FF2B5EF4-FFF2-40B4-BE49-F238E27FC236}">
                <a16:creationId xmlns:a16="http://schemas.microsoft.com/office/drawing/2014/main" id="{C5CE566A-6EBB-714D-A24C-8E5CE0C454CA}"/>
              </a:ext>
            </a:extLst>
          </p:cNvPr>
          <p:cNvGrpSpPr/>
          <p:nvPr/>
        </p:nvGrpSpPr>
        <p:grpSpPr>
          <a:xfrm>
            <a:off x="377936" y="1253516"/>
            <a:ext cx="5510800" cy="4470628"/>
            <a:chOff x="423656" y="1207796"/>
            <a:chExt cx="5510800" cy="4470628"/>
          </a:xfrm>
        </p:grpSpPr>
        <p:sp>
          <p:nvSpPr>
            <p:cNvPr id="3" name="Rectangle 2">
              <a:extLst>
                <a:ext uri="{FF2B5EF4-FFF2-40B4-BE49-F238E27FC236}">
                  <a16:creationId xmlns:a16="http://schemas.microsoft.com/office/drawing/2014/main" id="{A6180825-2BB6-0545-9CE9-8CAE0C88644D}"/>
                </a:ext>
              </a:extLst>
            </p:cNvPr>
            <p:cNvSpPr/>
            <p:nvPr/>
          </p:nvSpPr>
          <p:spPr>
            <a:xfrm>
              <a:off x="423656" y="1207796"/>
              <a:ext cx="5510800" cy="4470628"/>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E833C7E8-9E05-A243-BF25-DEC23C716423}"/>
                </a:ext>
              </a:extLst>
            </p:cNvPr>
            <p:cNvSpPr/>
            <p:nvPr/>
          </p:nvSpPr>
          <p:spPr>
            <a:xfrm>
              <a:off x="1278194" y="291034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A8E24E8-D7CD-7245-99CB-B17E1219F99A}"/>
                </a:ext>
              </a:extLst>
            </p:cNvPr>
            <p:cNvSpPr/>
            <p:nvPr/>
          </p:nvSpPr>
          <p:spPr>
            <a:xfrm>
              <a:off x="2639962" y="241229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6B2110A-DC21-2344-A499-F99CA5ED4C6A}"/>
                </a:ext>
              </a:extLst>
            </p:cNvPr>
            <p:cNvSpPr/>
            <p:nvPr/>
          </p:nvSpPr>
          <p:spPr>
            <a:xfrm>
              <a:off x="4355691" y="274470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60C253-056C-404D-B95C-6D2B86A512B9}"/>
                </a:ext>
              </a:extLst>
            </p:cNvPr>
            <p:cNvSpPr/>
            <p:nvPr/>
          </p:nvSpPr>
          <p:spPr>
            <a:xfrm>
              <a:off x="3357717" y="3575533"/>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61D793B-8ADF-BF40-8C0A-8202CDABB0F9}"/>
                </a:ext>
              </a:extLst>
            </p:cNvPr>
            <p:cNvSpPr/>
            <p:nvPr/>
          </p:nvSpPr>
          <p:spPr>
            <a:xfrm>
              <a:off x="4896465" y="4308037"/>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E7C33C-7FFE-4544-B4BF-CEA75FA132B3}"/>
                </a:ext>
              </a:extLst>
            </p:cNvPr>
            <p:cNvSpPr/>
            <p:nvPr/>
          </p:nvSpPr>
          <p:spPr>
            <a:xfrm>
              <a:off x="3741608" y="5256850"/>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41CC62-2353-CF41-894F-1F30038C6FAE}"/>
                </a:ext>
              </a:extLst>
            </p:cNvPr>
            <p:cNvSpPr/>
            <p:nvPr/>
          </p:nvSpPr>
          <p:spPr>
            <a:xfrm>
              <a:off x="1876154" y="511919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F828B5-901D-2A41-81A8-DC3B2AE39E15}"/>
                </a:ext>
              </a:extLst>
            </p:cNvPr>
            <p:cNvSpPr/>
            <p:nvPr/>
          </p:nvSpPr>
          <p:spPr>
            <a:xfrm>
              <a:off x="934065" y="4445689"/>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003CA5C-088B-5144-A0C3-362FE879BF79}"/>
                </a:ext>
              </a:extLst>
            </p:cNvPr>
            <p:cNvSpPr/>
            <p:nvPr/>
          </p:nvSpPr>
          <p:spPr>
            <a:xfrm>
              <a:off x="703007" y="3565168"/>
              <a:ext cx="137652" cy="1376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9C4DB81-BA13-7448-836A-3E9D18734C5B}"/>
                </a:ext>
              </a:extLst>
            </p:cNvPr>
            <p:cNvCxnSpPr>
              <a:cxnSpLocks/>
              <a:stCxn id="15" idx="7"/>
              <a:endCxn id="4" idx="3"/>
            </p:cNvCxnSpPr>
            <p:nvPr/>
          </p:nvCxnSpPr>
          <p:spPr>
            <a:xfrm flipV="1">
              <a:off x="820500" y="3027842"/>
              <a:ext cx="477853" cy="557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BF97AD1-7E05-CF4A-83C5-9AA76EDAB569}"/>
                </a:ext>
              </a:extLst>
            </p:cNvPr>
            <p:cNvCxnSpPr>
              <a:cxnSpLocks/>
              <a:stCxn id="8" idx="2"/>
              <a:endCxn id="4" idx="7"/>
            </p:cNvCxnSpPr>
            <p:nvPr/>
          </p:nvCxnSpPr>
          <p:spPr>
            <a:xfrm flipH="1">
              <a:off x="1395687" y="2481125"/>
              <a:ext cx="1244275" cy="4493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52E25BC-C52E-B34F-AEEC-94E92F179100}"/>
                </a:ext>
              </a:extLst>
            </p:cNvPr>
            <p:cNvCxnSpPr>
              <a:cxnSpLocks/>
              <a:stCxn id="8" idx="6"/>
              <a:endCxn id="10" idx="1"/>
            </p:cNvCxnSpPr>
            <p:nvPr/>
          </p:nvCxnSpPr>
          <p:spPr>
            <a:xfrm>
              <a:off x="2777614" y="2481125"/>
              <a:ext cx="600262" cy="111456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AEA16D-860D-9249-B514-218D60D61988}"/>
                </a:ext>
              </a:extLst>
            </p:cNvPr>
            <p:cNvCxnSpPr>
              <a:cxnSpLocks/>
              <a:stCxn id="9" idx="2"/>
              <a:endCxn id="10" idx="6"/>
            </p:cNvCxnSpPr>
            <p:nvPr/>
          </p:nvCxnSpPr>
          <p:spPr>
            <a:xfrm flipH="1">
              <a:off x="3495369" y="2813533"/>
              <a:ext cx="860322" cy="83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D68AAB-D48F-0446-B155-32D2B4B6828F}"/>
                </a:ext>
              </a:extLst>
            </p:cNvPr>
            <p:cNvCxnSpPr>
              <a:cxnSpLocks/>
              <a:stCxn id="9" idx="6"/>
              <a:endCxn id="11" idx="0"/>
            </p:cNvCxnSpPr>
            <p:nvPr/>
          </p:nvCxnSpPr>
          <p:spPr>
            <a:xfrm>
              <a:off x="4493343" y="2813533"/>
              <a:ext cx="471948" cy="1494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FAFE41-7FE2-A24D-AE51-1408FB7D7F5E}"/>
                </a:ext>
              </a:extLst>
            </p:cNvPr>
            <p:cNvCxnSpPr>
              <a:cxnSpLocks/>
              <a:stCxn id="11" idx="3"/>
              <a:endCxn id="12" idx="7"/>
            </p:cNvCxnSpPr>
            <p:nvPr/>
          </p:nvCxnSpPr>
          <p:spPr>
            <a:xfrm flipH="1">
              <a:off x="3859101" y="4425530"/>
              <a:ext cx="1057523" cy="851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0163092-A9A1-CF42-8D27-00C45C308869}"/>
                </a:ext>
              </a:extLst>
            </p:cNvPr>
            <p:cNvCxnSpPr>
              <a:cxnSpLocks/>
              <a:stCxn id="13" idx="6"/>
              <a:endCxn id="12" idx="2"/>
            </p:cNvCxnSpPr>
            <p:nvPr/>
          </p:nvCxnSpPr>
          <p:spPr>
            <a:xfrm>
              <a:off x="2013806" y="5188024"/>
              <a:ext cx="1727802" cy="137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A087BD3-C2AF-8B47-9EA3-9B39050042D1}"/>
                </a:ext>
              </a:extLst>
            </p:cNvPr>
            <p:cNvCxnSpPr>
              <a:cxnSpLocks/>
              <a:stCxn id="13" idx="1"/>
              <a:endCxn id="14" idx="5"/>
            </p:cNvCxnSpPr>
            <p:nvPr/>
          </p:nvCxnSpPr>
          <p:spPr>
            <a:xfrm flipH="1" flipV="1">
              <a:off x="1051558" y="4563182"/>
              <a:ext cx="844755" cy="576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5CF04538-EDFA-6F47-A5C0-ED8E8190E8F7}"/>
                </a:ext>
              </a:extLst>
            </p:cNvPr>
            <p:cNvCxnSpPr>
              <a:cxnSpLocks/>
              <a:stCxn id="15" idx="4"/>
              <a:endCxn id="14" idx="1"/>
            </p:cNvCxnSpPr>
            <p:nvPr/>
          </p:nvCxnSpPr>
          <p:spPr>
            <a:xfrm>
              <a:off x="771833" y="3702820"/>
              <a:ext cx="182391" cy="763028"/>
            </a:xfrm>
            <a:prstGeom prst="line">
              <a:avLst/>
            </a:prstGeom>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BAFC07AA-42BD-1347-836F-91057F5622C6}"/>
                </a:ext>
              </a:extLst>
            </p:cNvPr>
            <p:cNvSpPr/>
            <p:nvPr/>
          </p:nvSpPr>
          <p:spPr>
            <a:xfrm>
              <a:off x="2079573" y="1488115"/>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7FFD1EA-1DE5-C84F-B05A-26D3633D630A}"/>
                </a:ext>
              </a:extLst>
            </p:cNvPr>
            <p:cNvSpPr/>
            <p:nvPr/>
          </p:nvSpPr>
          <p:spPr>
            <a:xfrm>
              <a:off x="3879260" y="144334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A767919B-B61A-E240-9883-975724DEC034}"/>
                </a:ext>
              </a:extLst>
            </p:cNvPr>
            <p:cNvSpPr/>
            <p:nvPr/>
          </p:nvSpPr>
          <p:spPr>
            <a:xfrm>
              <a:off x="5664155" y="1915661"/>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E00E4037-D7D4-4D47-9C39-7B2BD2261E62}"/>
                </a:ext>
              </a:extLst>
            </p:cNvPr>
            <p:cNvSpPr/>
            <p:nvPr/>
          </p:nvSpPr>
          <p:spPr>
            <a:xfrm>
              <a:off x="5320165" y="151216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A10DC0B-2548-7845-A570-ACAC44EB865F}"/>
                </a:ext>
              </a:extLst>
            </p:cNvPr>
            <p:cNvSpPr/>
            <p:nvPr/>
          </p:nvSpPr>
          <p:spPr>
            <a:xfrm>
              <a:off x="5381047" y="3473326"/>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31043EC-B3E3-8E41-895E-CA1F32642B07}"/>
                </a:ext>
              </a:extLst>
            </p:cNvPr>
            <p:cNvSpPr/>
            <p:nvPr/>
          </p:nvSpPr>
          <p:spPr>
            <a:xfrm>
              <a:off x="4658588" y="217140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6A8E849-8400-4046-A5AC-70478FE98FB3}"/>
                </a:ext>
              </a:extLst>
            </p:cNvPr>
            <p:cNvSpPr/>
            <p:nvPr/>
          </p:nvSpPr>
          <p:spPr>
            <a:xfrm>
              <a:off x="3258563" y="263699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6EB1F370-00BA-2549-8836-96CD238D45E9}"/>
                </a:ext>
              </a:extLst>
            </p:cNvPr>
            <p:cNvSpPr/>
            <p:nvPr/>
          </p:nvSpPr>
          <p:spPr>
            <a:xfrm>
              <a:off x="1787042" y="3298178"/>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5338AE84-9F0B-FB4B-ADC6-0F7160A6851B}"/>
                </a:ext>
              </a:extLst>
            </p:cNvPr>
            <p:cNvSpPr/>
            <p:nvPr/>
          </p:nvSpPr>
          <p:spPr>
            <a:xfrm>
              <a:off x="1636317" y="2309060"/>
              <a:ext cx="137652" cy="13765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a:extLst>
                <a:ext uri="{FF2B5EF4-FFF2-40B4-BE49-F238E27FC236}">
                  <a16:creationId xmlns:a16="http://schemas.microsoft.com/office/drawing/2014/main" id="{E5F23AF4-AEBA-F945-9D6C-603CD1CFAD16}"/>
                </a:ext>
              </a:extLst>
            </p:cNvPr>
            <p:cNvCxnSpPr>
              <a:cxnSpLocks/>
              <a:stCxn id="44" idx="7"/>
              <a:endCxn id="29" idx="3"/>
            </p:cNvCxnSpPr>
            <p:nvPr/>
          </p:nvCxnSpPr>
          <p:spPr>
            <a:xfrm flipV="1">
              <a:off x="1753810" y="1605608"/>
              <a:ext cx="345922" cy="723611"/>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002E46-9902-544A-B62E-8697A7208FA5}"/>
                </a:ext>
              </a:extLst>
            </p:cNvPr>
            <p:cNvCxnSpPr>
              <a:cxnSpLocks/>
              <a:stCxn id="31" idx="2"/>
              <a:endCxn id="29" idx="7"/>
            </p:cNvCxnSpPr>
            <p:nvPr/>
          </p:nvCxnSpPr>
          <p:spPr>
            <a:xfrm flipH="1" flipV="1">
              <a:off x="2197066" y="1508274"/>
              <a:ext cx="1682194" cy="38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83FBD84-E433-034B-BEC5-1F637CEE36E5}"/>
                </a:ext>
              </a:extLst>
            </p:cNvPr>
            <p:cNvCxnSpPr>
              <a:cxnSpLocks/>
              <a:stCxn id="31" idx="6"/>
              <a:endCxn id="35" idx="1"/>
            </p:cNvCxnSpPr>
            <p:nvPr/>
          </p:nvCxnSpPr>
          <p:spPr>
            <a:xfrm>
              <a:off x="4016912" y="1512166"/>
              <a:ext cx="1323412" cy="2015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474DF8B-CC74-0249-8C1B-230DA82054A2}"/>
                </a:ext>
              </a:extLst>
            </p:cNvPr>
            <p:cNvCxnSpPr>
              <a:cxnSpLocks/>
              <a:stCxn id="34" idx="2"/>
              <a:endCxn id="35" idx="6"/>
            </p:cNvCxnSpPr>
            <p:nvPr/>
          </p:nvCxnSpPr>
          <p:spPr>
            <a:xfrm flipH="1" flipV="1">
              <a:off x="5457817" y="1580992"/>
              <a:ext cx="206338" cy="40349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E9A7CBF-45CF-404E-B8D5-16A7FE83E715}"/>
                </a:ext>
              </a:extLst>
            </p:cNvPr>
            <p:cNvCxnSpPr>
              <a:cxnSpLocks/>
              <a:stCxn id="34" idx="6"/>
              <a:endCxn id="36" idx="0"/>
            </p:cNvCxnSpPr>
            <p:nvPr/>
          </p:nvCxnSpPr>
          <p:spPr>
            <a:xfrm flipH="1">
              <a:off x="5449873" y="1984487"/>
              <a:ext cx="351934" cy="148883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4BF4C68-A076-9240-9612-9F6328404B5A}"/>
                </a:ext>
              </a:extLst>
            </p:cNvPr>
            <p:cNvCxnSpPr>
              <a:cxnSpLocks/>
              <a:stCxn id="36" idx="3"/>
              <a:endCxn id="39" idx="7"/>
            </p:cNvCxnSpPr>
            <p:nvPr/>
          </p:nvCxnSpPr>
          <p:spPr>
            <a:xfrm flipH="1" flipV="1">
              <a:off x="4776081" y="2191567"/>
              <a:ext cx="625125" cy="139925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6D6CF7-F7CE-2942-B4C1-71F33BE74B82}"/>
                </a:ext>
              </a:extLst>
            </p:cNvPr>
            <p:cNvCxnSpPr>
              <a:cxnSpLocks/>
              <a:stCxn id="41" idx="6"/>
              <a:endCxn id="39" idx="2"/>
            </p:cNvCxnSpPr>
            <p:nvPr/>
          </p:nvCxnSpPr>
          <p:spPr>
            <a:xfrm flipV="1">
              <a:off x="3396215" y="2240234"/>
              <a:ext cx="1262373" cy="46558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062A2318-FD02-D546-9D5D-A494BD910869}"/>
                </a:ext>
              </a:extLst>
            </p:cNvPr>
            <p:cNvCxnSpPr>
              <a:cxnSpLocks/>
              <a:stCxn id="41" idx="1"/>
              <a:endCxn id="42" idx="5"/>
            </p:cNvCxnSpPr>
            <p:nvPr/>
          </p:nvCxnSpPr>
          <p:spPr>
            <a:xfrm flipH="1">
              <a:off x="1904535" y="2657149"/>
              <a:ext cx="1374187" cy="75852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FAFD74B-8AF0-EB4F-A2F1-177CBD74D0A1}"/>
                </a:ext>
              </a:extLst>
            </p:cNvPr>
            <p:cNvCxnSpPr>
              <a:cxnSpLocks/>
              <a:stCxn id="44" idx="3"/>
              <a:endCxn id="42" idx="1"/>
            </p:cNvCxnSpPr>
            <p:nvPr/>
          </p:nvCxnSpPr>
          <p:spPr>
            <a:xfrm>
              <a:off x="1656476" y="2426553"/>
              <a:ext cx="150725" cy="8917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grpSp>
      <p:sp>
        <p:nvSpPr>
          <p:cNvPr id="66" name="Content Placeholder 2">
            <a:extLst>
              <a:ext uri="{FF2B5EF4-FFF2-40B4-BE49-F238E27FC236}">
                <a16:creationId xmlns:a16="http://schemas.microsoft.com/office/drawing/2014/main" id="{021BC339-E2CD-014A-B082-315B582A536D}"/>
              </a:ext>
            </a:extLst>
          </p:cNvPr>
          <p:cNvSpPr txBox="1">
            <a:spLocks/>
          </p:cNvSpPr>
          <p:nvPr/>
        </p:nvSpPr>
        <p:spPr>
          <a:xfrm>
            <a:off x="5984638" y="5233744"/>
            <a:ext cx="1749393" cy="15305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We have subroutines for both of these now!</a:t>
            </a:r>
          </a:p>
        </p:txBody>
      </p:sp>
      <p:cxnSp>
        <p:nvCxnSpPr>
          <p:cNvPr id="67" name="Straight Connector 66">
            <a:extLst>
              <a:ext uri="{FF2B5EF4-FFF2-40B4-BE49-F238E27FC236}">
                <a16:creationId xmlns:a16="http://schemas.microsoft.com/office/drawing/2014/main" id="{299EF27F-7E2F-AC48-A5AB-FD2B6552E4DC}"/>
              </a:ext>
            </a:extLst>
          </p:cNvPr>
          <p:cNvCxnSpPr>
            <a:cxnSpLocks/>
          </p:cNvCxnSpPr>
          <p:nvPr/>
        </p:nvCxnSpPr>
        <p:spPr>
          <a:xfrm flipH="1">
            <a:off x="6828775" y="4178808"/>
            <a:ext cx="120665" cy="905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Content Placeholder 2">
                <a:extLst>
                  <a:ext uri="{FF2B5EF4-FFF2-40B4-BE49-F238E27FC236}">
                    <a16:creationId xmlns:a16="http://schemas.microsoft.com/office/drawing/2014/main" id="{02F76B2F-1D57-C743-B93A-33CBE4B79E39}"/>
                  </a:ext>
                </a:extLst>
              </p:cNvPr>
              <p:cNvSpPr txBox="1">
                <a:spLocks/>
              </p:cNvSpPr>
              <p:nvPr/>
            </p:nvSpPr>
            <p:spPr>
              <a:xfrm>
                <a:off x="8130430" y="4371278"/>
                <a:ext cx="3071571" cy="198194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t>Runtime (P1 size=n P2 size=m):</a:t>
                </a:r>
              </a:p>
              <a:p>
                <a:pPr marL="0" indent="0">
                  <a:buFont typeface="Arial" panose="020B0604020202020204" pitchFamily="34" charset="0"/>
                  <a:buNone/>
                </a:pPr>
                <a:r>
                  <a:rPr lang="en-US" sz="1800" i="1" dirty="0"/>
                  <a:t>Point inside: (n*m)</a:t>
                </a:r>
                <a:br>
                  <a:rPr lang="en-US" sz="1800" i="1" dirty="0"/>
                </a:br>
                <a:r>
                  <a:rPr lang="en-US" sz="1800" i="1" dirty="0"/>
                  <a:t>Edge check: (n*m)</a:t>
                </a:r>
                <a:br>
                  <a:rPr lang="en-US" sz="1800" i="1" dirty="0"/>
                </a:br>
                <a:endParaRPr lang="en-US" sz="18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rPr>
                        <m:t>Θ</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𝑛</m:t>
                          </m:r>
                          <m:r>
                            <a:rPr lang="en-US" sz="1800" b="0" i="1" smtClean="0">
                              <a:latin typeface="Cambria Math" panose="02040503050406030204" pitchFamily="18" charset="0"/>
                            </a:rPr>
                            <m:t>∗</m:t>
                          </m:r>
                          <m:r>
                            <a:rPr lang="en-US" sz="1800" b="0" i="1" smtClean="0">
                              <a:latin typeface="Cambria Math" panose="02040503050406030204" pitchFamily="18" charset="0"/>
                            </a:rPr>
                            <m:t>𝑚</m:t>
                          </m:r>
                        </m:e>
                      </m:d>
                    </m:oMath>
                  </m:oMathPara>
                </a14:m>
                <a:endParaRPr lang="en-US" sz="1800" b="0" i="1" dirty="0"/>
              </a:p>
              <a:p>
                <a:pPr marL="0" indent="0">
                  <a:buFont typeface="Arial" panose="020B0604020202020204" pitchFamily="34" charset="0"/>
                  <a:buNone/>
                </a:pPr>
                <a:endParaRPr lang="en-US" sz="1800" i="1" dirty="0"/>
              </a:p>
            </p:txBody>
          </p:sp>
        </mc:Choice>
        <mc:Fallback xmlns="">
          <p:sp>
            <p:nvSpPr>
              <p:cNvPr id="70" name="Content Placeholder 2">
                <a:extLst>
                  <a:ext uri="{FF2B5EF4-FFF2-40B4-BE49-F238E27FC236}">
                    <a16:creationId xmlns:a16="http://schemas.microsoft.com/office/drawing/2014/main" id="{02F76B2F-1D57-C743-B93A-33CBE4B79E39}"/>
                  </a:ext>
                </a:extLst>
              </p:cNvPr>
              <p:cNvSpPr txBox="1">
                <a:spLocks noRot="1" noChangeAspect="1" noMove="1" noResize="1" noEditPoints="1" noAdjustHandles="1" noChangeArrowheads="1" noChangeShapeType="1" noTextEdit="1"/>
              </p:cNvSpPr>
              <p:nvPr/>
            </p:nvSpPr>
            <p:spPr>
              <a:xfrm>
                <a:off x="8130430" y="4371278"/>
                <a:ext cx="3071571" cy="1981947"/>
              </a:xfrm>
              <a:prstGeom prst="rect">
                <a:avLst/>
              </a:prstGeom>
              <a:blipFill>
                <a:blip r:embed="rId2"/>
                <a:stretch>
                  <a:fillRect l="-1230"/>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681405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Line-Horizon Problem</a:t>
            </a:r>
          </a:p>
        </p:txBody>
      </p:sp>
    </p:spTree>
    <p:extLst>
      <p:ext uri="{BB962C8B-B14F-4D97-AF65-F5344CB8AC3E}">
        <p14:creationId xmlns:p14="http://schemas.microsoft.com/office/powerpoint/2010/main" val="16583980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1014984"/>
            <a:ext cx="10771436" cy="138074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Common Robotics / AI Problem</a:t>
            </a:r>
            <a:r>
              <a:rPr lang="en-US" sz="2000" i="1" dirty="0"/>
              <a:t>: A robot is operating in the world, and has multiple actions A[] that can be taken. Each action will produce some “reward” (a positive integer) for taking that action. The problem is that the reward received depends on one of two states the robot is in and the robot does not know what state it is currently in.</a:t>
            </a:r>
          </a:p>
        </p:txBody>
      </p:sp>
      <p:sp>
        <p:nvSpPr>
          <p:cNvPr id="22" name="TextBox 21">
            <a:extLst>
              <a:ext uri="{FF2B5EF4-FFF2-40B4-BE49-F238E27FC236}">
                <a16:creationId xmlns:a16="http://schemas.microsoft.com/office/drawing/2014/main" id="{C4EE5DC2-8AC9-9242-BEFC-AF4F7B89F35C}"/>
              </a:ext>
            </a:extLst>
          </p:cNvPr>
          <p:cNvSpPr txBox="1"/>
          <p:nvPr/>
        </p:nvSpPr>
        <p:spPr>
          <a:xfrm>
            <a:off x="4757124" y="6069632"/>
            <a:ext cx="2326862" cy="523220"/>
          </a:xfrm>
          <a:prstGeom prst="rect">
            <a:avLst/>
          </a:prstGeom>
          <a:noFill/>
        </p:spPr>
        <p:txBody>
          <a:bodyPr wrap="square" rtlCol="0">
            <a:spAutoFit/>
          </a:bodyPr>
          <a:lstStyle/>
          <a:p>
            <a:pPr algn="ctr"/>
            <a:r>
              <a:rPr lang="en-US" sz="1400" i="1" dirty="0">
                <a:solidFill>
                  <a:schemeClr val="tx1">
                    <a:lumMod val="95000"/>
                  </a:schemeClr>
                </a:solidFill>
              </a:rPr>
              <a:t>The states the robot can be in (two states for simplicity here)</a:t>
            </a:r>
          </a:p>
        </p:txBody>
      </p:sp>
      <p:cxnSp>
        <p:nvCxnSpPr>
          <p:cNvPr id="23" name="Straight Connector 22">
            <a:extLst>
              <a:ext uri="{FF2B5EF4-FFF2-40B4-BE49-F238E27FC236}">
                <a16:creationId xmlns:a16="http://schemas.microsoft.com/office/drawing/2014/main" id="{A9144A24-8DBB-4645-974F-B7013B19D35A}"/>
              </a:ext>
            </a:extLst>
          </p:cNvPr>
          <p:cNvCxnSpPr>
            <a:cxnSpLocks/>
            <a:stCxn id="22" idx="1"/>
          </p:cNvCxnSpPr>
          <p:nvPr/>
        </p:nvCxnSpPr>
        <p:spPr>
          <a:xfrm flipH="1" flipV="1">
            <a:off x="3947496" y="5876402"/>
            <a:ext cx="809628" cy="4548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41ADC3E-0161-7D47-BC33-C07EA28A35DD}"/>
              </a:ext>
            </a:extLst>
          </p:cNvPr>
          <p:cNvCxnSpPr>
            <a:cxnSpLocks/>
            <a:endCxn id="22" idx="3"/>
          </p:cNvCxnSpPr>
          <p:nvPr/>
        </p:nvCxnSpPr>
        <p:spPr>
          <a:xfrm flipH="1">
            <a:off x="7083986" y="5832235"/>
            <a:ext cx="1104055" cy="499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F8055533-23BA-814F-95C4-E1D45E272A47}"/>
              </a:ext>
            </a:extLst>
          </p:cNvPr>
          <p:cNvSpPr txBox="1"/>
          <p:nvPr/>
        </p:nvSpPr>
        <p:spPr>
          <a:xfrm>
            <a:off x="318581" y="2942278"/>
            <a:ext cx="2198536" cy="954107"/>
          </a:xfrm>
          <a:prstGeom prst="rect">
            <a:avLst/>
          </a:prstGeom>
          <a:noFill/>
        </p:spPr>
        <p:txBody>
          <a:bodyPr wrap="square" rtlCol="0">
            <a:spAutoFit/>
          </a:bodyPr>
          <a:lstStyle/>
          <a:p>
            <a:pPr algn="ctr"/>
            <a:r>
              <a:rPr lang="en-US" sz="1400" i="1" dirty="0">
                <a:solidFill>
                  <a:schemeClr val="tx1">
                    <a:lumMod val="95000"/>
                  </a:schemeClr>
                </a:solidFill>
              </a:rPr>
              <a:t>Y-axis is the amount of reward robot gets if they are in that state and take that action</a:t>
            </a:r>
          </a:p>
        </p:txBody>
      </p:sp>
      <p:grpSp>
        <p:nvGrpSpPr>
          <p:cNvPr id="38" name="Group 37">
            <a:extLst>
              <a:ext uri="{FF2B5EF4-FFF2-40B4-BE49-F238E27FC236}">
                <a16:creationId xmlns:a16="http://schemas.microsoft.com/office/drawing/2014/main" id="{E14882D3-324A-0646-8B7F-DF323824649C}"/>
              </a:ext>
            </a:extLst>
          </p:cNvPr>
          <p:cNvGrpSpPr/>
          <p:nvPr/>
        </p:nvGrpSpPr>
        <p:grpSpPr>
          <a:xfrm>
            <a:off x="3334670" y="2350735"/>
            <a:ext cx="5486171" cy="3376964"/>
            <a:chOff x="1710813" y="2567559"/>
            <a:chExt cx="5486171"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710813" y="2567559"/>
              <a:ext cx="5486171"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2088468"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785436" y="270564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932816" y="551485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629784" y="551485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2088468" y="540312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89471" y="3851448"/>
              <a:ext cx="5348748" cy="48457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877503" y="2810994"/>
              <a:ext cx="5260716" cy="244225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BF0B230-4DD0-1B40-9214-AD6959E1162F}"/>
                </a:ext>
              </a:extLst>
            </p:cNvPr>
            <p:cNvSpPr txBox="1"/>
            <p:nvPr/>
          </p:nvSpPr>
          <p:spPr>
            <a:xfrm>
              <a:off x="2299434" y="3554832"/>
              <a:ext cx="1238085" cy="307777"/>
            </a:xfrm>
            <a:prstGeom prst="rect">
              <a:avLst/>
            </a:prstGeom>
            <a:noFill/>
          </p:spPr>
          <p:txBody>
            <a:bodyPr wrap="square" rtlCol="0">
              <a:spAutoFit/>
            </a:bodyPr>
            <a:lstStyle/>
            <a:p>
              <a:pPr algn="ctr"/>
              <a:r>
                <a:rPr lang="en-US" sz="1400" i="1" dirty="0">
                  <a:solidFill>
                    <a:schemeClr val="accent3"/>
                  </a:solidFill>
                </a:rPr>
                <a:t>action 1</a:t>
              </a:r>
            </a:p>
          </p:txBody>
        </p:sp>
        <p:sp>
          <p:nvSpPr>
            <p:cNvPr id="20" name="TextBox 19">
              <a:extLst>
                <a:ext uri="{FF2B5EF4-FFF2-40B4-BE49-F238E27FC236}">
                  <a16:creationId xmlns:a16="http://schemas.microsoft.com/office/drawing/2014/main" id="{AA056D57-58DB-6A49-A4D4-1EAD1AEBCB60}"/>
                </a:ext>
              </a:extLst>
            </p:cNvPr>
            <p:cNvSpPr txBox="1"/>
            <p:nvPr/>
          </p:nvSpPr>
          <p:spPr>
            <a:xfrm>
              <a:off x="5055430" y="3055205"/>
              <a:ext cx="1238085" cy="307777"/>
            </a:xfrm>
            <a:prstGeom prst="rect">
              <a:avLst/>
            </a:prstGeom>
            <a:noFill/>
          </p:spPr>
          <p:txBody>
            <a:bodyPr wrap="square" rtlCol="0">
              <a:spAutoFit/>
            </a:bodyPr>
            <a:lstStyle/>
            <a:p>
              <a:pPr algn="ctr"/>
              <a:r>
                <a:rPr lang="en-US" sz="1400" i="1" dirty="0">
                  <a:solidFill>
                    <a:schemeClr val="accent1"/>
                  </a:solidFill>
                </a:rPr>
                <a:t>action 2</a:t>
              </a:r>
            </a:p>
          </p:txBody>
        </p:sp>
        <p:sp>
          <p:nvSpPr>
            <p:cNvPr id="35" name="Rectangle 34">
              <a:extLst>
                <a:ext uri="{FF2B5EF4-FFF2-40B4-BE49-F238E27FC236}">
                  <a16:creationId xmlns:a16="http://schemas.microsoft.com/office/drawing/2014/main" id="{EA1CCDC6-129D-CE4B-B1D9-F20895B7E6E0}"/>
                </a:ext>
              </a:extLst>
            </p:cNvPr>
            <p:cNvSpPr/>
            <p:nvPr/>
          </p:nvSpPr>
          <p:spPr>
            <a:xfrm>
              <a:off x="2098300" y="5282743"/>
              <a:ext cx="2296719"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4404850" y="5281704"/>
              <a:ext cx="2380585"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9" name="Straight Connector 38">
            <a:extLst>
              <a:ext uri="{FF2B5EF4-FFF2-40B4-BE49-F238E27FC236}">
                <a16:creationId xmlns:a16="http://schemas.microsoft.com/office/drawing/2014/main" id="{F9C0748A-EF9E-8647-AE72-47304D7F9A7C}"/>
              </a:ext>
            </a:extLst>
          </p:cNvPr>
          <p:cNvCxnSpPr>
            <a:cxnSpLocks/>
          </p:cNvCxnSpPr>
          <p:nvPr/>
        </p:nvCxnSpPr>
        <p:spPr>
          <a:xfrm flipH="1" flipV="1">
            <a:off x="2441697" y="3473412"/>
            <a:ext cx="706881" cy="16121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CDF25A1-729B-FF4A-BAEC-26032A810BCB}"/>
              </a:ext>
            </a:extLst>
          </p:cNvPr>
          <p:cNvSpPr txBox="1"/>
          <p:nvPr/>
        </p:nvSpPr>
        <p:spPr>
          <a:xfrm>
            <a:off x="9579630" y="3170032"/>
            <a:ext cx="2430363" cy="1413762"/>
          </a:xfrm>
          <a:prstGeom prst="rect">
            <a:avLst/>
          </a:prstGeom>
          <a:noFill/>
        </p:spPr>
        <p:txBody>
          <a:bodyPr wrap="square" rtlCol="0">
            <a:spAutoFit/>
          </a:bodyPr>
          <a:lstStyle/>
          <a:p>
            <a:pPr algn="ctr"/>
            <a:r>
              <a:rPr lang="en-US" sz="1400" i="1" dirty="0">
                <a:solidFill>
                  <a:schemeClr val="tx1">
                    <a:lumMod val="95000"/>
                  </a:schemeClr>
                </a:solidFill>
              </a:rPr>
              <a:t>Since robot does not know if it is in state 0 or 1, it maintains a probability distribution of what state it thinks it is in, and selects the action with the highest expected value.</a:t>
            </a:r>
          </a:p>
        </p:txBody>
      </p:sp>
      <p:cxnSp>
        <p:nvCxnSpPr>
          <p:cNvPr id="42" name="Straight Connector 41">
            <a:extLst>
              <a:ext uri="{FF2B5EF4-FFF2-40B4-BE49-F238E27FC236}">
                <a16:creationId xmlns:a16="http://schemas.microsoft.com/office/drawing/2014/main" id="{9ADBBEAA-4549-D746-95D2-2CDF87BCAF33}"/>
              </a:ext>
            </a:extLst>
          </p:cNvPr>
          <p:cNvCxnSpPr>
            <a:cxnSpLocks/>
          </p:cNvCxnSpPr>
          <p:nvPr/>
        </p:nvCxnSpPr>
        <p:spPr>
          <a:xfrm flipH="1">
            <a:off x="8899499" y="4119202"/>
            <a:ext cx="931928" cy="7674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868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88841"/>
            <a:ext cx="10771436" cy="13807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Looking ahead</a:t>
            </a:r>
            <a:r>
              <a:rPr lang="en-US" sz="2000" i="1" dirty="0"/>
              <a:t>: These robots end up “looking ahead”, and creating multiple lines which model not just one action, but the expected rewards for future actions later (don’t worry about details). We end up with a bunch of lines, and only the ones that are maximized at at least one point should be retained.</a:t>
            </a:r>
          </a:p>
        </p:txBody>
      </p:sp>
      <p:grpSp>
        <p:nvGrpSpPr>
          <p:cNvPr id="47" name="Group 46">
            <a:extLst>
              <a:ext uri="{FF2B5EF4-FFF2-40B4-BE49-F238E27FC236}">
                <a16:creationId xmlns:a16="http://schemas.microsoft.com/office/drawing/2014/main" id="{D473AB77-EF7D-C840-97B0-3495C9F029CD}"/>
              </a:ext>
            </a:extLst>
          </p:cNvPr>
          <p:cNvGrpSpPr/>
          <p:nvPr/>
        </p:nvGrpSpPr>
        <p:grpSpPr>
          <a:xfrm>
            <a:off x="229366" y="2123486"/>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50D52B54-6C71-BA45-8C06-8550BC187483}"/>
              </a:ext>
            </a:extLst>
          </p:cNvPr>
          <p:cNvGrpSpPr/>
          <p:nvPr/>
        </p:nvGrpSpPr>
        <p:grpSpPr>
          <a:xfrm>
            <a:off x="6522215" y="2123486"/>
            <a:ext cx="5438108" cy="3376964"/>
            <a:chOff x="6561544" y="2615100"/>
            <a:chExt cx="5438108" cy="3376964"/>
          </a:xfrm>
        </p:grpSpPr>
        <p:sp>
          <p:nvSpPr>
            <p:cNvPr id="49" name="Rectangle 48">
              <a:extLst>
                <a:ext uri="{FF2B5EF4-FFF2-40B4-BE49-F238E27FC236}">
                  <a16:creationId xmlns:a16="http://schemas.microsoft.com/office/drawing/2014/main" id="{3507B10F-41BC-6448-9791-69145DAA5507}"/>
                </a:ext>
              </a:extLst>
            </p:cNvPr>
            <p:cNvSpPr/>
            <p:nvPr/>
          </p:nvSpPr>
          <p:spPr>
            <a:xfrm>
              <a:off x="6561544" y="261510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3F8783E2-8FCD-F74F-BB23-58EB5777A19D}"/>
                </a:ext>
              </a:extLst>
            </p:cNvPr>
            <p:cNvCxnSpPr>
              <a:cxnSpLocks/>
            </p:cNvCxnSpPr>
            <p:nvPr/>
          </p:nvCxnSpPr>
          <p:spPr>
            <a:xfrm>
              <a:off x="6898027"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63B5689-7657-894A-8C65-2BB4BA5C31FC}"/>
                </a:ext>
              </a:extLst>
            </p:cNvPr>
            <p:cNvCxnSpPr>
              <a:cxnSpLocks/>
            </p:cNvCxnSpPr>
            <p:nvPr/>
          </p:nvCxnSpPr>
          <p:spPr>
            <a:xfrm>
              <a:off x="11594995" y="280368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FFD0440D-C141-B340-9963-48DF29A3A6DE}"/>
                </a:ext>
              </a:extLst>
            </p:cNvPr>
            <p:cNvSpPr txBox="1"/>
            <p:nvPr/>
          </p:nvSpPr>
          <p:spPr>
            <a:xfrm>
              <a:off x="6742375" y="561290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53" name="TextBox 52">
              <a:extLst>
                <a:ext uri="{FF2B5EF4-FFF2-40B4-BE49-F238E27FC236}">
                  <a16:creationId xmlns:a16="http://schemas.microsoft.com/office/drawing/2014/main" id="{919D853E-0447-9147-8E38-C98F74115C86}"/>
                </a:ext>
              </a:extLst>
            </p:cNvPr>
            <p:cNvSpPr txBox="1"/>
            <p:nvPr/>
          </p:nvSpPr>
          <p:spPr>
            <a:xfrm>
              <a:off x="11439343" y="561290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54" name="Straight Connector 53">
              <a:extLst>
                <a:ext uri="{FF2B5EF4-FFF2-40B4-BE49-F238E27FC236}">
                  <a16:creationId xmlns:a16="http://schemas.microsoft.com/office/drawing/2014/main" id="{CEA3C1D9-6A8C-8F4A-8999-D386F6FD45F0}"/>
                </a:ext>
              </a:extLst>
            </p:cNvPr>
            <p:cNvCxnSpPr>
              <a:cxnSpLocks/>
            </p:cNvCxnSpPr>
            <p:nvPr/>
          </p:nvCxnSpPr>
          <p:spPr>
            <a:xfrm flipH="1">
              <a:off x="6898027" y="550116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5650355-5B2E-1C40-A2B9-9D953CD077A5}"/>
                </a:ext>
              </a:extLst>
            </p:cNvPr>
            <p:cNvCxnSpPr>
              <a:cxnSpLocks/>
            </p:cNvCxnSpPr>
            <p:nvPr/>
          </p:nvCxnSpPr>
          <p:spPr>
            <a:xfrm>
              <a:off x="6788556" y="3253440"/>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B9B6DDD1-9D34-FC43-8989-E077EA65C65A}"/>
                </a:ext>
              </a:extLst>
            </p:cNvPr>
            <p:cNvCxnSpPr>
              <a:cxnSpLocks/>
            </p:cNvCxnSpPr>
            <p:nvPr/>
          </p:nvCxnSpPr>
          <p:spPr>
            <a:xfrm flipV="1">
              <a:off x="6687062" y="3253440"/>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43EF7724-87F8-4F47-975B-A42E92DFFF8D}"/>
                </a:ext>
              </a:extLst>
            </p:cNvPr>
            <p:cNvSpPr/>
            <p:nvPr/>
          </p:nvSpPr>
          <p:spPr>
            <a:xfrm>
              <a:off x="6907860" y="5380785"/>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2125B9-4269-2447-9E92-DE9B67CEF5DE}"/>
                </a:ext>
              </a:extLst>
            </p:cNvPr>
            <p:cNvSpPr/>
            <p:nvPr/>
          </p:nvSpPr>
          <p:spPr>
            <a:xfrm>
              <a:off x="9214409" y="5379746"/>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a:extLst>
                <a:ext uri="{FF2B5EF4-FFF2-40B4-BE49-F238E27FC236}">
                  <a16:creationId xmlns:a16="http://schemas.microsoft.com/office/drawing/2014/main" id="{23EF5076-C512-6640-A37E-4D0E9AEA5176}"/>
                </a:ext>
              </a:extLst>
            </p:cNvPr>
            <p:cNvCxnSpPr>
              <a:cxnSpLocks/>
            </p:cNvCxnSpPr>
            <p:nvPr/>
          </p:nvCxnSpPr>
          <p:spPr>
            <a:xfrm>
              <a:off x="6742375" y="4080388"/>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77D9312-C3E3-DC46-9331-2A00772CFE51}"/>
                </a:ext>
              </a:extLst>
            </p:cNvPr>
            <p:cNvCxnSpPr>
              <a:cxnSpLocks/>
            </p:cNvCxnSpPr>
            <p:nvPr/>
          </p:nvCxnSpPr>
          <p:spPr>
            <a:xfrm flipV="1">
              <a:off x="9690026" y="2803681"/>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67E6CD61-61D7-6F46-9001-5BA4811157FB}"/>
                </a:ext>
              </a:extLst>
            </p:cNvPr>
            <p:cNvSpPr/>
            <p:nvPr/>
          </p:nvSpPr>
          <p:spPr>
            <a:xfrm>
              <a:off x="7983902" y="5382518"/>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7AB4E58-5747-1F4A-A84C-DF54FAFE7994}"/>
                </a:ext>
              </a:extLst>
            </p:cNvPr>
            <p:cNvSpPr/>
            <p:nvPr/>
          </p:nvSpPr>
          <p:spPr>
            <a:xfrm>
              <a:off x="10976228" y="5374752"/>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ight Arrow 64">
            <a:extLst>
              <a:ext uri="{FF2B5EF4-FFF2-40B4-BE49-F238E27FC236}">
                <a16:creationId xmlns:a16="http://schemas.microsoft.com/office/drawing/2014/main" id="{D7B9814C-E875-974E-9EFC-B258717466B5}"/>
              </a:ext>
            </a:extLst>
          </p:cNvPr>
          <p:cNvSpPr/>
          <p:nvPr/>
        </p:nvSpPr>
        <p:spPr>
          <a:xfrm>
            <a:off x="5781366" y="3441290"/>
            <a:ext cx="639097" cy="64476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Content Placeholder 2">
            <a:extLst>
              <a:ext uri="{FF2B5EF4-FFF2-40B4-BE49-F238E27FC236}">
                <a16:creationId xmlns:a16="http://schemas.microsoft.com/office/drawing/2014/main" id="{68E8099A-5822-4140-AF33-C0DA13BB2FA7}"/>
              </a:ext>
            </a:extLst>
          </p:cNvPr>
          <p:cNvSpPr txBox="1">
            <a:spLocks/>
          </p:cNvSpPr>
          <p:nvPr/>
        </p:nvSpPr>
        <p:spPr>
          <a:xfrm>
            <a:off x="1967321" y="5612187"/>
            <a:ext cx="8455742" cy="10264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Now we have our problem statement: Given a list of lines L[] in the 2D plane, find the “horizon”. In other words, return the subset of lines H[] for which each line in H[] has the highest output value for some input x.</a:t>
            </a:r>
          </a:p>
        </p:txBody>
      </p:sp>
    </p:spTree>
    <p:extLst>
      <p:ext uri="{BB962C8B-B14F-4D97-AF65-F5344CB8AC3E}">
        <p14:creationId xmlns:p14="http://schemas.microsoft.com/office/powerpoint/2010/main" val="3256752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Line Intersection</a:t>
            </a:r>
          </a:p>
        </p:txBody>
      </p:sp>
    </p:spTree>
    <p:extLst>
      <p:ext uri="{BB962C8B-B14F-4D97-AF65-F5344CB8AC3E}">
        <p14:creationId xmlns:p14="http://schemas.microsoft.com/office/powerpoint/2010/main" val="35583870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Line-Horizon Problem</a:t>
            </a:r>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950997"/>
                <a:ext cx="10771436" cy="12185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Naïve Solution</a:t>
                </a:r>
                <a:r>
                  <a:rPr lang="en-US" sz="2000" i="1" dirty="0"/>
                  <a:t>: Find all pair of intersection points I[]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𝑛</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oMath>
                </a14:m>
                <a:r>
                  <a:rPr lang="en-US" sz="2000" i="1" dirty="0"/>
                  <a:t>) and sort by x-value. For each range between intersection points, test each line to see which has the maximum value in that range (can optimize slightly by only checking intersection points involving the current highest line)</a:t>
                </a:r>
              </a:p>
            </p:txBody>
          </p:sp>
        </mc:Choice>
        <mc:Fallback>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950997"/>
                <a:ext cx="10771436" cy="1218587"/>
              </a:xfrm>
              <a:prstGeom prst="rect">
                <a:avLst/>
              </a:prstGeom>
              <a:blipFill>
                <a:blip r:embed="rId2"/>
                <a:stretch>
                  <a:fillRect l="-589" b="-3093"/>
                </a:stretch>
              </a:blipFill>
            </p:spPr>
            <p:txBody>
              <a:bodyPr/>
              <a:lstStyle/>
              <a:p>
                <a:r>
                  <a:rPr lang="en-US">
                    <a:noFill/>
                  </a:rPr>
                  <a:t> </a:t>
                </a:r>
              </a:p>
            </p:txBody>
          </p:sp>
        </mc:Fallback>
      </mc:AlternateContent>
      <p:grpSp>
        <p:nvGrpSpPr>
          <p:cNvPr id="47" name="Group 46">
            <a:extLst>
              <a:ext uri="{FF2B5EF4-FFF2-40B4-BE49-F238E27FC236}">
                <a16:creationId xmlns:a16="http://schemas.microsoft.com/office/drawing/2014/main" id="{D473AB77-EF7D-C840-97B0-3495C9F029CD}"/>
              </a:ext>
            </a:extLst>
          </p:cNvPr>
          <p:cNvGrpSpPr/>
          <p:nvPr/>
        </p:nvGrpSpPr>
        <p:grpSpPr>
          <a:xfrm>
            <a:off x="3375357" y="2595437"/>
            <a:ext cx="5438108" cy="3376964"/>
            <a:chOff x="914400" y="2300467"/>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914400" y="2300467"/>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250883"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5947851" y="2489049"/>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095231" y="5298267"/>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5792199" y="5298267"/>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250883" y="5186529"/>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141412" y="2938807"/>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039918" y="2938807"/>
              <a:ext cx="5155274" cy="209785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EA1CCDC6-129D-CE4B-B1D9-F20895B7E6E0}"/>
                </a:ext>
              </a:extLst>
            </p:cNvPr>
            <p:cNvSpPr/>
            <p:nvPr/>
          </p:nvSpPr>
          <p:spPr>
            <a:xfrm>
              <a:off x="1260716" y="5066152"/>
              <a:ext cx="1079362" cy="261610"/>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2F7434B0-DBA2-104B-B51F-7D12382306DE}"/>
                </a:ext>
              </a:extLst>
            </p:cNvPr>
            <p:cNvSpPr/>
            <p:nvPr/>
          </p:nvSpPr>
          <p:spPr>
            <a:xfrm>
              <a:off x="3567265" y="5065113"/>
              <a:ext cx="1761819" cy="261610"/>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095231" y="3765755"/>
              <a:ext cx="5183689" cy="550606"/>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042882" y="2489048"/>
              <a:ext cx="2085611" cy="235946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992135" y="3608439"/>
              <a:ext cx="2173852" cy="1345975"/>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065723" y="4033355"/>
              <a:ext cx="5213197" cy="10419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B08C15A9-76C2-3344-A3E1-781A81D29657}"/>
                </a:ext>
              </a:extLst>
            </p:cNvPr>
            <p:cNvSpPr/>
            <p:nvPr/>
          </p:nvSpPr>
          <p:spPr>
            <a:xfrm>
              <a:off x="2336758" y="5067885"/>
              <a:ext cx="1230505" cy="261610"/>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97FC0D76-6320-7241-B956-586DB228253F}"/>
                </a:ext>
              </a:extLst>
            </p:cNvPr>
            <p:cNvSpPr/>
            <p:nvPr/>
          </p:nvSpPr>
          <p:spPr>
            <a:xfrm>
              <a:off x="5329084" y="5060119"/>
              <a:ext cx="616921" cy="266603"/>
            </a:xfrm>
            <a:prstGeom prst="rect">
              <a:avLst/>
            </a:prstGeom>
            <a:solidFill>
              <a:schemeClr val="accent5"/>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Connector 3">
            <a:extLst>
              <a:ext uri="{FF2B5EF4-FFF2-40B4-BE49-F238E27FC236}">
                <a16:creationId xmlns:a16="http://schemas.microsoft.com/office/drawing/2014/main" id="{FF759269-AE69-9044-BA0B-7693A012BB27}"/>
              </a:ext>
            </a:extLst>
          </p:cNvPr>
          <p:cNvCxnSpPr>
            <a:cxnSpLocks/>
          </p:cNvCxnSpPr>
          <p:nvPr/>
        </p:nvCxnSpPr>
        <p:spPr>
          <a:xfrm>
            <a:off x="4011562" y="2969344"/>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52C825C-26AB-7743-9D48-129B86825F30}"/>
              </a:ext>
            </a:extLst>
          </p:cNvPr>
          <p:cNvCxnSpPr>
            <a:cxnSpLocks/>
          </p:cNvCxnSpPr>
          <p:nvPr/>
        </p:nvCxnSpPr>
        <p:spPr>
          <a:xfrm>
            <a:off x="4508091" y="296443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25B1C977-040E-4F4E-ADA9-4108E862F0C6}"/>
              </a:ext>
            </a:extLst>
          </p:cNvPr>
          <p:cNvCxnSpPr>
            <a:cxnSpLocks/>
          </p:cNvCxnSpPr>
          <p:nvPr/>
        </p:nvCxnSpPr>
        <p:spPr>
          <a:xfrm>
            <a:off x="4817803" y="296935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D6A395D2-9CCD-E744-9280-2448A5FD0224}"/>
              </a:ext>
            </a:extLst>
          </p:cNvPr>
          <p:cNvCxnSpPr>
            <a:cxnSpLocks/>
          </p:cNvCxnSpPr>
          <p:nvPr/>
        </p:nvCxnSpPr>
        <p:spPr>
          <a:xfrm>
            <a:off x="4950539" y="297427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61DEC9C0-4D81-0E46-8FE4-6CD05DF328CB}"/>
              </a:ext>
            </a:extLst>
          </p:cNvPr>
          <p:cNvCxnSpPr>
            <a:cxnSpLocks/>
          </p:cNvCxnSpPr>
          <p:nvPr/>
        </p:nvCxnSpPr>
        <p:spPr>
          <a:xfrm>
            <a:off x="5171763" y="297919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E99A94ED-7D45-E04B-BD7B-88EED972EAF2}"/>
              </a:ext>
            </a:extLst>
          </p:cNvPr>
          <p:cNvCxnSpPr>
            <a:cxnSpLocks/>
          </p:cNvCxnSpPr>
          <p:nvPr/>
        </p:nvCxnSpPr>
        <p:spPr>
          <a:xfrm>
            <a:off x="5530639" y="2984111"/>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484911CF-F5ED-D047-9BE1-54A5BF0D31D4}"/>
              </a:ext>
            </a:extLst>
          </p:cNvPr>
          <p:cNvCxnSpPr>
            <a:cxnSpLocks/>
          </p:cNvCxnSpPr>
          <p:nvPr/>
        </p:nvCxnSpPr>
        <p:spPr>
          <a:xfrm>
            <a:off x="5928845" y="297919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356BC245-6350-1343-A39D-59B349D57844}"/>
              </a:ext>
            </a:extLst>
          </p:cNvPr>
          <p:cNvCxnSpPr>
            <a:cxnSpLocks/>
          </p:cNvCxnSpPr>
          <p:nvPr/>
        </p:nvCxnSpPr>
        <p:spPr>
          <a:xfrm>
            <a:off x="6268057" y="2984119"/>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69" name="Straight Connector 68">
            <a:extLst>
              <a:ext uri="{FF2B5EF4-FFF2-40B4-BE49-F238E27FC236}">
                <a16:creationId xmlns:a16="http://schemas.microsoft.com/office/drawing/2014/main" id="{D1AE07A8-3700-DE4A-9F5E-2B9CA14D4E29}"/>
              </a:ext>
            </a:extLst>
          </p:cNvPr>
          <p:cNvCxnSpPr>
            <a:cxnSpLocks/>
          </p:cNvCxnSpPr>
          <p:nvPr/>
        </p:nvCxnSpPr>
        <p:spPr>
          <a:xfrm>
            <a:off x="6882572" y="297920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0" name="Straight Connector 69">
            <a:extLst>
              <a:ext uri="{FF2B5EF4-FFF2-40B4-BE49-F238E27FC236}">
                <a16:creationId xmlns:a16="http://schemas.microsoft.com/office/drawing/2014/main" id="{04D66FFE-24BB-704B-8266-9ED33197B651}"/>
              </a:ext>
            </a:extLst>
          </p:cNvPr>
          <p:cNvCxnSpPr>
            <a:cxnSpLocks/>
          </p:cNvCxnSpPr>
          <p:nvPr/>
        </p:nvCxnSpPr>
        <p:spPr>
          <a:xfrm>
            <a:off x="7162792" y="298412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2DBAD0D8-49B8-4649-8F62-EB582ECCEDD9}"/>
              </a:ext>
            </a:extLst>
          </p:cNvPr>
          <p:cNvCxnSpPr>
            <a:cxnSpLocks/>
          </p:cNvCxnSpPr>
          <p:nvPr/>
        </p:nvCxnSpPr>
        <p:spPr>
          <a:xfrm>
            <a:off x="7570831" y="298904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72" name="Straight Connector 71">
            <a:extLst>
              <a:ext uri="{FF2B5EF4-FFF2-40B4-BE49-F238E27FC236}">
                <a16:creationId xmlns:a16="http://schemas.microsoft.com/office/drawing/2014/main" id="{DD824AF9-02AE-C441-B6B0-EFBB0251971B}"/>
              </a:ext>
            </a:extLst>
          </p:cNvPr>
          <p:cNvCxnSpPr>
            <a:cxnSpLocks/>
          </p:cNvCxnSpPr>
          <p:nvPr/>
        </p:nvCxnSpPr>
        <p:spPr>
          <a:xfrm>
            <a:off x="8185348" y="2993963"/>
            <a:ext cx="0" cy="2808559"/>
          </a:xfrm>
          <a:prstGeom prst="line">
            <a:avLst/>
          </a:prstGeom>
          <a:ln>
            <a:prstDash val="dash"/>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225547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20622" y="1318246"/>
            <a:ext cx="1341494"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Initialization</a:t>
            </a:r>
            <a:r>
              <a:rPr lang="en-US" sz="1400" i="1" dirty="0">
                <a:solidFill>
                  <a:schemeClr val="tx1">
                    <a:lumMod val="95000"/>
                  </a:schemeClr>
                </a:solidFill>
              </a:rPr>
              <a:t>: Sort by increasing slope.</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1252" y="1818916"/>
            <a:ext cx="393290" cy="40373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7BF57476-CFB5-9D4B-B639-FDF592AD974C}"/>
              </a:ext>
            </a:extLst>
          </p:cNvPr>
          <p:cNvSpPr txBox="1"/>
          <p:nvPr/>
        </p:nvSpPr>
        <p:spPr>
          <a:xfrm>
            <a:off x="6113711" y="3470805"/>
            <a:ext cx="1341494" cy="954107"/>
          </a:xfrm>
          <a:prstGeom prst="rect">
            <a:avLst/>
          </a:prstGeom>
          <a:noFill/>
        </p:spPr>
        <p:txBody>
          <a:bodyPr wrap="square" rtlCol="0">
            <a:spAutoFit/>
          </a:bodyPr>
          <a:lstStyle/>
          <a:p>
            <a:pPr algn="ctr"/>
            <a:r>
              <a:rPr lang="en-US" sz="1400" b="1" i="1" u="sng" dirty="0">
                <a:solidFill>
                  <a:schemeClr val="tx1">
                    <a:lumMod val="95000"/>
                  </a:schemeClr>
                </a:solidFill>
              </a:rPr>
              <a:t>Divide</a:t>
            </a:r>
            <a:r>
              <a:rPr lang="en-US" sz="1400" i="1" dirty="0">
                <a:solidFill>
                  <a:schemeClr val="tx1">
                    <a:lumMod val="95000"/>
                  </a:schemeClr>
                </a:solidFill>
              </a:rPr>
              <a:t>: Divide the list in half and recursively solve each half</a:t>
            </a:r>
          </a:p>
        </p:txBody>
      </p:sp>
      <p:cxnSp>
        <p:nvCxnSpPr>
          <p:cNvPr id="41" name="Straight Connector 40">
            <a:extLst>
              <a:ext uri="{FF2B5EF4-FFF2-40B4-BE49-F238E27FC236}">
                <a16:creationId xmlns:a16="http://schemas.microsoft.com/office/drawing/2014/main" id="{648D8301-5325-3B45-9D1F-4B739BCD1D9D}"/>
              </a:ext>
            </a:extLst>
          </p:cNvPr>
          <p:cNvCxnSpPr>
            <a:cxnSpLocks/>
          </p:cNvCxnSpPr>
          <p:nvPr/>
        </p:nvCxnSpPr>
        <p:spPr>
          <a:xfrm flipH="1">
            <a:off x="5917703" y="3978223"/>
            <a:ext cx="32419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92666477-46BE-3A46-9D97-246F434EBB81}"/>
              </a:ext>
            </a:extLst>
          </p:cNvPr>
          <p:cNvGrpSpPr/>
          <p:nvPr/>
        </p:nvGrpSpPr>
        <p:grpSpPr>
          <a:xfrm>
            <a:off x="370124" y="2374447"/>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2329375" cy="18875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1662243" y="2874678"/>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4665207" y="2424919"/>
              <a:ext cx="2085611" cy="23594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52D9FE8-E0C6-F148-952B-E56FC4761436}"/>
                </a:ext>
              </a:extLst>
            </p:cNvPr>
            <p:cNvCxnSpPr>
              <a:cxnSpLocks/>
            </p:cNvCxnSpPr>
            <p:nvPr/>
          </p:nvCxnSpPr>
          <p:spPr>
            <a:xfrm>
              <a:off x="1614460" y="3544310"/>
              <a:ext cx="2173852" cy="134597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3969226"/>
              <a:ext cx="5213197" cy="10419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a:extLst>
              <a:ext uri="{FF2B5EF4-FFF2-40B4-BE49-F238E27FC236}">
                <a16:creationId xmlns:a16="http://schemas.microsoft.com/office/drawing/2014/main" id="{B7D49367-A3A8-0546-80ED-1AC2A76750C1}"/>
              </a:ext>
            </a:extLst>
          </p:cNvPr>
          <p:cNvCxnSpPr>
            <a:cxnSpLocks/>
          </p:cNvCxnSpPr>
          <p:nvPr/>
        </p:nvCxnSpPr>
        <p:spPr>
          <a:xfrm flipH="1">
            <a:off x="7367960" y="3492143"/>
            <a:ext cx="284274" cy="22508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03874D8C-B44E-C645-B07D-C73374EF149E}"/>
              </a:ext>
            </a:extLst>
          </p:cNvPr>
          <p:cNvCxnSpPr>
            <a:cxnSpLocks/>
          </p:cNvCxnSpPr>
          <p:nvPr/>
        </p:nvCxnSpPr>
        <p:spPr>
          <a:xfrm flipH="1" flipV="1">
            <a:off x="7349409" y="4159435"/>
            <a:ext cx="160688" cy="3048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34F79D6-18D0-704D-950B-AB4F9A727280}"/>
              </a:ext>
            </a:extLst>
          </p:cNvPr>
          <p:cNvGrpSpPr/>
          <p:nvPr/>
        </p:nvGrpSpPr>
        <p:grpSpPr>
          <a:xfrm>
            <a:off x="7817048" y="1586108"/>
            <a:ext cx="3839402" cy="2384197"/>
            <a:chOff x="8033356" y="1586108"/>
            <a:chExt cx="3839402" cy="2384197"/>
          </a:xfrm>
        </p:grpSpPr>
        <p:sp>
          <p:nvSpPr>
            <p:cNvPr id="54" name="Rectangle 53">
              <a:extLst>
                <a:ext uri="{FF2B5EF4-FFF2-40B4-BE49-F238E27FC236}">
                  <a16:creationId xmlns:a16="http://schemas.microsoft.com/office/drawing/2014/main" id="{12A30339-391E-094A-86ED-3602ABF8B9A3}"/>
                </a:ext>
              </a:extLst>
            </p:cNvPr>
            <p:cNvSpPr/>
            <p:nvPr/>
          </p:nvSpPr>
          <p:spPr>
            <a:xfrm>
              <a:off x="8033356" y="1586108"/>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Connector 54">
              <a:extLst>
                <a:ext uri="{FF2B5EF4-FFF2-40B4-BE49-F238E27FC236}">
                  <a16:creationId xmlns:a16="http://schemas.microsoft.com/office/drawing/2014/main" id="{A4D2867B-C0B1-924B-91CD-C74BDEE0ACD0}"/>
                </a:ext>
              </a:extLst>
            </p:cNvPr>
            <p:cNvCxnSpPr>
              <a:cxnSpLocks/>
            </p:cNvCxnSpPr>
            <p:nvPr/>
          </p:nvCxnSpPr>
          <p:spPr>
            <a:xfrm>
              <a:off x="8270919"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1C2A67-0EAB-6F45-9854-4FE6D876FA1A}"/>
                </a:ext>
              </a:extLst>
            </p:cNvPr>
            <p:cNvCxnSpPr>
              <a:cxnSpLocks/>
            </p:cNvCxnSpPr>
            <p:nvPr/>
          </p:nvCxnSpPr>
          <p:spPr>
            <a:xfrm>
              <a:off x="11587063" y="1719250"/>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62931AAB-0054-C548-B46C-21E243C8745A}"/>
                </a:ext>
              </a:extLst>
            </p:cNvPr>
            <p:cNvSpPr txBox="1"/>
            <p:nvPr/>
          </p:nvSpPr>
          <p:spPr>
            <a:xfrm>
              <a:off x="8170858" y="3584620"/>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58" name="TextBox 57">
              <a:extLst>
                <a:ext uri="{FF2B5EF4-FFF2-40B4-BE49-F238E27FC236}">
                  <a16:creationId xmlns:a16="http://schemas.microsoft.com/office/drawing/2014/main" id="{5F85C6C2-FAB2-D342-AE7E-1B37FF4E8914}"/>
                </a:ext>
              </a:extLst>
            </p:cNvPr>
            <p:cNvSpPr txBox="1"/>
            <p:nvPr/>
          </p:nvSpPr>
          <p:spPr>
            <a:xfrm>
              <a:off x="11477170" y="3574788"/>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59" name="Straight Connector 58">
              <a:extLst>
                <a:ext uri="{FF2B5EF4-FFF2-40B4-BE49-F238E27FC236}">
                  <a16:creationId xmlns:a16="http://schemas.microsoft.com/office/drawing/2014/main" id="{6BDB52A3-A22E-FA4F-932F-B0192DF035A1}"/>
                </a:ext>
              </a:extLst>
            </p:cNvPr>
            <p:cNvCxnSpPr>
              <a:cxnSpLocks/>
            </p:cNvCxnSpPr>
            <p:nvPr/>
          </p:nvCxnSpPr>
          <p:spPr>
            <a:xfrm flipH="1">
              <a:off x="8270919" y="3623719"/>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43C0DF1-DFCB-C74E-97C9-8D9640491715}"/>
                </a:ext>
              </a:extLst>
            </p:cNvPr>
            <p:cNvCxnSpPr>
              <a:cxnSpLocks/>
            </p:cNvCxnSpPr>
            <p:nvPr/>
          </p:nvCxnSpPr>
          <p:spPr>
            <a:xfrm>
              <a:off x="8193631" y="2036787"/>
              <a:ext cx="1644581" cy="133262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F7187F-CDC0-1741-B22C-0FB254ACAAD2}"/>
                </a:ext>
              </a:extLst>
            </p:cNvPr>
            <p:cNvCxnSpPr>
              <a:cxnSpLocks/>
            </p:cNvCxnSpPr>
            <p:nvPr/>
          </p:nvCxnSpPr>
          <p:spPr>
            <a:xfrm>
              <a:off x="8161026" y="2620628"/>
              <a:ext cx="3659778" cy="38873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6205E17-295B-1447-85A2-E91C1769C9DD}"/>
                </a:ext>
              </a:extLst>
            </p:cNvPr>
            <p:cNvCxnSpPr>
              <a:cxnSpLocks/>
            </p:cNvCxnSpPr>
            <p:nvPr/>
          </p:nvCxnSpPr>
          <p:spPr>
            <a:xfrm>
              <a:off x="8088238" y="2509560"/>
              <a:ext cx="1534779" cy="950282"/>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82FF4806-23DD-5143-9065-00DFA4EE3B6B}"/>
                </a:ext>
              </a:extLst>
            </p:cNvPr>
            <p:cNvCxnSpPr>
              <a:cxnSpLocks/>
            </p:cNvCxnSpPr>
            <p:nvPr/>
          </p:nvCxnSpPr>
          <p:spPr>
            <a:xfrm flipH="1">
              <a:off x="8270919" y="3623719"/>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34A4C894-5F9F-914A-92F6-C49D06E7F9DD}"/>
              </a:ext>
            </a:extLst>
          </p:cNvPr>
          <p:cNvGrpSpPr/>
          <p:nvPr/>
        </p:nvGrpSpPr>
        <p:grpSpPr>
          <a:xfrm>
            <a:off x="7816371" y="4250519"/>
            <a:ext cx="3839402" cy="2384197"/>
            <a:chOff x="8032679" y="4309055"/>
            <a:chExt cx="3839402" cy="2384197"/>
          </a:xfrm>
        </p:grpSpPr>
        <p:sp>
          <p:nvSpPr>
            <p:cNvPr id="74" name="Rectangle 73">
              <a:extLst>
                <a:ext uri="{FF2B5EF4-FFF2-40B4-BE49-F238E27FC236}">
                  <a16:creationId xmlns:a16="http://schemas.microsoft.com/office/drawing/2014/main" id="{1261E6ED-44B4-614F-952A-A1E0BD6B2D47}"/>
                </a:ext>
              </a:extLst>
            </p:cNvPr>
            <p:cNvSpPr/>
            <p:nvPr/>
          </p:nvSpPr>
          <p:spPr>
            <a:xfrm>
              <a:off x="8032679" y="4309055"/>
              <a:ext cx="3839402" cy="2384197"/>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a:extLst>
                <a:ext uri="{FF2B5EF4-FFF2-40B4-BE49-F238E27FC236}">
                  <a16:creationId xmlns:a16="http://schemas.microsoft.com/office/drawing/2014/main" id="{F5E9E15A-3A4D-D047-9C6C-3EF0025B1E7D}"/>
                </a:ext>
              </a:extLst>
            </p:cNvPr>
            <p:cNvCxnSpPr>
              <a:cxnSpLocks/>
            </p:cNvCxnSpPr>
            <p:nvPr/>
          </p:nvCxnSpPr>
          <p:spPr>
            <a:xfrm>
              <a:off x="8270242"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53980E2-C06E-0242-B02D-B50136DB199E}"/>
                </a:ext>
              </a:extLst>
            </p:cNvPr>
            <p:cNvCxnSpPr>
              <a:cxnSpLocks/>
            </p:cNvCxnSpPr>
            <p:nvPr/>
          </p:nvCxnSpPr>
          <p:spPr>
            <a:xfrm>
              <a:off x="11586386" y="4442197"/>
              <a:ext cx="0" cy="1904469"/>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DBF7BF2E-6142-7745-A9E3-C5F49EE33C2E}"/>
                </a:ext>
              </a:extLst>
            </p:cNvPr>
            <p:cNvSpPr txBox="1"/>
            <p:nvPr/>
          </p:nvSpPr>
          <p:spPr>
            <a:xfrm>
              <a:off x="8170181" y="6307567"/>
              <a:ext cx="219786" cy="260755"/>
            </a:xfrm>
            <a:prstGeom prst="rect">
              <a:avLst/>
            </a:prstGeom>
            <a:noFill/>
            <a:ln>
              <a:noFill/>
            </a:ln>
          </p:spPr>
          <p:txBody>
            <a:bodyPr wrap="none" rtlCol="0">
              <a:spAutoFit/>
            </a:bodyPr>
            <a:lstStyle/>
            <a:p>
              <a:pPr algn="ctr"/>
              <a:r>
                <a:rPr lang="en-US" dirty="0">
                  <a:solidFill>
                    <a:schemeClr val="bg1"/>
                  </a:solidFill>
                </a:rPr>
                <a:t>0</a:t>
              </a:r>
            </a:p>
          </p:txBody>
        </p:sp>
        <p:sp>
          <p:nvSpPr>
            <p:cNvPr id="78" name="TextBox 77">
              <a:extLst>
                <a:ext uri="{FF2B5EF4-FFF2-40B4-BE49-F238E27FC236}">
                  <a16:creationId xmlns:a16="http://schemas.microsoft.com/office/drawing/2014/main" id="{4C661732-F99B-4142-B6F7-5AC1B96037E5}"/>
                </a:ext>
              </a:extLst>
            </p:cNvPr>
            <p:cNvSpPr txBox="1"/>
            <p:nvPr/>
          </p:nvSpPr>
          <p:spPr>
            <a:xfrm>
              <a:off x="11476493" y="6297735"/>
              <a:ext cx="219786" cy="260755"/>
            </a:xfrm>
            <a:prstGeom prst="rect">
              <a:avLst/>
            </a:prstGeom>
            <a:noFill/>
            <a:ln>
              <a:noFill/>
            </a:ln>
          </p:spPr>
          <p:txBody>
            <a:bodyPr wrap="none" rtlCol="0">
              <a:spAutoFit/>
            </a:bodyPr>
            <a:lstStyle/>
            <a:p>
              <a:pPr algn="ctr"/>
              <a:r>
                <a:rPr lang="en-US" dirty="0">
                  <a:solidFill>
                    <a:schemeClr val="bg1"/>
                  </a:solidFill>
                </a:rPr>
                <a:t>1</a:t>
              </a:r>
            </a:p>
          </p:txBody>
        </p:sp>
        <p:cxnSp>
          <p:nvCxnSpPr>
            <p:cNvPr id="79" name="Straight Connector 78">
              <a:extLst>
                <a:ext uri="{FF2B5EF4-FFF2-40B4-BE49-F238E27FC236}">
                  <a16:creationId xmlns:a16="http://schemas.microsoft.com/office/drawing/2014/main" id="{C31CCEBF-9F6B-3749-BF74-E5850AAC0D90}"/>
                </a:ext>
              </a:extLst>
            </p:cNvPr>
            <p:cNvCxnSpPr>
              <a:cxnSpLocks/>
            </p:cNvCxnSpPr>
            <p:nvPr/>
          </p:nvCxnSpPr>
          <p:spPr>
            <a:xfrm flipH="1">
              <a:off x="8270242" y="6346666"/>
              <a:ext cx="3316144"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74F25B3-7ED0-6740-BDD8-147665A59892}"/>
                </a:ext>
              </a:extLst>
            </p:cNvPr>
            <p:cNvCxnSpPr>
              <a:cxnSpLocks/>
            </p:cNvCxnSpPr>
            <p:nvPr/>
          </p:nvCxnSpPr>
          <p:spPr>
            <a:xfrm flipV="1">
              <a:off x="8121297" y="4759734"/>
              <a:ext cx="3639716" cy="148112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40F9009-09CA-1A40-B87E-2D005D8EE0C7}"/>
                </a:ext>
              </a:extLst>
            </p:cNvPr>
            <p:cNvCxnSpPr>
              <a:cxnSpLocks/>
            </p:cNvCxnSpPr>
            <p:nvPr/>
          </p:nvCxnSpPr>
          <p:spPr>
            <a:xfrm flipV="1">
              <a:off x="10241444" y="4442197"/>
              <a:ext cx="1472479" cy="1665821"/>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44814724-0910-4F4E-8ACD-2071F325D1AF}"/>
                </a:ext>
              </a:extLst>
            </p:cNvPr>
            <p:cNvCxnSpPr>
              <a:cxnSpLocks/>
            </p:cNvCxnSpPr>
            <p:nvPr/>
          </p:nvCxnSpPr>
          <p:spPr>
            <a:xfrm flipV="1">
              <a:off x="8139516" y="5532505"/>
              <a:ext cx="3680611" cy="7356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425DB0E-5669-FF4F-9217-E01D233BD87F}"/>
                </a:ext>
              </a:extLst>
            </p:cNvPr>
            <p:cNvCxnSpPr>
              <a:cxnSpLocks/>
            </p:cNvCxnSpPr>
            <p:nvPr/>
          </p:nvCxnSpPr>
          <p:spPr>
            <a:xfrm flipH="1">
              <a:off x="8270242" y="6346666"/>
              <a:ext cx="331614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635694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BD77FC78-926B-8B4A-B4E8-9121818AA49D}"/>
              </a:ext>
            </a:extLst>
          </p:cNvPr>
          <p:cNvSpPr txBox="1"/>
          <p:nvPr/>
        </p:nvSpPr>
        <p:spPr>
          <a:xfrm>
            <a:off x="809474" y="2661352"/>
            <a:ext cx="1341494" cy="954107"/>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Base Case</a:t>
            </a:r>
            <a:r>
              <a:rPr lang="en-US" sz="1400" i="1" dirty="0">
                <a:solidFill>
                  <a:schemeClr val="tx1">
                    <a:lumMod val="95000"/>
                  </a:schemeClr>
                </a:solidFill>
              </a:rPr>
              <a:t>:</a:t>
            </a:r>
          </a:p>
          <a:p>
            <a:pPr algn="ctr"/>
            <a:r>
              <a:rPr lang="en-US" sz="1400" i="1" dirty="0">
                <a:solidFill>
                  <a:schemeClr val="tx1">
                    <a:lumMod val="95000"/>
                  </a:schemeClr>
                </a:solidFill>
              </a:rPr>
              <a:t>If only one line, just return the line itself!</a:t>
            </a:r>
          </a:p>
        </p:txBody>
      </p:sp>
      <p:cxnSp>
        <p:nvCxnSpPr>
          <p:cNvPr id="38" name="Straight Connector 37">
            <a:extLst>
              <a:ext uri="{FF2B5EF4-FFF2-40B4-BE49-F238E27FC236}">
                <a16:creationId xmlns:a16="http://schemas.microsoft.com/office/drawing/2014/main" id="{B3246BE0-7874-164D-B065-49D721B20D08}"/>
              </a:ext>
            </a:extLst>
          </p:cNvPr>
          <p:cNvCxnSpPr>
            <a:cxnSpLocks/>
          </p:cNvCxnSpPr>
          <p:nvPr/>
        </p:nvCxnSpPr>
        <p:spPr>
          <a:xfrm flipH="1" flipV="1">
            <a:off x="2272645" y="3135937"/>
            <a:ext cx="1069607" cy="4036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FD480AB-E47C-3647-A344-15C4132BBA34}"/>
              </a:ext>
            </a:extLst>
          </p:cNvPr>
          <p:cNvSpPr/>
          <p:nvPr/>
        </p:nvSpPr>
        <p:spPr>
          <a:xfrm>
            <a:off x="3476138" y="2472770"/>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3812621"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8509589" y="2661352"/>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3656969" y="5470570"/>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8353937" y="5470570"/>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3812621" y="5358832"/>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601656" y="3111110"/>
            <a:ext cx="5155274" cy="209785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3812621" y="5358832"/>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410BFD4D-0A70-BE4D-B3B3-8077018D1CF4}"/>
              </a:ext>
            </a:extLst>
          </p:cNvPr>
          <p:cNvSpPr txBox="1"/>
          <p:nvPr/>
        </p:nvSpPr>
        <p:spPr>
          <a:xfrm>
            <a:off x="9250729" y="2049524"/>
            <a:ext cx="2399223" cy="1815882"/>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Format of return value will be slope and y-intercept of each line (sorted by slope) and a second array that stores the intersection points of the lines in order left to right (in this case, there are none.</a:t>
            </a:r>
          </a:p>
        </p:txBody>
      </p:sp>
      <p:sp>
        <p:nvSpPr>
          <p:cNvPr id="48" name="TextBox 47">
            <a:extLst>
              <a:ext uri="{FF2B5EF4-FFF2-40B4-BE49-F238E27FC236}">
                <a16:creationId xmlns:a16="http://schemas.microsoft.com/office/drawing/2014/main" id="{61E49E2E-269C-D547-8F8F-0DE98CAE0307}"/>
              </a:ext>
            </a:extLst>
          </p:cNvPr>
          <p:cNvSpPr txBox="1"/>
          <p:nvPr/>
        </p:nvSpPr>
        <p:spPr>
          <a:xfrm>
            <a:off x="9250729" y="4450891"/>
            <a:ext cx="2399223" cy="738664"/>
          </a:xfrm>
          <a:prstGeom prst="rect">
            <a:avLst/>
          </a:prstGeom>
          <a:noFill/>
          <a:ln>
            <a:solidFill>
              <a:schemeClr val="tx1">
                <a:lumMod val="95000"/>
              </a:schemeClr>
            </a:solidFill>
          </a:ln>
        </p:spPr>
        <p:txBody>
          <a:bodyPr wrap="square" rtlCol="0">
            <a:spAutoFit/>
          </a:bodyPr>
          <a:lstStyle/>
          <a:p>
            <a:pPr algn="ctr"/>
            <a:r>
              <a:rPr lang="en-US" sz="1400" b="1" i="1" u="sng" dirty="0">
                <a:solidFill>
                  <a:schemeClr val="tx1">
                    <a:lumMod val="95000"/>
                  </a:schemeClr>
                </a:solidFill>
              </a:rPr>
              <a:t>Return Value</a:t>
            </a:r>
            <a:r>
              <a:rPr lang="en-US" sz="1400" i="1" dirty="0">
                <a:solidFill>
                  <a:schemeClr val="tx1">
                    <a:lumMod val="95000"/>
                  </a:schemeClr>
                </a:solidFill>
              </a:rPr>
              <a:t>:</a:t>
            </a:r>
          </a:p>
          <a:p>
            <a:pPr algn="ctr"/>
            <a:r>
              <a:rPr lang="en-US" sz="1400" i="1" dirty="0">
                <a:solidFill>
                  <a:schemeClr val="tx1">
                    <a:lumMod val="95000"/>
                  </a:schemeClr>
                </a:solidFill>
              </a:rPr>
              <a:t>Lines = [5,1]</a:t>
            </a:r>
            <a:br>
              <a:rPr lang="en-US" sz="1400" i="1" dirty="0">
                <a:solidFill>
                  <a:schemeClr val="tx1">
                    <a:lumMod val="95000"/>
                  </a:schemeClr>
                </a:solidFill>
              </a:rPr>
            </a:br>
            <a:r>
              <a:rPr lang="en-US" sz="1400" i="1" dirty="0">
                <a:solidFill>
                  <a:schemeClr val="tx1">
                    <a:lumMod val="95000"/>
                  </a:schemeClr>
                </a:solidFill>
              </a:rPr>
              <a:t>Intersections = []</a:t>
            </a:r>
          </a:p>
        </p:txBody>
      </p:sp>
    </p:spTree>
    <p:extLst>
      <p:ext uri="{BB962C8B-B14F-4D97-AF65-F5344CB8AC3E}">
        <p14:creationId xmlns:p14="http://schemas.microsoft.com/office/powerpoint/2010/main" val="238652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7BF57476-CFB5-9D4B-B639-FDF592AD974C}"/>
              </a:ext>
            </a:extLst>
          </p:cNvPr>
          <p:cNvSpPr txBox="1"/>
          <p:nvPr/>
        </p:nvSpPr>
        <p:spPr>
          <a:xfrm>
            <a:off x="3364540" y="5498832"/>
            <a:ext cx="5742039" cy="954107"/>
          </a:xfrm>
          <a:prstGeom prst="rect">
            <a:avLst/>
          </a:prstGeom>
          <a:noFill/>
        </p:spPr>
        <p:txBody>
          <a:bodyPr wrap="square" rtlCol="0">
            <a:spAutoFit/>
          </a:bodyPr>
          <a:lstStyle/>
          <a:p>
            <a:pPr algn="ctr"/>
            <a:r>
              <a:rPr lang="en-US" sz="1400" b="1" i="1" u="sng" dirty="0">
                <a:solidFill>
                  <a:schemeClr val="tx1">
                    <a:lumMod val="95000"/>
                  </a:schemeClr>
                </a:solidFill>
              </a:rPr>
              <a:t>Merge Step</a:t>
            </a:r>
            <a:r>
              <a:rPr lang="en-US" sz="1400" i="1" dirty="0">
                <a:solidFill>
                  <a:schemeClr val="tx1">
                    <a:lumMod val="95000"/>
                  </a:schemeClr>
                </a:solidFill>
              </a:rPr>
              <a:t>: Given solution to both halves, merge solutions in linear time</a:t>
            </a:r>
          </a:p>
          <a:p>
            <a:pPr algn="ctr"/>
            <a:endParaRPr lang="en-US" sz="1400" i="1" dirty="0">
              <a:solidFill>
                <a:schemeClr val="tx1">
                  <a:lumMod val="95000"/>
                </a:schemeClr>
              </a:solidFill>
            </a:endParaRPr>
          </a:p>
          <a:p>
            <a:pPr algn="ctr"/>
            <a:r>
              <a:rPr lang="en-US" sz="1400" b="1" i="1" u="sng" dirty="0">
                <a:solidFill>
                  <a:schemeClr val="tx1">
                    <a:lumMod val="95000"/>
                  </a:schemeClr>
                </a:solidFill>
              </a:rPr>
              <a:t>Main Idea</a:t>
            </a:r>
            <a:r>
              <a:rPr lang="en-US" sz="1400" i="1" dirty="0">
                <a:solidFill>
                  <a:schemeClr val="tx1">
                    <a:lumMod val="95000"/>
                  </a:schemeClr>
                </a:solidFill>
              </a:rPr>
              <a:t>: Walk the intersection points left to right until the right (green) lines start to dominate.</a:t>
            </a:r>
          </a:p>
        </p:txBody>
      </p:sp>
      <p:grpSp>
        <p:nvGrpSpPr>
          <p:cNvPr id="15" name="Group 14">
            <a:extLst>
              <a:ext uri="{FF2B5EF4-FFF2-40B4-BE49-F238E27FC236}">
                <a16:creationId xmlns:a16="http://schemas.microsoft.com/office/drawing/2014/main" id="{92666477-46BE-3A46-9D97-246F434EBB81}"/>
              </a:ext>
            </a:extLst>
          </p:cNvPr>
          <p:cNvGrpSpPr/>
          <p:nvPr/>
        </p:nvGrpSpPr>
        <p:grpSpPr>
          <a:xfrm>
            <a:off x="3476138" y="1912332"/>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627138"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[(-7,12), (-1,8)]</a:t>
            </a:r>
            <a:br>
              <a:rPr lang="en-US" sz="1400" i="1" dirty="0">
                <a:solidFill>
                  <a:schemeClr val="tx1">
                    <a:lumMod val="95000"/>
                  </a:schemeClr>
                </a:solidFill>
              </a:rPr>
            </a:br>
            <a:r>
              <a:rPr lang="en-US" sz="1400" i="1" dirty="0">
                <a:solidFill>
                  <a:schemeClr val="tx1">
                    <a:lumMod val="95000"/>
                  </a:schemeClr>
                </a:solidFill>
              </a:rPr>
              <a:t>Intersections = [0.24]</a:t>
            </a:r>
          </a:p>
        </p:txBody>
      </p:sp>
      <p:sp>
        <p:nvSpPr>
          <p:cNvPr id="53" name="TextBox 52">
            <a:extLst>
              <a:ext uri="{FF2B5EF4-FFF2-40B4-BE49-F238E27FC236}">
                <a16:creationId xmlns:a16="http://schemas.microsoft.com/office/drawing/2014/main" id="{CE1716F7-C903-9E47-9DF4-55EF9B662C57}"/>
              </a:ext>
            </a:extLst>
          </p:cNvPr>
          <p:cNvSpPr txBox="1"/>
          <p:nvPr/>
        </p:nvSpPr>
        <p:spPr>
          <a:xfrm>
            <a:off x="9125140" y="2733870"/>
            <a:ext cx="2668359" cy="991592"/>
          </a:xfrm>
          <a:prstGeom prst="rect">
            <a:avLst/>
          </a:prstGeom>
          <a:noFill/>
        </p:spPr>
        <p:txBody>
          <a:bodyPr wrap="square" rtlCol="0">
            <a:spAutoFit/>
          </a:bodyPr>
          <a:lstStyle/>
          <a:p>
            <a:pPr algn="ctr"/>
            <a:r>
              <a:rPr lang="en-US" sz="1400" b="1" i="1" u="sng" dirty="0">
                <a:solidFill>
                  <a:schemeClr val="tx1">
                    <a:lumMod val="95000"/>
                  </a:schemeClr>
                </a:solidFill>
              </a:rPr>
              <a:t>Green side returns something like:</a:t>
            </a:r>
            <a:r>
              <a:rPr lang="en-US" sz="1400" i="1" dirty="0">
                <a:solidFill>
                  <a:schemeClr val="tx1">
                    <a:lumMod val="95000"/>
                  </a:schemeClr>
                </a:solidFill>
              </a:rPr>
              <a:t>:</a:t>
            </a:r>
          </a:p>
          <a:p>
            <a:pPr algn="ctr"/>
            <a:endParaRPr lang="en-US" sz="1400" i="1" dirty="0">
              <a:solidFill>
                <a:schemeClr val="tx1">
                  <a:lumMod val="95000"/>
                </a:schemeClr>
              </a:solidFill>
            </a:endParaRPr>
          </a:p>
          <a:p>
            <a:pPr algn="ctr"/>
            <a:r>
              <a:rPr lang="en-US" sz="1400" i="1" dirty="0">
                <a:solidFill>
                  <a:schemeClr val="tx1">
                    <a:lumMod val="95000"/>
                  </a:schemeClr>
                </a:solidFill>
              </a:rPr>
              <a:t>Lines = [(0.5,6), (6,2), (8,-13)]</a:t>
            </a:r>
            <a:br>
              <a:rPr lang="en-US" sz="1400" i="1" dirty="0">
                <a:solidFill>
                  <a:schemeClr val="tx1">
                    <a:lumMod val="95000"/>
                  </a:schemeClr>
                </a:solidFill>
              </a:rPr>
            </a:br>
            <a:r>
              <a:rPr lang="en-US" sz="1400" i="1" dirty="0">
                <a:solidFill>
                  <a:schemeClr val="tx1">
                    <a:lumMod val="95000"/>
                  </a:schemeClr>
                </a:solidFill>
              </a:rPr>
              <a:t>Intersections = [0.46, 0.87]</a:t>
            </a:r>
          </a:p>
        </p:txBody>
      </p:sp>
    </p:spTree>
    <p:extLst>
      <p:ext uri="{BB962C8B-B14F-4D97-AF65-F5344CB8AC3E}">
        <p14:creationId xmlns:p14="http://schemas.microsoft.com/office/powerpoint/2010/main" val="16207861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1598452"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1278689"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=0</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4590846" y="2682438"/>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 (right now, purple)</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12276864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5538532" y="3561504"/>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166675"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9782942"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=0</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890852" y="4990348"/>
            <a:ext cx="8718153" cy="1600438"/>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Else</a:t>
            </a:r>
          </a:p>
          <a:p>
            <a:r>
              <a:rPr lang="en-US" sz="1400" i="1" dirty="0">
                <a:solidFill>
                  <a:schemeClr val="bg1"/>
                </a:solidFill>
              </a:rPr>
              <a:t>		return ….</a:t>
            </a:r>
          </a:p>
        </p:txBody>
      </p:sp>
    </p:spTree>
    <p:extLst>
      <p:ext uri="{BB962C8B-B14F-4D97-AF65-F5344CB8AC3E}">
        <p14:creationId xmlns:p14="http://schemas.microsoft.com/office/powerpoint/2010/main" val="37102056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67E3485-9E2C-D042-9280-BE3177811345}"/>
                </a:ext>
              </a:extLst>
            </p:cNvPr>
            <p:cNvCxnSpPr>
              <a:cxnSpLocks/>
            </p:cNvCxnSpPr>
            <p:nvPr/>
          </p:nvCxnSpPr>
          <p:spPr>
            <a:xfrm flipV="1">
              <a:off x="1688048" y="4049468"/>
              <a:ext cx="2530582" cy="23959"/>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3" name="Right Arrow 22">
            <a:extLst>
              <a:ext uri="{FF2B5EF4-FFF2-40B4-BE49-F238E27FC236}">
                <a16:creationId xmlns:a16="http://schemas.microsoft.com/office/drawing/2014/main" id="{A42C93A0-8D18-884A-A12F-B14C92E8097F}"/>
              </a:ext>
            </a:extLst>
          </p:cNvPr>
          <p:cNvSpPr/>
          <p:nvPr/>
        </p:nvSpPr>
        <p:spPr>
          <a:xfrm rot="5400000">
            <a:off x="8387999" y="301784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ight Arrow 23">
            <a:extLst>
              <a:ext uri="{FF2B5EF4-FFF2-40B4-BE49-F238E27FC236}">
                <a16:creationId xmlns:a16="http://schemas.microsoft.com/office/drawing/2014/main" id="{B9B731AF-8109-AC41-9F2B-0658AC48B2F7}"/>
              </a:ext>
            </a:extLst>
          </p:cNvPr>
          <p:cNvSpPr/>
          <p:nvPr/>
        </p:nvSpPr>
        <p:spPr>
          <a:xfrm rot="16200000">
            <a:off x="7792869" y="2667429"/>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28" name="TextBox 27">
            <a:extLst>
              <a:ext uri="{FF2B5EF4-FFF2-40B4-BE49-F238E27FC236}">
                <a16:creationId xmlns:a16="http://schemas.microsoft.com/office/drawing/2014/main" id="{5603415B-8176-0042-B432-5066C01F7AD1}"/>
              </a:ext>
            </a:extLst>
          </p:cNvPr>
          <p:cNvSpPr txBox="1"/>
          <p:nvPr/>
        </p:nvSpPr>
        <p:spPr>
          <a:xfrm>
            <a:off x="1465006" y="4990348"/>
            <a:ext cx="9478297" cy="1815882"/>
          </a:xfrm>
          <a:prstGeom prst="rect">
            <a:avLst/>
          </a:prstGeom>
          <a:solidFill>
            <a:schemeClr val="tx1">
              <a:lumMod val="95000"/>
            </a:schemeClr>
          </a:solidFill>
          <a:ln>
            <a:solidFill>
              <a:schemeClr val="bg1"/>
            </a:solidFill>
          </a:ln>
        </p:spPr>
        <p:txBody>
          <a:bodyPr wrap="square" rtlCol="0">
            <a:spAutoFit/>
          </a:bodyPr>
          <a:lstStyle/>
          <a:p>
            <a:r>
              <a:rPr lang="en-US" sz="1400" b="1" i="1" u="sng" dirty="0">
                <a:solidFill>
                  <a:schemeClr val="bg1"/>
                </a:solidFill>
              </a:rPr>
              <a:t>At each loop iteration:</a:t>
            </a:r>
          </a:p>
          <a:p>
            <a:r>
              <a:rPr lang="en-US" sz="1400" i="1" dirty="0">
                <a:solidFill>
                  <a:schemeClr val="bg1"/>
                </a:solidFill>
              </a:rPr>
              <a:t>	Take line at </a:t>
            </a:r>
            <a:r>
              <a:rPr lang="en-US" sz="1400" i="1" dirty="0" err="1">
                <a:solidFill>
                  <a:schemeClr val="bg1"/>
                </a:solidFill>
              </a:rPr>
              <a:t>leftIndex</a:t>
            </a:r>
            <a:r>
              <a:rPr lang="en-US" sz="1400" i="1" dirty="0">
                <a:solidFill>
                  <a:schemeClr val="bg1"/>
                </a:solidFill>
              </a:rPr>
              <a:t> and </a:t>
            </a:r>
            <a:r>
              <a:rPr lang="en-US" sz="1400" i="1" dirty="0" err="1">
                <a:solidFill>
                  <a:schemeClr val="bg1"/>
                </a:solidFill>
              </a:rPr>
              <a:t>rightIndex</a:t>
            </a:r>
            <a:endParaRPr lang="en-US" sz="1400" i="1" dirty="0">
              <a:solidFill>
                <a:schemeClr val="bg1"/>
              </a:solidFill>
            </a:endParaRPr>
          </a:p>
          <a:p>
            <a:r>
              <a:rPr lang="en-US" sz="1400" i="1" dirty="0">
                <a:solidFill>
                  <a:schemeClr val="bg1"/>
                </a:solidFill>
              </a:rPr>
              <a:t>	Evaluate each line at left most intersection min(</a:t>
            </a:r>
            <a:r>
              <a:rPr lang="en-US" sz="1400" i="1" dirty="0" err="1">
                <a:solidFill>
                  <a:schemeClr val="bg1"/>
                </a:solidFill>
              </a:rPr>
              <a:t>L_Int</a:t>
            </a:r>
            <a:r>
              <a:rPr lang="en-US" sz="1400" i="1" dirty="0">
                <a:solidFill>
                  <a:schemeClr val="bg1"/>
                </a:solidFill>
              </a:rPr>
              <a:t>[</a:t>
            </a:r>
            <a:r>
              <a:rPr lang="en-US" sz="1400" i="1" dirty="0" err="1">
                <a:solidFill>
                  <a:schemeClr val="bg1"/>
                </a:solidFill>
              </a:rPr>
              <a:t>leftIndex</a:t>
            </a:r>
            <a:r>
              <a:rPr lang="en-US" sz="1400" i="1" dirty="0">
                <a:solidFill>
                  <a:schemeClr val="bg1"/>
                </a:solidFill>
              </a:rPr>
              <a:t>], </a:t>
            </a:r>
            <a:r>
              <a:rPr lang="en-US" sz="1400" i="1" dirty="0" err="1">
                <a:solidFill>
                  <a:schemeClr val="bg1"/>
                </a:solidFill>
              </a:rPr>
              <a:t>R_Int</a:t>
            </a:r>
            <a:r>
              <a:rPr lang="en-US" sz="1400" i="1" dirty="0">
                <a:solidFill>
                  <a:schemeClr val="bg1"/>
                </a:solidFill>
              </a:rPr>
              <a:t>[</a:t>
            </a:r>
            <a:r>
              <a:rPr lang="en-US" sz="1400" i="1" dirty="0" err="1">
                <a:solidFill>
                  <a:schemeClr val="bg1"/>
                </a:solidFill>
              </a:rPr>
              <a:t>rightIndex</a:t>
            </a:r>
            <a:r>
              <a:rPr lang="en-US" sz="1400" i="1" dirty="0">
                <a:solidFill>
                  <a:schemeClr val="bg1"/>
                </a:solidFill>
              </a:rPr>
              <a:t>]</a:t>
            </a:r>
          </a:p>
          <a:p>
            <a:r>
              <a:rPr lang="en-US" sz="1400" i="1" dirty="0">
                <a:solidFill>
                  <a:schemeClr val="bg1"/>
                </a:solidFill>
              </a:rPr>
              <a:t>	If left (purple) line greater than right (green) line:</a:t>
            </a:r>
          </a:p>
          <a:p>
            <a:r>
              <a:rPr lang="en-US" sz="1400" i="1" dirty="0">
                <a:solidFill>
                  <a:schemeClr val="bg1"/>
                </a:solidFill>
              </a:rPr>
              <a:t>		increment index of whichever side is left-most</a:t>
            </a:r>
          </a:p>
          <a:p>
            <a:r>
              <a:rPr lang="en-US" sz="1400" i="1" dirty="0">
                <a:solidFill>
                  <a:schemeClr val="bg1"/>
                </a:solidFill>
              </a:rPr>
              <a:t>	</a:t>
            </a:r>
            <a:r>
              <a:rPr lang="en-US" sz="1400" b="1" i="1" dirty="0">
                <a:solidFill>
                  <a:schemeClr val="bg1"/>
                </a:solidFill>
              </a:rPr>
              <a:t>Else</a:t>
            </a:r>
          </a:p>
          <a:p>
            <a:r>
              <a:rPr lang="en-US" sz="1400" b="1" i="1" dirty="0">
                <a:solidFill>
                  <a:schemeClr val="bg1"/>
                </a:solidFill>
              </a:rPr>
              <a:t>		return </a:t>
            </a:r>
            <a:r>
              <a:rPr lang="en-US" sz="1400" b="1" i="1" dirty="0" err="1">
                <a:solidFill>
                  <a:schemeClr val="bg1"/>
                </a:solidFill>
              </a:rPr>
              <a:t>L_Lines</a:t>
            </a:r>
            <a:r>
              <a:rPr lang="en-US" sz="1400" b="1" i="1" dirty="0">
                <a:solidFill>
                  <a:schemeClr val="bg1"/>
                </a:solidFill>
              </a:rPr>
              <a:t>[0:leftIndex] + </a:t>
            </a:r>
            <a:r>
              <a:rPr lang="en-US" sz="1400" b="1" i="1" dirty="0" err="1">
                <a:solidFill>
                  <a:schemeClr val="bg1"/>
                </a:solidFill>
              </a:rPr>
              <a:t>Rlines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br>
              <a:rPr lang="en-US" sz="1400" b="1" i="1" dirty="0">
                <a:solidFill>
                  <a:schemeClr val="bg1"/>
                </a:solidFill>
              </a:rPr>
            </a:br>
            <a:r>
              <a:rPr lang="en-US" sz="1400" b="1" i="1" dirty="0">
                <a:solidFill>
                  <a:schemeClr val="bg1"/>
                </a:solidFill>
              </a:rPr>
              <a:t>		return </a:t>
            </a:r>
            <a:r>
              <a:rPr lang="en-US" sz="1400" b="1" i="1" dirty="0" err="1">
                <a:solidFill>
                  <a:schemeClr val="bg1"/>
                </a:solidFill>
              </a:rPr>
              <a:t>L_int</a:t>
            </a:r>
            <a:r>
              <a:rPr lang="en-US" sz="1400" b="1" i="1" dirty="0">
                <a:solidFill>
                  <a:schemeClr val="bg1"/>
                </a:solidFill>
              </a:rPr>
              <a:t>[0:leftIndex-1] + intersection(</a:t>
            </a:r>
            <a:r>
              <a:rPr lang="en-US" sz="1400" b="1" i="1" dirty="0" err="1">
                <a:solidFill>
                  <a:schemeClr val="bg1"/>
                </a:solidFill>
              </a:rPr>
              <a:t>L_Lines</a:t>
            </a:r>
            <a:r>
              <a:rPr lang="en-US" sz="1400" b="1" i="1" dirty="0">
                <a:solidFill>
                  <a:schemeClr val="bg1"/>
                </a:solidFill>
              </a:rPr>
              <a:t>[</a:t>
            </a:r>
            <a:r>
              <a:rPr lang="en-US" sz="1400" b="1" i="1" dirty="0" err="1">
                <a:solidFill>
                  <a:schemeClr val="bg1"/>
                </a:solidFill>
              </a:rPr>
              <a:t>leftIndex</a:t>
            </a:r>
            <a:r>
              <a:rPr lang="en-US" sz="1400" b="1" i="1" dirty="0">
                <a:solidFill>
                  <a:schemeClr val="bg1"/>
                </a:solidFill>
              </a:rPr>
              <a:t>], </a:t>
            </a:r>
            <a:r>
              <a:rPr lang="en-US" sz="1400" b="1" i="1" dirty="0" err="1">
                <a:solidFill>
                  <a:schemeClr val="bg1"/>
                </a:solidFill>
              </a:rPr>
              <a:t>R_Lines</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 + </a:t>
            </a:r>
            <a:r>
              <a:rPr lang="en-US" sz="1400" b="1" i="1" dirty="0" err="1">
                <a:solidFill>
                  <a:schemeClr val="bg1"/>
                </a:solidFill>
              </a:rPr>
              <a:t>R_int</a:t>
            </a:r>
            <a:r>
              <a:rPr lang="en-US" sz="1400" b="1" i="1" dirty="0">
                <a:solidFill>
                  <a:schemeClr val="bg1"/>
                </a:solidFill>
              </a:rPr>
              <a:t>[</a:t>
            </a:r>
            <a:r>
              <a:rPr lang="en-US" sz="1400" b="1" i="1" dirty="0" err="1">
                <a:solidFill>
                  <a:schemeClr val="bg1"/>
                </a:solidFill>
              </a:rPr>
              <a:t>rightIndex</a:t>
            </a:r>
            <a:r>
              <a:rPr lang="en-US" sz="1400" b="1" i="1" dirty="0">
                <a:solidFill>
                  <a:schemeClr val="bg1"/>
                </a:solidFill>
              </a:rPr>
              <a:t>:]</a:t>
            </a:r>
          </a:p>
        </p:txBody>
      </p:sp>
    </p:spTree>
    <p:extLst>
      <p:ext uri="{BB962C8B-B14F-4D97-AF65-F5344CB8AC3E}">
        <p14:creationId xmlns:p14="http://schemas.microsoft.com/office/powerpoint/2010/main" val="26803891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3387649" y="1499378"/>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6B058816-AD93-7248-B9BD-236C4E045413}"/>
              </a:ext>
            </a:extLst>
          </p:cNvPr>
          <p:cNvSpPr txBox="1"/>
          <p:nvPr/>
        </p:nvSpPr>
        <p:spPr>
          <a:xfrm>
            <a:off x="455322" y="2733870"/>
            <a:ext cx="2673171" cy="954107"/>
          </a:xfrm>
          <a:prstGeom prst="rect">
            <a:avLst/>
          </a:prstGeom>
          <a:noFill/>
        </p:spPr>
        <p:txBody>
          <a:bodyPr wrap="square" rtlCol="0">
            <a:spAutoFit/>
          </a:bodyPr>
          <a:lstStyle/>
          <a:p>
            <a:r>
              <a:rPr lang="en-US" sz="1400" b="1" i="1" u="sng" dirty="0">
                <a:solidFill>
                  <a:schemeClr val="tx1">
                    <a:lumMod val="95000"/>
                  </a:schemeClr>
                </a:solidFill>
              </a:rPr>
              <a:t>Purple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L_Lines</a:t>
            </a:r>
            <a:r>
              <a:rPr lang="en-US" sz="1400" i="1" dirty="0">
                <a:solidFill>
                  <a:schemeClr val="tx1">
                    <a:lumMod val="95000"/>
                  </a:schemeClr>
                </a:solidFill>
              </a:rPr>
              <a:t> 	= [(-7,12), (-1,8)]</a:t>
            </a:r>
            <a:br>
              <a:rPr lang="en-US" sz="1400" i="1" dirty="0">
                <a:solidFill>
                  <a:schemeClr val="tx1">
                    <a:lumMod val="95000"/>
                  </a:schemeClr>
                </a:solidFill>
              </a:rPr>
            </a:br>
            <a:r>
              <a:rPr lang="en-US" sz="1400" i="1" dirty="0" err="1">
                <a:solidFill>
                  <a:schemeClr val="tx1">
                    <a:lumMod val="95000"/>
                  </a:schemeClr>
                </a:solidFill>
              </a:rPr>
              <a:t>L_Int</a:t>
            </a:r>
            <a:r>
              <a:rPr lang="en-US" sz="1400" i="1" dirty="0">
                <a:solidFill>
                  <a:schemeClr val="tx1">
                    <a:lumMod val="95000"/>
                  </a:schemeClr>
                </a:solidFill>
              </a:rPr>
              <a:t> 	= [0.24	]</a:t>
            </a:r>
          </a:p>
        </p:txBody>
      </p:sp>
      <p:sp>
        <p:nvSpPr>
          <p:cNvPr id="53" name="TextBox 52">
            <a:extLst>
              <a:ext uri="{FF2B5EF4-FFF2-40B4-BE49-F238E27FC236}">
                <a16:creationId xmlns:a16="http://schemas.microsoft.com/office/drawing/2014/main" id="{CE1716F7-C903-9E47-9DF4-55EF9B662C57}"/>
              </a:ext>
            </a:extLst>
          </p:cNvPr>
          <p:cNvSpPr txBox="1"/>
          <p:nvPr/>
        </p:nvSpPr>
        <p:spPr>
          <a:xfrm>
            <a:off x="8988293" y="2759977"/>
            <a:ext cx="3128258" cy="954107"/>
          </a:xfrm>
          <a:prstGeom prst="rect">
            <a:avLst/>
          </a:prstGeom>
          <a:noFill/>
        </p:spPr>
        <p:txBody>
          <a:bodyPr wrap="square" rtlCol="0">
            <a:spAutoFit/>
          </a:bodyPr>
          <a:lstStyle/>
          <a:p>
            <a:r>
              <a:rPr lang="en-US" sz="1400" b="1" i="1" u="sng" dirty="0">
                <a:solidFill>
                  <a:schemeClr val="tx1">
                    <a:lumMod val="95000"/>
                  </a:schemeClr>
                </a:solidFill>
              </a:rPr>
              <a:t>Green side returns something like:</a:t>
            </a:r>
            <a:r>
              <a:rPr lang="en-US" sz="1400" i="1" dirty="0">
                <a:solidFill>
                  <a:schemeClr val="tx1">
                    <a:lumMod val="95000"/>
                  </a:schemeClr>
                </a:solidFill>
              </a:rPr>
              <a:t>:</a:t>
            </a:r>
          </a:p>
          <a:p>
            <a:endParaRPr lang="en-US" sz="1400" i="1" dirty="0">
              <a:solidFill>
                <a:schemeClr val="tx1">
                  <a:lumMod val="95000"/>
                </a:schemeClr>
              </a:solidFill>
            </a:endParaRPr>
          </a:p>
          <a:p>
            <a:r>
              <a:rPr lang="en-US" sz="1400" i="1" dirty="0" err="1">
                <a:solidFill>
                  <a:schemeClr val="tx1">
                    <a:lumMod val="95000"/>
                  </a:schemeClr>
                </a:solidFill>
              </a:rPr>
              <a:t>R_Lines</a:t>
            </a:r>
            <a:r>
              <a:rPr lang="en-US" sz="1400" i="1" dirty="0">
                <a:solidFill>
                  <a:schemeClr val="tx1">
                    <a:lumMod val="95000"/>
                  </a:schemeClr>
                </a:solidFill>
              </a:rPr>
              <a:t> 	= [(0.5,6), 	(6,2), (8,-13)]</a:t>
            </a:r>
            <a:br>
              <a:rPr lang="en-US" sz="1400" i="1" dirty="0">
                <a:solidFill>
                  <a:schemeClr val="tx1">
                    <a:lumMod val="95000"/>
                  </a:schemeClr>
                </a:solidFill>
              </a:rPr>
            </a:br>
            <a:r>
              <a:rPr lang="en-US" sz="1400" i="1" dirty="0" err="1">
                <a:solidFill>
                  <a:schemeClr val="tx1">
                    <a:lumMod val="95000"/>
                  </a:schemeClr>
                </a:solidFill>
              </a:rPr>
              <a:t>R_Int</a:t>
            </a:r>
            <a:r>
              <a:rPr lang="en-US" sz="1400" i="1" dirty="0">
                <a:solidFill>
                  <a:schemeClr val="tx1">
                    <a:lumMod val="95000"/>
                  </a:schemeClr>
                </a:solidFill>
              </a:rPr>
              <a:t> 	= [0.46, 	0.87]</a:t>
            </a:r>
          </a:p>
        </p:txBody>
      </p:sp>
      <p:sp>
        <p:nvSpPr>
          <p:cNvPr id="3" name="Right Arrow 2">
            <a:extLst>
              <a:ext uri="{FF2B5EF4-FFF2-40B4-BE49-F238E27FC236}">
                <a16:creationId xmlns:a16="http://schemas.microsoft.com/office/drawing/2014/main" id="{A928898A-AF88-314D-929D-59EBB579CDA4}"/>
              </a:ext>
            </a:extLst>
          </p:cNvPr>
          <p:cNvSpPr/>
          <p:nvPr/>
        </p:nvSpPr>
        <p:spPr>
          <a:xfrm rot="16200000">
            <a:off x="2335873" y="3872526"/>
            <a:ext cx="427486" cy="157316"/>
          </a:xfrm>
          <a:prstGeom prst="rightArrow">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EBDA3691-2207-4B49-B64B-CD8BE4FA3FD4}"/>
              </a:ext>
            </a:extLst>
          </p:cNvPr>
          <p:cNvSpPr txBox="1"/>
          <p:nvPr/>
        </p:nvSpPr>
        <p:spPr>
          <a:xfrm>
            <a:off x="2016110" y="4214391"/>
            <a:ext cx="1106340" cy="307777"/>
          </a:xfrm>
          <a:prstGeom prst="rect">
            <a:avLst/>
          </a:prstGeom>
          <a:noFill/>
        </p:spPr>
        <p:txBody>
          <a:bodyPr wrap="square" rtlCol="0">
            <a:spAutoFit/>
          </a:bodyPr>
          <a:lstStyle/>
          <a:p>
            <a:r>
              <a:rPr lang="en-US" sz="1400" dirty="0" err="1">
                <a:solidFill>
                  <a:schemeClr val="tx1">
                    <a:lumMod val="95000"/>
                  </a:schemeClr>
                </a:solidFill>
              </a:rPr>
              <a:t>leftIndex</a:t>
            </a:r>
            <a:r>
              <a:rPr lang="en-US" sz="1400" dirty="0">
                <a:solidFill>
                  <a:schemeClr val="tx1">
                    <a:lumMod val="95000"/>
                  </a:schemeClr>
                </a:solidFill>
              </a:rPr>
              <a:t>=1</a:t>
            </a:r>
          </a:p>
        </p:txBody>
      </p:sp>
      <p:sp>
        <p:nvSpPr>
          <p:cNvPr id="25" name="Right Arrow 24">
            <a:extLst>
              <a:ext uri="{FF2B5EF4-FFF2-40B4-BE49-F238E27FC236}">
                <a16:creationId xmlns:a16="http://schemas.microsoft.com/office/drawing/2014/main" id="{6514BE43-2B64-9247-BB4B-00A90ADE3319}"/>
              </a:ext>
            </a:extLst>
          </p:cNvPr>
          <p:cNvSpPr/>
          <p:nvPr/>
        </p:nvSpPr>
        <p:spPr>
          <a:xfrm rot="16200000">
            <a:off x="10894264" y="3880023"/>
            <a:ext cx="427486" cy="157316"/>
          </a:xfrm>
          <a:prstGeom prst="rightArrow">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29DC097-823F-2A4F-A927-92DA14595A97}"/>
              </a:ext>
            </a:extLst>
          </p:cNvPr>
          <p:cNvSpPr txBox="1"/>
          <p:nvPr/>
        </p:nvSpPr>
        <p:spPr>
          <a:xfrm>
            <a:off x="10510531" y="4164927"/>
            <a:ext cx="1229187" cy="307777"/>
          </a:xfrm>
          <a:prstGeom prst="rect">
            <a:avLst/>
          </a:prstGeom>
          <a:noFill/>
        </p:spPr>
        <p:txBody>
          <a:bodyPr wrap="square" rtlCol="0">
            <a:spAutoFit/>
          </a:bodyPr>
          <a:lstStyle/>
          <a:p>
            <a:r>
              <a:rPr lang="en-US" sz="1400" dirty="0" err="1">
                <a:solidFill>
                  <a:schemeClr val="tx1">
                    <a:lumMod val="95000"/>
                  </a:schemeClr>
                </a:solidFill>
              </a:rPr>
              <a:t>rightIndex</a:t>
            </a:r>
            <a:r>
              <a:rPr lang="en-US" sz="1400" dirty="0">
                <a:solidFill>
                  <a:schemeClr val="tx1">
                    <a:lumMod val="95000"/>
                  </a:schemeClr>
                </a:solidFill>
              </a:rPr>
              <a:t>=1</a:t>
            </a:r>
          </a:p>
        </p:txBody>
      </p:sp>
      <p:sp>
        <p:nvSpPr>
          <p:cNvPr id="4" name="Oval 3">
            <a:extLst>
              <a:ext uri="{FF2B5EF4-FFF2-40B4-BE49-F238E27FC236}">
                <a16:creationId xmlns:a16="http://schemas.microsoft.com/office/drawing/2014/main" id="{3BECBEF8-A7D8-1144-A34D-9D588F5EAF88}"/>
              </a:ext>
            </a:extLst>
          </p:cNvPr>
          <p:cNvSpPr/>
          <p:nvPr/>
        </p:nvSpPr>
        <p:spPr>
          <a:xfrm>
            <a:off x="5881377" y="3137180"/>
            <a:ext cx="167149" cy="16714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ED1BA80-EE22-6B40-BFFC-E63219D3C137}"/>
              </a:ext>
            </a:extLst>
          </p:cNvPr>
          <p:cNvSpPr txBox="1"/>
          <p:nvPr/>
        </p:nvSpPr>
        <p:spPr>
          <a:xfrm>
            <a:off x="3762190" y="5212388"/>
            <a:ext cx="4866003" cy="1200329"/>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Final return values</a:t>
            </a:r>
            <a:r>
              <a:rPr lang="en-US" i="1" dirty="0">
                <a:solidFill>
                  <a:schemeClr val="tx1">
                    <a:lumMod val="95000"/>
                  </a:schemeClr>
                </a:solidFill>
              </a:rPr>
              <a:t>:</a:t>
            </a:r>
          </a:p>
          <a:p>
            <a:endParaRPr lang="en-US" i="1" dirty="0">
              <a:solidFill>
                <a:schemeClr val="tx1">
                  <a:lumMod val="95000"/>
                </a:schemeClr>
              </a:solidFill>
            </a:endParaRPr>
          </a:p>
          <a:p>
            <a:r>
              <a:rPr lang="en-US" i="1" dirty="0">
                <a:solidFill>
                  <a:schemeClr val="tx1">
                    <a:lumMod val="95000"/>
                  </a:schemeClr>
                </a:solidFill>
              </a:rPr>
              <a:t>Lines 	= [(-7,12), (-1,8), (6,2), (8,-13)]</a:t>
            </a:r>
            <a:br>
              <a:rPr lang="en-US" i="1" dirty="0">
                <a:solidFill>
                  <a:schemeClr val="tx1">
                    <a:lumMod val="95000"/>
                  </a:schemeClr>
                </a:solidFill>
              </a:rPr>
            </a:br>
            <a:r>
              <a:rPr lang="en-US" i="1" dirty="0" err="1">
                <a:solidFill>
                  <a:schemeClr val="tx1">
                    <a:lumMod val="95000"/>
                  </a:schemeClr>
                </a:solidFill>
              </a:rPr>
              <a:t>Int</a:t>
            </a:r>
            <a:r>
              <a:rPr lang="en-US" i="1" dirty="0">
                <a:solidFill>
                  <a:schemeClr val="tx1">
                    <a:lumMod val="95000"/>
                  </a:schemeClr>
                </a:solidFill>
              </a:rPr>
              <a:t> 	= [0.24, 0.45, 0.87]</a:t>
            </a:r>
          </a:p>
        </p:txBody>
      </p:sp>
    </p:spTree>
    <p:extLst>
      <p:ext uri="{BB962C8B-B14F-4D97-AF65-F5344CB8AC3E}">
        <p14:creationId xmlns:p14="http://schemas.microsoft.com/office/powerpoint/2010/main" val="1440173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42089"/>
            <a:ext cx="9905998" cy="860425"/>
          </a:xfrm>
        </p:spPr>
        <p:txBody>
          <a:bodyPr/>
          <a:lstStyle/>
          <a:p>
            <a:pPr algn="ctr"/>
            <a:r>
              <a:rPr lang="en-US" dirty="0"/>
              <a:t>Line-Horizon Problem</a:t>
            </a:r>
          </a:p>
        </p:txBody>
      </p:sp>
      <mc:AlternateContent xmlns:mc="http://schemas.openxmlformats.org/markup-compatibility/2006">
        <mc:Choice xmlns:a14="http://schemas.microsoft.com/office/drawing/2010/main"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809474" y="764183"/>
                <a:ext cx="10771436" cy="56324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a:rPr lang="en-US" sz="2000" b="1" i="0" u="sng" smtClean="0">
                        <a:latin typeface="Cambria Math" panose="02040503050406030204" pitchFamily="18" charset="0"/>
                      </a:rPr>
                      <m:t>𝚯</m:t>
                    </m:r>
                    <m:r>
                      <a:rPr lang="en-US" sz="2000" b="1" i="0" u="sng" smtClean="0">
                        <a:latin typeface="Cambria Math" panose="02040503050406030204" pitchFamily="18" charset="0"/>
                      </a:rPr>
                      <m:t>(</m:t>
                    </m:r>
                    <m:r>
                      <a:rPr lang="en-US" sz="2000" b="1" i="0" u="sng" smtClean="0">
                        <a:latin typeface="Cambria Math" panose="02040503050406030204" pitchFamily="18" charset="0"/>
                      </a:rPr>
                      <m:t>𝐧</m:t>
                    </m:r>
                    <m:r>
                      <a:rPr lang="en-US" sz="2000" b="1" i="0" u="sng" smtClean="0">
                        <a:latin typeface="Cambria Math" panose="02040503050406030204" pitchFamily="18" charset="0"/>
                      </a:rPr>
                      <m:t> </m:t>
                    </m:r>
                    <m:r>
                      <a:rPr lang="en-US" sz="2000" b="1" i="0" u="sng" smtClean="0">
                        <a:latin typeface="Cambria Math" panose="02040503050406030204" pitchFamily="18" charset="0"/>
                      </a:rPr>
                      <m:t>𝐥𝐨𝐠</m:t>
                    </m:r>
                    <m:r>
                      <a:rPr lang="en-US" sz="2000" b="1" i="0" u="sng" smtClean="0">
                        <a:latin typeface="Cambria Math" panose="02040503050406030204" pitchFamily="18" charset="0"/>
                      </a:rPr>
                      <m:t> </m:t>
                    </m:r>
                    <m:r>
                      <a:rPr lang="en-US" sz="2000" b="1" i="0" u="sng" smtClean="0">
                        <a:latin typeface="Cambria Math" panose="02040503050406030204" pitchFamily="18" charset="0"/>
                      </a:rPr>
                      <m:t>𝐧</m:t>
                    </m:r>
                    <m:r>
                      <a:rPr lang="en-US" sz="2000" b="1" i="0" u="sng" smtClean="0">
                        <a:latin typeface="Cambria Math" panose="02040503050406030204" pitchFamily="18" charset="0"/>
                      </a:rPr>
                      <m:t>)</m:t>
                    </m:r>
                  </m:oMath>
                </a14:m>
                <a:r>
                  <a:rPr lang="en-US" sz="2000" b="1" i="1" u="sng" dirty="0"/>
                  <a:t> Solution</a:t>
                </a:r>
                <a:r>
                  <a:rPr lang="en-US" sz="2000" i="1" dirty="0"/>
                  <a:t>: We can do this faster with a divide and conquer algorithm</a:t>
                </a:r>
              </a:p>
            </p:txBody>
          </p:sp>
        </mc:Choice>
        <mc:Fallback>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809474" y="764183"/>
                <a:ext cx="10771436" cy="563247"/>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92666477-46BE-3A46-9D97-246F434EBB81}"/>
              </a:ext>
            </a:extLst>
          </p:cNvPr>
          <p:cNvGrpSpPr/>
          <p:nvPr/>
        </p:nvGrpSpPr>
        <p:grpSpPr>
          <a:xfrm>
            <a:off x="133171" y="1890079"/>
            <a:ext cx="5438108" cy="3376964"/>
            <a:chOff x="1536725" y="2236338"/>
            <a:chExt cx="5438108" cy="3376964"/>
          </a:xfrm>
        </p:grpSpPr>
        <p:sp>
          <p:nvSpPr>
            <p:cNvPr id="37" name="Rectangle 36">
              <a:extLst>
                <a:ext uri="{FF2B5EF4-FFF2-40B4-BE49-F238E27FC236}">
                  <a16:creationId xmlns:a16="http://schemas.microsoft.com/office/drawing/2014/main" id="{6FD480AB-E47C-3647-A344-15C4132BBA34}"/>
                </a:ext>
              </a:extLst>
            </p:cNvPr>
            <p:cNvSpPr/>
            <p:nvPr/>
          </p:nvSpPr>
          <p:spPr>
            <a:xfrm>
              <a:off x="1536725" y="2236338"/>
              <a:ext cx="5438108" cy="3376964"/>
            </a:xfrm>
            <a:prstGeom prst="rect">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0D5B79A0-2371-774C-A53C-C7EB04674ECD}"/>
                </a:ext>
              </a:extLst>
            </p:cNvPr>
            <p:cNvCxnSpPr>
              <a:cxnSpLocks/>
            </p:cNvCxnSpPr>
            <p:nvPr/>
          </p:nvCxnSpPr>
          <p:spPr>
            <a:xfrm>
              <a:off x="1873208"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6621AFD-F5DF-3C4A-A9D8-4EF8E08203E9}"/>
                </a:ext>
              </a:extLst>
            </p:cNvPr>
            <p:cNvCxnSpPr>
              <a:cxnSpLocks/>
            </p:cNvCxnSpPr>
            <p:nvPr/>
          </p:nvCxnSpPr>
          <p:spPr>
            <a:xfrm>
              <a:off x="6570176" y="2424920"/>
              <a:ext cx="0" cy="26974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1806A51-E685-6E48-92D4-665A0FEA0DEA}"/>
                </a:ext>
              </a:extLst>
            </p:cNvPr>
            <p:cNvSpPr txBox="1"/>
            <p:nvPr/>
          </p:nvSpPr>
          <p:spPr>
            <a:xfrm>
              <a:off x="1717556" y="5234138"/>
              <a:ext cx="311304" cy="369332"/>
            </a:xfrm>
            <a:prstGeom prst="rect">
              <a:avLst/>
            </a:prstGeom>
            <a:noFill/>
            <a:ln>
              <a:noFill/>
            </a:ln>
          </p:spPr>
          <p:txBody>
            <a:bodyPr wrap="none" rtlCol="0">
              <a:spAutoFit/>
            </a:bodyPr>
            <a:lstStyle/>
            <a:p>
              <a:pPr algn="ctr"/>
              <a:r>
                <a:rPr lang="en-US" dirty="0">
                  <a:solidFill>
                    <a:schemeClr val="bg1"/>
                  </a:solidFill>
                </a:rPr>
                <a:t>0</a:t>
              </a:r>
            </a:p>
          </p:txBody>
        </p:sp>
        <p:sp>
          <p:nvSpPr>
            <p:cNvPr id="10" name="TextBox 9">
              <a:extLst>
                <a:ext uri="{FF2B5EF4-FFF2-40B4-BE49-F238E27FC236}">
                  <a16:creationId xmlns:a16="http://schemas.microsoft.com/office/drawing/2014/main" id="{F6087DEB-2101-F34F-AC21-0DA0C5C4BAB9}"/>
                </a:ext>
              </a:extLst>
            </p:cNvPr>
            <p:cNvSpPr txBox="1"/>
            <p:nvPr/>
          </p:nvSpPr>
          <p:spPr>
            <a:xfrm>
              <a:off x="6414524" y="5234138"/>
              <a:ext cx="311304" cy="369332"/>
            </a:xfrm>
            <a:prstGeom prst="rect">
              <a:avLst/>
            </a:prstGeom>
            <a:noFill/>
            <a:ln>
              <a:noFill/>
            </a:ln>
          </p:spPr>
          <p:txBody>
            <a:bodyPr wrap="none" rtlCol="0">
              <a:spAutoFit/>
            </a:bodyPr>
            <a:lstStyle/>
            <a:p>
              <a:pPr algn="ctr"/>
              <a:r>
                <a:rPr lang="en-US" dirty="0">
                  <a:solidFill>
                    <a:schemeClr val="bg1"/>
                  </a:solidFill>
                </a:rPr>
                <a:t>1</a:t>
              </a:r>
            </a:p>
          </p:txBody>
        </p:sp>
        <p:cxnSp>
          <p:nvCxnSpPr>
            <p:cNvPr id="11" name="Straight Connector 10">
              <a:extLst>
                <a:ext uri="{FF2B5EF4-FFF2-40B4-BE49-F238E27FC236}">
                  <a16:creationId xmlns:a16="http://schemas.microsoft.com/office/drawing/2014/main" id="{2238A4EC-3769-684C-B4D8-02CE8B0D6967}"/>
                </a:ext>
              </a:extLst>
            </p:cNvPr>
            <p:cNvCxnSpPr>
              <a:cxnSpLocks/>
            </p:cNvCxnSpPr>
            <p:nvPr/>
          </p:nvCxnSpPr>
          <p:spPr>
            <a:xfrm flipH="1">
              <a:off x="1873208" y="5122400"/>
              <a:ext cx="4696968"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6910902-8E9D-2D48-8EC9-FE5DAA4E66A0}"/>
                </a:ext>
              </a:extLst>
            </p:cNvPr>
            <p:cNvCxnSpPr>
              <a:cxnSpLocks/>
            </p:cNvCxnSpPr>
            <p:nvPr/>
          </p:nvCxnSpPr>
          <p:spPr>
            <a:xfrm>
              <a:off x="1763737" y="2874678"/>
              <a:ext cx="1332070" cy="1102251"/>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1F3D1C-CC9A-F047-A7E3-C0B36E17FE3A}"/>
                </a:ext>
              </a:extLst>
            </p:cNvPr>
            <p:cNvCxnSpPr>
              <a:cxnSpLocks/>
            </p:cNvCxnSpPr>
            <p:nvPr/>
          </p:nvCxnSpPr>
          <p:spPr>
            <a:xfrm flipV="1">
              <a:off x="3399503" y="2874678"/>
              <a:ext cx="3418014" cy="1372718"/>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C0A296B-2761-C14B-8205-FA8578AED6D0}"/>
                </a:ext>
              </a:extLst>
            </p:cNvPr>
            <p:cNvCxnSpPr>
              <a:cxnSpLocks/>
            </p:cNvCxnSpPr>
            <p:nvPr/>
          </p:nvCxnSpPr>
          <p:spPr>
            <a:xfrm>
              <a:off x="1717556" y="3701626"/>
              <a:ext cx="5183689" cy="550606"/>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9036D3D-7A5A-2240-9647-B56F3D94465F}"/>
                </a:ext>
              </a:extLst>
            </p:cNvPr>
            <p:cNvCxnSpPr>
              <a:cxnSpLocks/>
            </p:cNvCxnSpPr>
            <p:nvPr/>
          </p:nvCxnSpPr>
          <p:spPr>
            <a:xfrm flipV="1">
              <a:off x="5968822" y="2424919"/>
              <a:ext cx="781996" cy="937255"/>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4F04639-5639-6F45-86FE-3384E163D179}"/>
                </a:ext>
              </a:extLst>
            </p:cNvPr>
            <p:cNvCxnSpPr>
              <a:cxnSpLocks/>
            </p:cNvCxnSpPr>
            <p:nvPr/>
          </p:nvCxnSpPr>
          <p:spPr>
            <a:xfrm flipH="1">
              <a:off x="1873208" y="5122400"/>
              <a:ext cx="469696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EED1BA80-EE22-6B40-BFFC-E63219D3C137}"/>
                  </a:ext>
                </a:extLst>
              </p:cNvPr>
              <p:cNvSpPr txBox="1"/>
              <p:nvPr/>
            </p:nvSpPr>
            <p:spPr>
              <a:xfrm>
                <a:off x="5680750" y="2214545"/>
                <a:ext cx="6088463" cy="2722861"/>
              </a:xfrm>
              <a:prstGeom prst="rect">
                <a:avLst/>
              </a:prstGeom>
              <a:noFill/>
              <a:ln>
                <a:solidFill>
                  <a:schemeClr val="tx1">
                    <a:lumMod val="95000"/>
                  </a:schemeClr>
                </a:solidFill>
              </a:ln>
            </p:spPr>
            <p:txBody>
              <a:bodyPr wrap="square" rtlCol="0">
                <a:spAutoFit/>
              </a:bodyPr>
              <a:lstStyle/>
              <a:p>
                <a:r>
                  <a:rPr lang="en-US" b="1" i="1" u="sng" dirty="0">
                    <a:solidFill>
                      <a:schemeClr val="tx1">
                        <a:lumMod val="95000"/>
                      </a:schemeClr>
                    </a:solidFill>
                  </a:rPr>
                  <a:t>A couple notes about this solution</a:t>
                </a:r>
                <a:r>
                  <a:rPr lang="en-US" i="1" dirty="0">
                    <a:solidFill>
                      <a:schemeClr val="tx1">
                        <a:lumMod val="95000"/>
                      </a:schemeClr>
                    </a:solidFill>
                  </a:rPr>
                  <a:t>:</a:t>
                </a:r>
              </a:p>
              <a:p>
                <a:endParaRPr lang="en-US" i="1" dirty="0">
                  <a:solidFill>
                    <a:schemeClr val="tx1">
                      <a:lumMod val="95000"/>
                    </a:schemeClr>
                  </a:solidFill>
                </a:endParaRPr>
              </a:p>
              <a:p>
                <a:pPr marL="285750" indent="-285750">
                  <a:buFontTx/>
                  <a:buChar char="-"/>
                </a:pPr>
                <a:r>
                  <a:rPr lang="en-US" i="1" dirty="0">
                    <a:solidFill>
                      <a:schemeClr val="tx1">
                        <a:lumMod val="95000"/>
                      </a:schemeClr>
                    </a:solidFill>
                  </a:rPr>
                  <a:t>Has common recurrence </a:t>
                </a:r>
                <a14:m>
                  <m:oMath xmlns:m="http://schemas.openxmlformats.org/officeDocument/2006/math">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=2</m:t>
                    </m:r>
                    <m:r>
                      <a:rPr lang="en-US" b="0" i="1" smtClean="0">
                        <a:solidFill>
                          <a:schemeClr val="tx1">
                            <a:lumMod val="95000"/>
                          </a:schemeClr>
                        </a:solidFill>
                        <a:latin typeface="Cambria Math" panose="02040503050406030204" pitchFamily="18" charset="0"/>
                      </a:rPr>
                      <m:t>𝑇</m:t>
                    </m:r>
                    <m:d>
                      <m:dPr>
                        <m:ctrlPr>
                          <a:rPr lang="en-US" b="0" i="1" smtClean="0">
                            <a:solidFill>
                              <a:schemeClr val="tx1">
                                <a:lumMod val="95000"/>
                              </a:schemeClr>
                            </a:solidFill>
                            <a:latin typeface="Cambria Math" panose="02040503050406030204" pitchFamily="18" charset="0"/>
                          </a:rPr>
                        </m:ctrlPr>
                      </m:dPr>
                      <m:e>
                        <m:f>
                          <m:fPr>
                            <m:ctrlPr>
                              <a:rPr lang="en-US" b="0" i="1" smtClean="0">
                                <a:solidFill>
                                  <a:schemeClr val="tx1">
                                    <a:lumMod val="95000"/>
                                  </a:schemeClr>
                                </a:solidFill>
                                <a:latin typeface="Cambria Math" panose="02040503050406030204" pitchFamily="18" charset="0"/>
                              </a:rPr>
                            </m:ctrlPr>
                          </m:fPr>
                          <m:num>
                            <m:r>
                              <a:rPr lang="en-US" b="0" i="1" smtClean="0">
                                <a:solidFill>
                                  <a:schemeClr val="tx1">
                                    <a:lumMod val="95000"/>
                                  </a:schemeClr>
                                </a:solidFill>
                                <a:latin typeface="Cambria Math" panose="02040503050406030204" pitchFamily="18" charset="0"/>
                              </a:rPr>
                              <m:t>𝑛</m:t>
                            </m:r>
                          </m:num>
                          <m:den>
                            <m:r>
                              <a:rPr lang="en-US" b="0" i="1" smtClean="0">
                                <a:solidFill>
                                  <a:schemeClr val="tx1">
                                    <a:lumMod val="95000"/>
                                  </a:schemeClr>
                                </a:solidFill>
                                <a:latin typeface="Cambria Math" panose="02040503050406030204" pitchFamily="18" charset="0"/>
                              </a:rPr>
                              <m:t>2</m:t>
                            </m:r>
                          </m:den>
                        </m:f>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r>
                      <a:rPr lang="en-US" b="0" i="1" smtClean="0">
                        <a:solidFill>
                          <a:schemeClr val="tx1">
                            <a:lumMod val="95000"/>
                          </a:schemeClr>
                        </a:solidFill>
                        <a:latin typeface="Cambria Math" panose="02040503050406030204" pitchFamily="18" charset="0"/>
                      </a:rPr>
                      <m:t>=</m:t>
                    </m:r>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func>
                      <m:funcPr>
                        <m:ctrlPr>
                          <a:rPr lang="en-US" b="0" i="1" smtClean="0">
                            <a:solidFill>
                              <a:schemeClr val="tx1">
                                <a:lumMod val="95000"/>
                              </a:schemeClr>
                            </a:solidFill>
                            <a:latin typeface="Cambria Math" panose="02040503050406030204" pitchFamily="18" charset="0"/>
                          </a:rPr>
                        </m:ctrlPr>
                      </m:funcPr>
                      <m:fName>
                        <m:r>
                          <m:rPr>
                            <m:sty m:val="p"/>
                          </m:rPr>
                          <a:rPr lang="en-US" b="0" i="0" smtClean="0">
                            <a:solidFill>
                              <a:schemeClr val="tx1">
                                <a:lumMod val="95000"/>
                              </a:schemeClr>
                            </a:solidFill>
                            <a:latin typeface="Cambria Math" panose="02040503050406030204" pitchFamily="18" charset="0"/>
                          </a:rPr>
                          <m:t>log</m:t>
                        </m:r>
                      </m:fName>
                      <m:e>
                        <m:r>
                          <a:rPr lang="en-US" b="0" i="1" smtClean="0">
                            <a:solidFill>
                              <a:schemeClr val="tx1">
                                <a:lumMod val="95000"/>
                              </a:schemeClr>
                            </a:solidFill>
                            <a:latin typeface="Cambria Math" panose="02040503050406030204" pitchFamily="18" charset="0"/>
                          </a:rPr>
                          <m:t>𝑛</m:t>
                        </m:r>
                      </m:e>
                    </m:func>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a:p>
                <a:pPr marL="285750" indent="-285750">
                  <a:buFontTx/>
                  <a:buChar char="-"/>
                </a:pPr>
                <a:r>
                  <a:rPr lang="en-US" i="1" dirty="0">
                    <a:solidFill>
                      <a:schemeClr val="tx1">
                        <a:lumMod val="95000"/>
                      </a:schemeClr>
                    </a:solidFill>
                  </a:rPr>
                  <a:t>As a preprocessing step, you should remove all lower parallel lines so this is not an issue</a:t>
                </a:r>
              </a:p>
              <a:p>
                <a:pPr marL="285750" indent="-285750">
                  <a:buFontTx/>
                  <a:buChar char="-"/>
                </a:pPr>
                <a:r>
                  <a:rPr lang="en-US" i="1" dirty="0">
                    <a:solidFill>
                      <a:schemeClr val="tx1">
                        <a:lumMod val="95000"/>
                      </a:schemeClr>
                    </a:solidFill>
                  </a:rPr>
                  <a:t>Notice that when merging, the smallest and largest slope lines will always be in the solution because we were not restricting the inputs to be between 0-1 only (though we could update approach to account for that)</a:t>
                </a:r>
              </a:p>
            </p:txBody>
          </p:sp>
        </mc:Choice>
        <mc:Fallback>
          <p:sp>
            <p:nvSpPr>
              <p:cNvPr id="30" name="TextBox 29">
                <a:extLst>
                  <a:ext uri="{FF2B5EF4-FFF2-40B4-BE49-F238E27FC236}">
                    <a16:creationId xmlns:a16="http://schemas.microsoft.com/office/drawing/2014/main" id="{EED1BA80-EE22-6B40-BFFC-E63219D3C137}"/>
                  </a:ext>
                </a:extLst>
              </p:cNvPr>
              <p:cNvSpPr txBox="1">
                <a:spLocks noRot="1" noChangeAspect="1" noMove="1" noResize="1" noEditPoints="1" noAdjustHandles="1" noChangeArrowheads="1" noChangeShapeType="1" noTextEdit="1"/>
              </p:cNvSpPr>
              <p:nvPr/>
            </p:nvSpPr>
            <p:spPr>
              <a:xfrm>
                <a:off x="5680750" y="2214545"/>
                <a:ext cx="6088463" cy="2722861"/>
              </a:xfrm>
              <a:prstGeom prst="rect">
                <a:avLst/>
              </a:prstGeom>
              <a:blipFill>
                <a:blip r:embed="rId3"/>
                <a:stretch>
                  <a:fillRect l="-622" t="-461" b="-2304"/>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78848497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Computing If Two Lines Intersect</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235681" y="1137590"/>
                <a:ext cx="5504485"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Given two line segments defined by four points, return true </a:t>
                </a:r>
                <a:r>
                  <a:rPr lang="en-US" sz="2000" i="1" dirty="0" err="1"/>
                  <a:t>iff</a:t>
                </a:r>
                <a:r>
                  <a:rPr lang="en-US" sz="2000" i="1" dirty="0"/>
                  <a:t> the two segments intersect. </a:t>
                </a:r>
              </a:p>
              <a:p>
                <a:pPr marL="0" indent="0">
                  <a:buFont typeface="Arial" panose="020B0604020202020204" pitchFamily="34" charset="0"/>
                  <a:buNone/>
                </a:pPr>
                <a:r>
                  <a:rPr lang="en-US" sz="2000" b="1" i="1" u="sng" dirty="0"/>
                  <a:t>Input</a:t>
                </a:r>
                <a:r>
                  <a:rPr lang="en-US" sz="2000" i="1"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e>
                    </m:acc>
                  </m:oMath>
                </a14:m>
                <a:r>
                  <a:rPr lang="en-US" sz="2000" i="1" dirty="0"/>
                  <a:t> and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e>
                    </m:acc>
                  </m:oMath>
                </a14:m>
                <a:endParaRPr lang="en-US" sz="2000" i="1" baseline="-25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Obvious Approach:</a:t>
                </a:r>
                <a:br>
                  <a:rPr lang="en-US" sz="2000" i="1" u="sng" dirty="0"/>
                </a:br>
                <a:r>
                  <a:rPr lang="en-US" sz="2000" i="1" dirty="0"/>
                  <a:t>  - Compute the equation </a:t>
                </a:r>
                <a14:m>
                  <m:oMath xmlns:m="http://schemas.openxmlformats.org/officeDocument/2006/math">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𝑚𝑥</m:t>
                    </m:r>
                    <m:r>
                      <a:rPr lang="en-US" sz="2000" b="0" i="1" smtClean="0">
                        <a:latin typeface="Cambria Math" panose="02040503050406030204" pitchFamily="18" charset="0"/>
                      </a:rPr>
                      <m:t>+</m:t>
                    </m:r>
                    <m:r>
                      <a:rPr lang="en-US" sz="2000" b="0" i="1" smtClean="0">
                        <a:latin typeface="Cambria Math" panose="02040503050406030204" pitchFamily="18" charset="0"/>
                      </a:rPr>
                      <m:t>𝑏</m:t>
                    </m:r>
                  </m:oMath>
                </a14:m>
                <a:r>
                  <a:rPr lang="en-US" sz="2000" i="1" dirty="0"/>
                  <a:t> of each line</a:t>
                </a:r>
                <a:br>
                  <a:rPr lang="en-US" sz="2000" i="1" dirty="0"/>
                </a:br>
                <a:r>
                  <a:rPr lang="en-US" sz="2000" i="1" dirty="0"/>
                  <a:t>  - Get intersection point (if exists)</a:t>
                </a:r>
                <a:br>
                  <a:rPr lang="en-US" sz="2000" i="1" dirty="0"/>
                </a:br>
                <a:r>
                  <a:rPr lang="en-US" sz="2000" i="1" dirty="0"/>
                  <a:t>  - Check if intersection point on each segment</a:t>
                </a:r>
                <a:br>
                  <a:rPr lang="en-US" sz="2000" i="1" dirty="0"/>
                </a:br>
                <a:br>
                  <a:rPr lang="en-US" sz="2000" i="1" dirty="0"/>
                </a:br>
                <a:r>
                  <a:rPr lang="en-US" sz="2000" b="1" u="sng" dirty="0"/>
                  <a:t>Problems</a:t>
                </a:r>
                <a:r>
                  <a:rPr lang="en-US" sz="2000" i="1" dirty="0"/>
                  <a:t>:</a:t>
                </a:r>
                <a:br>
                  <a:rPr lang="en-US" sz="2000" i="1" dirty="0"/>
                </a:br>
                <a:r>
                  <a:rPr lang="en-US" sz="2000" i="1" dirty="0"/>
                  <a:t>  - Uses division which can be slow</a:t>
                </a:r>
                <a:br>
                  <a:rPr lang="en-US" sz="2000" i="1" dirty="0"/>
                </a:br>
                <a:r>
                  <a:rPr lang="en-US" sz="2000" i="1" dirty="0"/>
                  <a:t>  - Division also imprecise if segments nearly parallel</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235681" y="1137590"/>
                <a:ext cx="5504485" cy="5404612"/>
              </a:xfrm>
              <a:prstGeom prst="rect">
                <a:avLst/>
              </a:prstGeom>
              <a:blipFill>
                <a:blip r:embed="rId2"/>
                <a:stretch>
                  <a:fillRect l="-920" r="-137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E8BBEB48-9CC6-8B45-A16E-49F80992DA40}"/>
              </a:ext>
            </a:extLst>
          </p:cNvPr>
          <p:cNvPicPr>
            <a:picLocks noChangeAspect="1"/>
          </p:cNvPicPr>
          <p:nvPr/>
        </p:nvPicPr>
        <p:blipFill>
          <a:blip r:embed="rId3"/>
          <a:stretch>
            <a:fillRect/>
          </a:stretch>
        </p:blipFill>
        <p:spPr>
          <a:xfrm>
            <a:off x="6856410" y="1902883"/>
            <a:ext cx="4191000" cy="3287551"/>
          </a:xfrm>
          <a:prstGeom prst="rect">
            <a:avLst/>
          </a:prstGeom>
        </p:spPr>
      </p:pic>
    </p:spTree>
    <p:extLst>
      <p:ext uri="{BB962C8B-B14F-4D97-AF65-F5344CB8AC3E}">
        <p14:creationId xmlns:p14="http://schemas.microsoft.com/office/powerpoint/2010/main" val="390891032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137590"/>
            <a:ext cx="9905998" cy="493720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Some </a:t>
            </a:r>
            <a:r>
              <a:rPr lang="en-US" sz="2000" b="1" u="sng" dirty="0"/>
              <a:t>computational geometry</a:t>
            </a:r>
            <a:r>
              <a:rPr lang="en-US" sz="2000" dirty="0"/>
              <a:t> approaches that we covered</a:t>
            </a:r>
            <a:r>
              <a:rPr lang="en-US" sz="2000" i="1" dirty="0"/>
              <a:t>:</a:t>
            </a:r>
          </a:p>
          <a:p>
            <a:pPr marL="0" indent="0">
              <a:buFont typeface="Arial" panose="020B0604020202020204" pitchFamily="34" charset="0"/>
              <a:buNone/>
            </a:pPr>
            <a:r>
              <a:rPr lang="en-US" sz="2000" i="1" dirty="0"/>
              <a:t>	- Using turns (cross-product) to compute things like intersection</a:t>
            </a:r>
            <a:br>
              <a:rPr lang="en-US" sz="2000" i="1" dirty="0"/>
            </a:br>
            <a:r>
              <a:rPr lang="en-US" sz="2000" i="1" dirty="0"/>
              <a:t>	- Checking various special cases (vertex falls on line segment, co-linearity, etc.)</a:t>
            </a:r>
            <a:br>
              <a:rPr lang="en-US" sz="2000" i="1" dirty="0"/>
            </a:br>
            <a:r>
              <a:rPr lang="en-US" sz="2000" i="1" dirty="0"/>
              <a:t>	- Example of a line sweep algorithm</a:t>
            </a:r>
            <a:br>
              <a:rPr lang="en-US" sz="2000" i="1" dirty="0"/>
            </a:br>
            <a:r>
              <a:rPr lang="en-US" sz="2000" i="1" dirty="0"/>
              <a:t>	- Example of divide and conquer to find a horizon</a:t>
            </a:r>
            <a:br>
              <a:rPr lang="en-US" sz="2000" i="1" dirty="0"/>
            </a:br>
            <a:r>
              <a:rPr lang="en-US" sz="2000" i="1" dirty="0"/>
              <a:t>	- Combining these approaches to detect intersection of polygons</a:t>
            </a:r>
            <a:br>
              <a:rPr lang="en-US" sz="2000" i="1" dirty="0"/>
            </a:br>
            <a:endParaRPr lang="en-US" sz="2000" i="1" dirty="0"/>
          </a:p>
          <a:p>
            <a:pPr marL="0" indent="0">
              <a:buFont typeface="Arial" panose="020B0604020202020204" pitchFamily="34" charset="0"/>
              <a:buNone/>
            </a:pPr>
            <a:r>
              <a:rPr lang="en-US" sz="2000" b="1" i="1" u="sng" dirty="0"/>
              <a:t>Next time</a:t>
            </a:r>
            <a:r>
              <a:rPr lang="en-US" sz="2000" i="1" dirty="0"/>
              <a:t>:</a:t>
            </a:r>
          </a:p>
          <a:p>
            <a:pPr marL="0" indent="0">
              <a:buFont typeface="Arial" panose="020B0604020202020204" pitchFamily="34" charset="0"/>
              <a:buNone/>
            </a:pPr>
            <a:r>
              <a:rPr lang="en-US" sz="2000" i="1" dirty="0"/>
              <a:t>	- Convex Hull (a neat algorithm that uses rotational sorting)</a:t>
            </a:r>
            <a:br>
              <a:rPr lang="en-US" sz="2000" i="1" dirty="0"/>
            </a:br>
            <a:r>
              <a:rPr lang="en-US" sz="2000" i="1" dirty="0"/>
              <a:t>	- Quad Trees (a data structure for storing geometric objects efficiently)</a:t>
            </a:r>
          </a:p>
        </p:txBody>
      </p:sp>
    </p:spTree>
    <p:extLst>
      <p:ext uri="{BB962C8B-B14F-4D97-AF65-F5344CB8AC3E}">
        <p14:creationId xmlns:p14="http://schemas.microsoft.com/office/powerpoint/2010/main" val="2850462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Aside: Cross Products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288422"/>
                <a:ext cx="4118744" cy="47353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Line Intersection</a:t>
                </a:r>
                <a:r>
                  <a:rPr lang="en-US" sz="2000" i="1" dirty="0"/>
                  <a:t> can be done in O(1) time and quite easily using </a:t>
                </a:r>
                <a:r>
                  <a:rPr lang="en-US" sz="2000" b="1" i="1" u="sng" dirty="0"/>
                  <a:t>cross products</a:t>
                </a:r>
                <a:r>
                  <a:rPr lang="en-US" sz="2000" i="1" dirty="0"/>
                  <a:t>.</a:t>
                </a:r>
              </a:p>
              <a:p>
                <a:pPr marL="0" indent="0">
                  <a:buFont typeface="Arial" panose="020B0604020202020204" pitchFamily="34" charset="0"/>
                  <a:buNone/>
                </a:pPr>
                <a:endParaRPr lang="en-US" sz="2000" i="1" u="sng" dirty="0"/>
              </a:p>
              <a:p>
                <a:pPr marL="0" indent="0">
                  <a:buFont typeface="Arial" panose="020B0604020202020204" pitchFamily="34" charset="0"/>
                  <a:buNone/>
                </a:pPr>
                <a:r>
                  <a:rPr lang="en-US" sz="2000" i="1" u="sng" dirty="0"/>
                  <a:t>Cross Products</a:t>
                </a:r>
                <a:r>
                  <a:rPr lang="en-US" sz="2000" i="1" dirty="0"/>
                  <a:t> can be defined as the determinant of a matrix:</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288422"/>
                <a:ext cx="4118744" cy="4735306"/>
              </a:xfrm>
              <a:prstGeom prst="rect">
                <a:avLst/>
              </a:prstGeom>
              <a:blipFill>
                <a:blip r:embed="rId2"/>
                <a:stretch>
                  <a:fillRect l="-1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337D6ECE-A1F0-874A-9BDC-616ED6555344}"/>
              </a:ext>
            </a:extLst>
          </p:cNvPr>
          <p:cNvPicPr>
            <a:picLocks noChangeAspect="1"/>
          </p:cNvPicPr>
          <p:nvPr/>
        </p:nvPicPr>
        <p:blipFill>
          <a:blip r:embed="rId3"/>
          <a:stretch>
            <a:fillRect/>
          </a:stretch>
        </p:blipFill>
        <p:spPr>
          <a:xfrm>
            <a:off x="5467550" y="1797468"/>
            <a:ext cx="6101076" cy="2730696"/>
          </a:xfrm>
          <a:prstGeom prst="rect">
            <a:avLst/>
          </a:prstGeom>
        </p:spPr>
      </p:pic>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50" y="4495105"/>
            <a:ext cx="6101076" cy="101957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The cross product of p1 and p2 is the signed area of the parallelogram (a). This will be negative if the other vector is counter-clockwise from p, positive otherwise (b).</a:t>
            </a:r>
          </a:p>
        </p:txBody>
      </p:sp>
    </p:spTree>
    <p:extLst>
      <p:ext uri="{BB962C8B-B14F-4D97-AF65-F5344CB8AC3E}">
        <p14:creationId xmlns:p14="http://schemas.microsoft.com/office/powerpoint/2010/main" val="2300234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Direction of Turns</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13131" y="1753387"/>
                <a:ext cx="4118744" cy="427976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The </a:t>
                </a:r>
                <a:r>
                  <a:rPr lang="en-US" sz="2000" b="1" i="1" u="sng" dirty="0"/>
                  <a:t>sign of a cross product</a:t>
                </a:r>
                <a:r>
                  <a:rPr lang="en-US" sz="2000" b="1" i="1" dirty="0"/>
                  <a:t> </a:t>
                </a:r>
                <a:r>
                  <a:rPr lang="en-US" sz="2000" i="1" dirty="0"/>
                  <a:t>informs whether vectors from the origin to two points </a:t>
                </a:r>
                <a:r>
                  <a:rPr lang="en-US" sz="2000" b="1" i="1" u="sng" dirty="0"/>
                  <a:t>turns left or right</a:t>
                </a:r>
                <a:r>
                  <a:rPr lang="en-US" sz="2000" i="1" dirty="0"/>
                  <a:t>:</a:t>
                </a:r>
              </a:p>
              <a:p>
                <a:pPr marL="0" indent="0">
                  <a:buFont typeface="Arial" panose="020B0604020202020204" pitchFamily="34" charset="0"/>
                  <a:buNone/>
                </a:pPr>
                <a:endParaRPr lang="en-US" sz="2000" i="1"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m:rPr>
                          <m:aln/>
                        </m:rPr>
                        <a:rPr lang="en-US" sz="2000" b="0" i="1" smtClean="0">
                          <a:latin typeface="Cambria Math" panose="02040503050406030204" pitchFamily="18" charset="0"/>
                        </a:rPr>
                        <m:t>=</m:t>
                      </m:r>
                      <m:r>
                        <a:rPr lang="en-US" sz="2000" b="0" i="1" smtClean="0">
                          <a:latin typeface="Cambria Math" panose="02040503050406030204" pitchFamily="18" charset="0"/>
                        </a:rPr>
                        <m:t>𝑑𝑒𝑡</m:t>
                      </m:r>
                      <m:d>
                        <m:dPr>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b="0" i="1" smtClean="0">
                                        <a:latin typeface="Cambria Math" panose="02040503050406030204" pitchFamily="18" charset="0"/>
                                      </a:rPr>
                                    </m:ctrlPr>
                                  </m:sSubPr>
                                  <m:e>
                                    <m:r>
                                      <m:rPr>
                                        <m:brk m:alnAt="7"/>
                                      </m:rPr>
                                      <a:rPr lang="en-US" sz="2000" b="0" i="1" smtClean="0">
                                        <a:latin typeface="Cambria Math" panose="02040503050406030204" pitchFamily="18" charset="0"/>
                                      </a:rPr>
                                      <m:t>𝑥</m:t>
                                    </m:r>
                                  </m:e>
                                  <m:sub>
                                    <m:r>
                                      <m:rPr>
                                        <m:brk m:alnAt="7"/>
                                      </m:rP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e>
                            </m:mr>
                          </m:m>
                        </m:e>
                      </m:d>
                    </m:oMath>
                    <m:oMath xmlns:m="http://schemas.openxmlformats.org/officeDocument/2006/math">
                      <m:r>
                        <m:rPr>
                          <m:aln/>
                        </m:rP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1</m:t>
                          </m:r>
                        </m:sub>
                      </m:sSub>
                    </m:oMath>
                    <m:oMath xmlns:m="http://schemas.openxmlformats.org/officeDocument/2006/math">
                      <m:r>
                        <m:rPr>
                          <m:aln/>
                        </m:rPr>
                        <a:rPr lang="en-US" sz="2000" b="0" i="1" smtClean="0">
                          <a:latin typeface="Cambria Math" panose="02040503050406030204" pitchFamily="18" charset="0"/>
                        </a:rPr>
                        <m:t>=</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r>
                        <a:rPr lang="en-US" sz="2000" b="0" i="1" smtClean="0">
                          <a:latin typeface="Cambria Math" panose="02040503050406030204" pitchFamily="18" charset="0"/>
                        </a:rPr>
                        <m:t>𝑋</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i="1" dirty="0"/>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113131" y="1753387"/>
                <a:ext cx="4118744" cy="4279769"/>
              </a:xfrm>
              <a:prstGeom prst="rect">
                <a:avLst/>
              </a:prstGeom>
              <a:blipFill>
                <a:blip r:embed="rId2"/>
                <a:stretch>
                  <a:fillRect l="-1538"/>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positive, then p1 is clockwise from p2 with respect to the origin.</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6278252" y="2780907"/>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7041653" y="244384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5896280" y="2238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6292542" y="2869324"/>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E6C5F75B-CCE1-B849-B446-1165065585FD}"/>
              </a:ext>
            </a:extLst>
          </p:cNvPr>
          <p:cNvCxnSpPr/>
          <p:nvPr/>
        </p:nvCxnSpPr>
        <p:spPr>
          <a:xfrm flipV="1">
            <a:off x="8989862" y="2766038"/>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flipV="1">
            <a:off x="8989862" y="3666503"/>
            <a:ext cx="1789695" cy="2213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753263" y="242897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23" name="Straight Arrow Connector 22">
            <a:extLst>
              <a:ext uri="{FF2B5EF4-FFF2-40B4-BE49-F238E27FC236}">
                <a16:creationId xmlns:a16="http://schemas.microsoft.com/office/drawing/2014/main" id="{2F2DA891-88B7-504E-BE83-47E3BE4A8E6F}"/>
              </a:ext>
            </a:extLst>
          </p:cNvPr>
          <p:cNvCxnSpPr>
            <a:cxnSpLocks/>
          </p:cNvCxnSpPr>
          <p:nvPr/>
        </p:nvCxnSpPr>
        <p:spPr>
          <a:xfrm flipH="1" flipV="1">
            <a:off x="9753263" y="3192518"/>
            <a:ext cx="273606" cy="394137"/>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If p1 X p2 is negative, then p1 is counter-clockwise from p2 with respect to the origin.</a:t>
            </a:r>
          </a:p>
        </p:txBody>
      </p:sp>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517941" y="5823344"/>
            <a:ext cx="6963002" cy="50170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**Note: Cross product of 0 indicates that the vectors are colinear</a:t>
            </a:r>
          </a:p>
        </p:txBody>
      </p:sp>
    </p:spTree>
    <p:extLst>
      <p:ext uri="{BB962C8B-B14F-4D97-AF65-F5344CB8AC3E}">
        <p14:creationId xmlns:p14="http://schemas.microsoft.com/office/powerpoint/2010/main" val="17941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Examples: Direction of Turns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1141412"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a:rPr lang="en-US" sz="1600" b="0" i="1" smtClean="0">
                                    <a:latin typeface="Cambria Math" panose="02040503050406030204" pitchFamily="18" charset="0"/>
                                  </a:rPr>
                                  <m:t>5</m:t>
                                </m:r>
                              </m:e>
                              <m:e>
                                <m:r>
                                  <a:rPr lang="en-US" sz="1600" b="0" i="1" smtClean="0">
                                    <a:latin typeface="Cambria Math" panose="02040503050406030204" pitchFamily="18" charset="0"/>
                                  </a:rPr>
                                  <m:t>−1</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4</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5(4)</m:t>
                      </m:r>
                      <m:r>
                        <a:rPr lang="en-US" sz="1600" i="1">
                          <a:latin typeface="Cambria Math" panose="02040503050406030204" pitchFamily="18" charset="0"/>
                        </a:rPr>
                        <m:t>−</m:t>
                      </m:r>
                      <m:r>
                        <a:rPr lang="en-US" sz="1600" b="0" i="1" smtClean="0">
                          <a:latin typeface="Cambria Math" panose="02040503050406030204" pitchFamily="18" charset="0"/>
                        </a:rPr>
                        <m:t>3(−1)</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oMath>
                  </m:oMathPara>
                </a14:m>
                <a:endParaRPr lang="en-US" sz="1600" i="1" dirty="0"/>
              </a:p>
            </p:txBody>
          </p:sp>
        </mc:Choice>
        <mc:Fallback xmlns="">
          <p:sp>
            <p:nvSpPr>
              <p:cNvPr id="7" name="Content Placeholder 2">
                <a:extLst>
                  <a:ext uri="{FF2B5EF4-FFF2-40B4-BE49-F238E27FC236}">
                    <a16:creationId xmlns:a16="http://schemas.microsoft.com/office/drawing/2014/main" id="{60FF5796-93FC-D045-BE41-3549864449A1}"/>
                  </a:ext>
                </a:extLst>
              </p:cNvPr>
              <p:cNvSpPr txBox="1">
                <a:spLocks noRot="1" noChangeAspect="1" noMove="1" noResize="1" noEditPoints="1" noAdjustHandles="1" noChangeArrowheads="1" noChangeShapeType="1" noTextEdit="1"/>
              </p:cNvSpPr>
              <p:nvPr/>
            </p:nvSpPr>
            <p:spPr>
              <a:xfrm>
                <a:off x="1141412" y="3964224"/>
                <a:ext cx="2490464" cy="1859119"/>
              </a:xfrm>
              <a:prstGeom prst="rect">
                <a:avLst/>
              </a:prstGeom>
              <a:blipFill>
                <a:blip r:embed="rId2"/>
                <a:stretch>
                  <a:fillRect/>
                </a:stretch>
              </a:blipFill>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CB374279-5A8B-374B-BCE3-D58F913DF8B1}"/>
              </a:ext>
            </a:extLst>
          </p:cNvPr>
          <p:cNvSpPr txBox="1">
            <a:spLocks/>
          </p:cNvSpPr>
          <p:nvPr/>
        </p:nvSpPr>
        <p:spPr>
          <a:xfrm>
            <a:off x="1168773" y="5688706"/>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Positive result = Right Turn!!</a:t>
            </a:r>
          </a:p>
        </p:txBody>
      </p:sp>
      <p:grpSp>
        <p:nvGrpSpPr>
          <p:cNvPr id="5" name="Group 4">
            <a:extLst>
              <a:ext uri="{FF2B5EF4-FFF2-40B4-BE49-F238E27FC236}">
                <a16:creationId xmlns:a16="http://schemas.microsoft.com/office/drawing/2014/main" id="{2DED4376-3D5E-3543-870F-C4BBE887DFA8}"/>
              </a:ext>
            </a:extLst>
          </p:cNvPr>
          <p:cNvGrpSpPr/>
          <p:nvPr/>
        </p:nvGrpSpPr>
        <p:grpSpPr>
          <a:xfrm>
            <a:off x="1410550" y="1524919"/>
            <a:ext cx="1952187" cy="2359766"/>
            <a:chOff x="1268361" y="1178481"/>
            <a:chExt cx="1952187" cy="2359766"/>
          </a:xfrm>
        </p:grpSpPr>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1268361" y="1199535"/>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p:nvPr/>
          </p:nvCxnSpPr>
          <p:spPr>
            <a:xfrm flipV="1">
              <a:off x="1902897" y="1905836"/>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1750497" y="1753436"/>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2666298" y="1568770"/>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1520925" y="1363147"/>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1393978" y="2964343"/>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4" name="Straight Arrow Connector 13">
              <a:extLst>
                <a:ext uri="{FF2B5EF4-FFF2-40B4-BE49-F238E27FC236}">
                  <a16:creationId xmlns:a16="http://schemas.microsoft.com/office/drawing/2014/main" id="{71CF57BA-954B-7A4E-84D1-E9CB2E88FF94}"/>
                </a:ext>
              </a:extLst>
            </p:cNvPr>
            <p:cNvCxnSpPr>
              <a:cxnSpLocks/>
            </p:cNvCxnSpPr>
            <p:nvPr/>
          </p:nvCxnSpPr>
          <p:spPr>
            <a:xfrm>
              <a:off x="1917187" y="1994253"/>
              <a:ext cx="455099" cy="228600"/>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9386049D-FC05-E64A-AE74-DB4FF33CE01E}"/>
                </a:ext>
              </a:extLst>
            </p:cNvPr>
            <p:cNvSpPr txBox="1"/>
            <p:nvPr/>
          </p:nvSpPr>
          <p:spPr>
            <a:xfrm>
              <a:off x="2604766" y="1351887"/>
              <a:ext cx="614271" cy="369332"/>
            </a:xfrm>
            <a:prstGeom prst="rect">
              <a:avLst/>
            </a:prstGeom>
            <a:noFill/>
          </p:spPr>
          <p:txBody>
            <a:bodyPr wrap="none" rtlCol="0">
              <a:spAutoFit/>
            </a:bodyPr>
            <a:lstStyle/>
            <a:p>
              <a:r>
                <a:rPr lang="en-US" dirty="0">
                  <a:solidFill>
                    <a:schemeClr val="bg1"/>
                  </a:solidFill>
                </a:rPr>
                <a:t>(5,3)</a:t>
              </a:r>
              <a:endParaRPr lang="en-US" baseline="-25000" dirty="0">
                <a:solidFill>
                  <a:schemeClr val="bg1"/>
                </a:solidFill>
              </a:endParaRPr>
            </a:p>
          </p:txBody>
        </p:sp>
        <p:sp>
          <p:nvSpPr>
            <p:cNvPr id="25" name="TextBox 24">
              <a:extLst>
                <a:ext uri="{FF2B5EF4-FFF2-40B4-BE49-F238E27FC236}">
                  <a16:creationId xmlns:a16="http://schemas.microsoft.com/office/drawing/2014/main" id="{0F305735-B92E-0A40-B799-5C4F63B7EC81}"/>
                </a:ext>
              </a:extLst>
            </p:cNvPr>
            <p:cNvSpPr txBox="1"/>
            <p:nvPr/>
          </p:nvSpPr>
          <p:spPr>
            <a:xfrm>
              <a:off x="1677471" y="1178481"/>
              <a:ext cx="691215" cy="369332"/>
            </a:xfrm>
            <a:prstGeom prst="rect">
              <a:avLst/>
            </a:prstGeom>
            <a:noFill/>
          </p:spPr>
          <p:txBody>
            <a:bodyPr wrap="none" rtlCol="0">
              <a:spAutoFit/>
            </a:bodyPr>
            <a:lstStyle/>
            <a:p>
              <a:r>
                <a:rPr lang="en-US" dirty="0">
                  <a:solidFill>
                    <a:schemeClr val="bg1"/>
                  </a:solidFill>
                </a:rPr>
                <a:t>(-1,4)</a:t>
              </a:r>
              <a:endParaRPr lang="en-US" baseline="-25000" dirty="0">
                <a:solidFill>
                  <a:schemeClr val="bg1"/>
                </a:solidFill>
              </a:endParaRPr>
            </a:p>
          </p:txBody>
        </p:sp>
      </p:grpSp>
      <p:grpSp>
        <p:nvGrpSpPr>
          <p:cNvPr id="51" name="Group 50">
            <a:extLst>
              <a:ext uri="{FF2B5EF4-FFF2-40B4-BE49-F238E27FC236}">
                <a16:creationId xmlns:a16="http://schemas.microsoft.com/office/drawing/2014/main" id="{D6079532-5E55-F943-A373-90C012905443}"/>
              </a:ext>
            </a:extLst>
          </p:cNvPr>
          <p:cNvGrpSpPr/>
          <p:nvPr/>
        </p:nvGrpSpPr>
        <p:grpSpPr>
          <a:xfrm>
            <a:off x="8886772" y="1524919"/>
            <a:ext cx="1952187" cy="2359766"/>
            <a:chOff x="8886772" y="1524919"/>
            <a:chExt cx="1952187" cy="2359766"/>
          </a:xfrm>
        </p:grpSpPr>
        <p:sp>
          <p:nvSpPr>
            <p:cNvPr id="29" name="Content Placeholder 2">
              <a:extLst>
                <a:ext uri="{FF2B5EF4-FFF2-40B4-BE49-F238E27FC236}">
                  <a16:creationId xmlns:a16="http://schemas.microsoft.com/office/drawing/2014/main" id="{A318FEEB-0381-FF4C-BEAB-28AB9E260243}"/>
                </a:ext>
              </a:extLst>
            </p:cNvPr>
            <p:cNvSpPr txBox="1">
              <a:spLocks/>
            </p:cNvSpPr>
            <p:nvPr/>
          </p:nvSpPr>
          <p:spPr>
            <a:xfrm>
              <a:off x="8886772" y="1545973"/>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30" name="Straight Arrow Connector 29">
              <a:extLst>
                <a:ext uri="{FF2B5EF4-FFF2-40B4-BE49-F238E27FC236}">
                  <a16:creationId xmlns:a16="http://schemas.microsoft.com/office/drawing/2014/main" id="{89C7B6B8-57D6-DA4A-B9A0-0858F6D6B03E}"/>
                </a:ext>
              </a:extLst>
            </p:cNvPr>
            <p:cNvCxnSpPr/>
            <p:nvPr/>
          </p:nvCxnSpPr>
          <p:spPr>
            <a:xfrm flipV="1">
              <a:off x="9521308" y="2252274"/>
              <a:ext cx="895546" cy="1121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891013BD-F195-A640-AE75-5C3EB6669B02}"/>
                </a:ext>
              </a:extLst>
            </p:cNvPr>
            <p:cNvCxnSpPr>
              <a:cxnSpLocks/>
            </p:cNvCxnSpPr>
            <p:nvPr/>
          </p:nvCxnSpPr>
          <p:spPr>
            <a:xfrm flipH="1" flipV="1">
              <a:off x="9368908" y="2099874"/>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7D3D6922-DB8B-BB4E-890B-6C56630A4587}"/>
                </a:ext>
              </a:extLst>
            </p:cNvPr>
            <p:cNvSpPr txBox="1"/>
            <p:nvPr/>
          </p:nvSpPr>
          <p:spPr>
            <a:xfrm>
              <a:off x="10284709" y="191520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33" name="TextBox 32">
              <a:extLst>
                <a:ext uri="{FF2B5EF4-FFF2-40B4-BE49-F238E27FC236}">
                  <a16:creationId xmlns:a16="http://schemas.microsoft.com/office/drawing/2014/main" id="{02AC26AF-8DAA-AF49-96B9-F6D483C8E2B8}"/>
                </a:ext>
              </a:extLst>
            </p:cNvPr>
            <p:cNvSpPr txBox="1"/>
            <p:nvPr/>
          </p:nvSpPr>
          <p:spPr>
            <a:xfrm>
              <a:off x="9139336" y="1709585"/>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34" name="TextBox 33">
              <a:extLst>
                <a:ext uri="{FF2B5EF4-FFF2-40B4-BE49-F238E27FC236}">
                  <a16:creationId xmlns:a16="http://schemas.microsoft.com/office/drawing/2014/main" id="{4EB07A9B-5539-944E-8659-B82B42F642AC}"/>
                </a:ext>
              </a:extLst>
            </p:cNvPr>
            <p:cNvSpPr txBox="1"/>
            <p:nvPr/>
          </p:nvSpPr>
          <p:spPr>
            <a:xfrm>
              <a:off x="9012389" y="3310781"/>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35" name="Straight Arrow Connector 34">
              <a:extLst>
                <a:ext uri="{FF2B5EF4-FFF2-40B4-BE49-F238E27FC236}">
                  <a16:creationId xmlns:a16="http://schemas.microsoft.com/office/drawing/2014/main" id="{9FC5228A-7175-CF48-AEC3-4F0DA3C706A0}"/>
                </a:ext>
              </a:extLst>
            </p:cNvPr>
            <p:cNvCxnSpPr>
              <a:cxnSpLocks/>
            </p:cNvCxnSpPr>
            <p:nvPr/>
          </p:nvCxnSpPr>
          <p:spPr>
            <a:xfrm flipH="1" flipV="1">
              <a:off x="9535598" y="2454991"/>
              <a:ext cx="451499" cy="212238"/>
            </a:xfrm>
            <a:prstGeom prst="straightConnector1">
              <a:avLst/>
            </a:prstGeom>
            <a:ln>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DCC86879-D659-FC40-BF7A-1A5FEABF073E}"/>
                </a:ext>
              </a:extLst>
            </p:cNvPr>
            <p:cNvSpPr txBox="1"/>
            <p:nvPr/>
          </p:nvSpPr>
          <p:spPr>
            <a:xfrm>
              <a:off x="10223177" y="1698325"/>
              <a:ext cx="614271" cy="369332"/>
            </a:xfrm>
            <a:prstGeom prst="rect">
              <a:avLst/>
            </a:prstGeom>
            <a:noFill/>
          </p:spPr>
          <p:txBody>
            <a:bodyPr wrap="none" rtlCol="0">
              <a:spAutoFit/>
            </a:bodyPr>
            <a:lstStyle/>
            <a:p>
              <a:r>
                <a:rPr lang="en-US" dirty="0">
                  <a:solidFill>
                    <a:schemeClr val="bg1"/>
                  </a:solidFill>
                </a:rPr>
                <a:t>(6,3)</a:t>
              </a:r>
              <a:endParaRPr lang="en-US" baseline="-25000" dirty="0">
                <a:solidFill>
                  <a:schemeClr val="bg1"/>
                </a:solidFill>
              </a:endParaRPr>
            </a:p>
          </p:txBody>
        </p:sp>
        <p:sp>
          <p:nvSpPr>
            <p:cNvPr id="37" name="TextBox 36">
              <a:extLst>
                <a:ext uri="{FF2B5EF4-FFF2-40B4-BE49-F238E27FC236}">
                  <a16:creationId xmlns:a16="http://schemas.microsoft.com/office/drawing/2014/main" id="{C5F21074-4D69-CF40-80AF-5B31C0A3C6FD}"/>
                </a:ext>
              </a:extLst>
            </p:cNvPr>
            <p:cNvSpPr txBox="1"/>
            <p:nvPr/>
          </p:nvSpPr>
          <p:spPr>
            <a:xfrm>
              <a:off x="9295882" y="1524919"/>
              <a:ext cx="691215" cy="369332"/>
            </a:xfrm>
            <a:prstGeom prst="rect">
              <a:avLst/>
            </a:prstGeom>
            <a:noFill/>
          </p:spPr>
          <p:txBody>
            <a:bodyPr wrap="none" rtlCol="0">
              <a:spAutoFit/>
            </a:bodyPr>
            <a:lstStyle/>
            <a:p>
              <a:r>
                <a:rPr lang="en-US" dirty="0">
                  <a:solidFill>
                    <a:schemeClr val="bg1"/>
                  </a:solidFill>
                </a:rPr>
                <a:t>(-2,4)</a:t>
              </a:r>
              <a:endParaRPr lang="en-US" baseline="-25000" dirty="0">
                <a:solidFill>
                  <a:schemeClr val="bg1"/>
                </a:solidFill>
              </a:endParaRPr>
            </a:p>
          </p:txBody>
        </p:sp>
      </p:grpSp>
      <p:grpSp>
        <p:nvGrpSpPr>
          <p:cNvPr id="15" name="Group 14">
            <a:extLst>
              <a:ext uri="{FF2B5EF4-FFF2-40B4-BE49-F238E27FC236}">
                <a16:creationId xmlns:a16="http://schemas.microsoft.com/office/drawing/2014/main" id="{FF141343-8838-F045-96BE-CAD3E96FE278}"/>
              </a:ext>
            </a:extLst>
          </p:cNvPr>
          <p:cNvGrpSpPr/>
          <p:nvPr/>
        </p:nvGrpSpPr>
        <p:grpSpPr>
          <a:xfrm>
            <a:off x="5067352" y="1556500"/>
            <a:ext cx="1952187" cy="2338712"/>
            <a:chOff x="5067352" y="1556500"/>
            <a:chExt cx="1952187" cy="2338712"/>
          </a:xfrm>
        </p:grpSpPr>
        <p:sp>
          <p:nvSpPr>
            <p:cNvPr id="39" name="Content Placeholder 2">
              <a:extLst>
                <a:ext uri="{FF2B5EF4-FFF2-40B4-BE49-F238E27FC236}">
                  <a16:creationId xmlns:a16="http://schemas.microsoft.com/office/drawing/2014/main" id="{15CCAC02-C3AA-7647-83C0-F39768A786C3}"/>
                </a:ext>
              </a:extLst>
            </p:cNvPr>
            <p:cNvSpPr txBox="1">
              <a:spLocks/>
            </p:cNvSpPr>
            <p:nvPr/>
          </p:nvSpPr>
          <p:spPr>
            <a:xfrm>
              <a:off x="5067352" y="1556500"/>
              <a:ext cx="1952187" cy="2338712"/>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0" name="Straight Arrow Connector 39">
              <a:extLst>
                <a:ext uri="{FF2B5EF4-FFF2-40B4-BE49-F238E27FC236}">
                  <a16:creationId xmlns:a16="http://schemas.microsoft.com/office/drawing/2014/main" id="{AB643DB2-4C1C-4E48-B4A4-2E2336378700}"/>
                </a:ext>
              </a:extLst>
            </p:cNvPr>
            <p:cNvCxnSpPr>
              <a:cxnSpLocks/>
            </p:cNvCxnSpPr>
            <p:nvPr/>
          </p:nvCxnSpPr>
          <p:spPr>
            <a:xfrm flipV="1">
              <a:off x="5701888" y="2813169"/>
              <a:ext cx="221956" cy="571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C0EEF8F7-1E88-5644-854C-898766F2E823}"/>
                </a:ext>
              </a:extLst>
            </p:cNvPr>
            <p:cNvCxnSpPr>
              <a:cxnSpLocks/>
            </p:cNvCxnSpPr>
            <p:nvPr/>
          </p:nvCxnSpPr>
          <p:spPr>
            <a:xfrm flipV="1">
              <a:off x="5701888" y="2147269"/>
              <a:ext cx="458748" cy="12373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TextBox 41">
              <a:extLst>
                <a:ext uri="{FF2B5EF4-FFF2-40B4-BE49-F238E27FC236}">
                  <a16:creationId xmlns:a16="http://schemas.microsoft.com/office/drawing/2014/main" id="{AF7624B4-3AA9-484F-AE2C-7A13B1918549}"/>
                </a:ext>
              </a:extLst>
            </p:cNvPr>
            <p:cNvSpPr txBox="1"/>
            <p:nvPr/>
          </p:nvSpPr>
          <p:spPr>
            <a:xfrm>
              <a:off x="5833429" y="2941449"/>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43" name="TextBox 42">
              <a:extLst>
                <a:ext uri="{FF2B5EF4-FFF2-40B4-BE49-F238E27FC236}">
                  <a16:creationId xmlns:a16="http://schemas.microsoft.com/office/drawing/2014/main" id="{5BDAAA3C-8210-3345-BEDB-EEA37F98418B}"/>
                </a:ext>
              </a:extLst>
            </p:cNvPr>
            <p:cNvSpPr txBox="1"/>
            <p:nvPr/>
          </p:nvSpPr>
          <p:spPr>
            <a:xfrm>
              <a:off x="5949902" y="1788381"/>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44" name="TextBox 43">
              <a:extLst>
                <a:ext uri="{FF2B5EF4-FFF2-40B4-BE49-F238E27FC236}">
                  <a16:creationId xmlns:a16="http://schemas.microsoft.com/office/drawing/2014/main" id="{33D89C94-146D-9041-B88C-6C48DC0686AF}"/>
                </a:ext>
              </a:extLst>
            </p:cNvPr>
            <p:cNvSpPr txBox="1"/>
            <p:nvPr/>
          </p:nvSpPr>
          <p:spPr>
            <a:xfrm>
              <a:off x="5192969" y="3321308"/>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46" name="TextBox 45">
              <a:extLst>
                <a:ext uri="{FF2B5EF4-FFF2-40B4-BE49-F238E27FC236}">
                  <a16:creationId xmlns:a16="http://schemas.microsoft.com/office/drawing/2014/main" id="{31BF3358-FC0F-2242-9C3C-8F97DBB526B9}"/>
                </a:ext>
              </a:extLst>
            </p:cNvPr>
            <p:cNvSpPr txBox="1"/>
            <p:nvPr/>
          </p:nvSpPr>
          <p:spPr>
            <a:xfrm>
              <a:off x="5913559" y="2715329"/>
              <a:ext cx="614271" cy="369332"/>
            </a:xfrm>
            <a:prstGeom prst="rect">
              <a:avLst/>
            </a:prstGeom>
            <a:noFill/>
          </p:spPr>
          <p:txBody>
            <a:bodyPr wrap="none" rtlCol="0">
              <a:spAutoFit/>
            </a:bodyPr>
            <a:lstStyle/>
            <a:p>
              <a:r>
                <a:rPr lang="en-US" dirty="0">
                  <a:solidFill>
                    <a:schemeClr val="bg1"/>
                  </a:solidFill>
                </a:rPr>
                <a:t>(1,3)</a:t>
              </a:r>
              <a:endParaRPr lang="en-US" baseline="-25000" dirty="0">
                <a:solidFill>
                  <a:schemeClr val="bg1"/>
                </a:solidFill>
              </a:endParaRPr>
            </a:p>
          </p:txBody>
        </p:sp>
        <p:sp>
          <p:nvSpPr>
            <p:cNvPr id="47" name="TextBox 46">
              <a:extLst>
                <a:ext uri="{FF2B5EF4-FFF2-40B4-BE49-F238E27FC236}">
                  <a16:creationId xmlns:a16="http://schemas.microsoft.com/office/drawing/2014/main" id="{064CE1E9-52D6-EF49-9816-D325C0A618F7}"/>
                </a:ext>
              </a:extLst>
            </p:cNvPr>
            <p:cNvSpPr txBox="1"/>
            <p:nvPr/>
          </p:nvSpPr>
          <p:spPr>
            <a:xfrm>
              <a:off x="6075682" y="1598493"/>
              <a:ext cx="614271" cy="369332"/>
            </a:xfrm>
            <a:prstGeom prst="rect">
              <a:avLst/>
            </a:prstGeom>
            <a:noFill/>
          </p:spPr>
          <p:txBody>
            <a:bodyPr wrap="none" rtlCol="0">
              <a:spAutoFit/>
            </a:bodyPr>
            <a:lstStyle/>
            <a:p>
              <a:r>
                <a:rPr lang="en-US" dirty="0">
                  <a:solidFill>
                    <a:schemeClr val="bg1"/>
                  </a:solidFill>
                </a:rPr>
                <a:t>(2,6)</a:t>
              </a:r>
              <a:endParaRPr lang="en-US" baseline="-25000" dirty="0">
                <a:solidFill>
                  <a:schemeClr val="bg1"/>
                </a:solidFill>
              </a:endParaRPr>
            </a:p>
          </p:txBody>
        </p:sp>
      </p:gr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CDA85255-F56D-374A-A5E5-0F4FAF5FBD23}"/>
                  </a:ext>
                </a:extLst>
              </p:cNvPr>
              <p:cNvSpPr txBox="1">
                <a:spLocks/>
              </p:cNvSpPr>
              <p:nvPr/>
            </p:nvSpPr>
            <p:spPr>
              <a:xfrm>
                <a:off x="4830450" y="3964224"/>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smtClean="0">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smtClean="0">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1</m:t>
                                </m:r>
                              </m:e>
                              <m:e>
                                <m:r>
                                  <a:rPr lang="en-US" sz="1600" b="0" i="1" smtClean="0">
                                    <a:latin typeface="Cambria Math" panose="02040503050406030204" pitchFamily="18" charset="0"/>
                                  </a:rPr>
                                  <m:t>2</m:t>
                                </m:r>
                              </m:e>
                            </m:mr>
                            <m:mr>
                              <m:e>
                                <m:r>
                                  <a:rPr lang="en-US" sz="1600" b="0" i="1" smtClean="0">
                                    <a:latin typeface="Cambria Math" panose="02040503050406030204" pitchFamily="18" charset="0"/>
                                  </a:rPr>
                                  <m:t>3</m:t>
                                </m:r>
                              </m:e>
                              <m:e>
                                <m:r>
                                  <a:rPr lang="en-US" sz="1600" b="0" i="1" smtClean="0">
                                    <a:latin typeface="Cambria Math" panose="02040503050406030204" pitchFamily="18" charset="0"/>
                                  </a:rPr>
                                  <m:t>6</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6(1)</m:t>
                      </m:r>
                      <m:r>
                        <a:rPr lang="en-US" sz="1600" i="1">
                          <a:latin typeface="Cambria Math" panose="02040503050406030204" pitchFamily="18" charset="0"/>
                        </a:rPr>
                        <m:t>−</m:t>
                      </m:r>
                      <m:r>
                        <a:rPr lang="en-US" sz="1600" b="0" i="1" smtClean="0">
                          <a:latin typeface="Cambria Math" panose="02040503050406030204" pitchFamily="18" charset="0"/>
                        </a:rPr>
                        <m:t>3(2)</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0</m:t>
                      </m:r>
                    </m:oMath>
                  </m:oMathPara>
                </a14:m>
                <a:endParaRPr lang="en-US" sz="1600" i="1" dirty="0"/>
              </a:p>
            </p:txBody>
          </p:sp>
        </mc:Choice>
        <mc:Fallback xmlns="">
          <p:sp>
            <p:nvSpPr>
              <p:cNvPr id="48" name="Content Placeholder 2">
                <a:extLst>
                  <a:ext uri="{FF2B5EF4-FFF2-40B4-BE49-F238E27FC236}">
                    <a16:creationId xmlns:a16="http://schemas.microsoft.com/office/drawing/2014/main" id="{CDA85255-F56D-374A-A5E5-0F4FAF5FBD23}"/>
                  </a:ext>
                </a:extLst>
              </p:cNvPr>
              <p:cNvSpPr txBox="1">
                <a:spLocks noRot="1" noChangeAspect="1" noMove="1" noResize="1" noEditPoints="1" noAdjustHandles="1" noChangeArrowheads="1" noChangeShapeType="1" noTextEdit="1"/>
              </p:cNvSpPr>
              <p:nvPr/>
            </p:nvSpPr>
            <p:spPr>
              <a:xfrm>
                <a:off x="4830450" y="3964224"/>
                <a:ext cx="2490464" cy="1859119"/>
              </a:xfrm>
              <a:prstGeom prst="rect">
                <a:avLst/>
              </a:prstGeom>
              <a:blipFill>
                <a:blip r:embed="rId3"/>
                <a:stretch>
                  <a:fillRect/>
                </a:stretch>
              </a:blipFill>
            </p:spPr>
            <p:txBody>
              <a:bodyPr/>
              <a:lstStyle/>
              <a:p>
                <a:r>
                  <a:rPr lang="en-US">
                    <a:noFill/>
                  </a:rPr>
                  <a:t> </a:t>
                </a:r>
              </a:p>
            </p:txBody>
          </p:sp>
        </mc:Fallback>
      </mc:AlternateContent>
      <p:sp>
        <p:nvSpPr>
          <p:cNvPr id="49" name="Content Placeholder 2">
            <a:extLst>
              <a:ext uri="{FF2B5EF4-FFF2-40B4-BE49-F238E27FC236}">
                <a16:creationId xmlns:a16="http://schemas.microsoft.com/office/drawing/2014/main" id="{4EFD9D64-E61A-0145-982A-301C31BB13CB}"/>
              </a:ext>
            </a:extLst>
          </p:cNvPr>
          <p:cNvSpPr txBox="1">
            <a:spLocks/>
          </p:cNvSpPr>
          <p:nvPr/>
        </p:nvSpPr>
        <p:spPr>
          <a:xfrm>
            <a:off x="5331505" y="5683972"/>
            <a:ext cx="1488353"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0 = Co-Linear!!</a:t>
            </a:r>
          </a:p>
        </p:txBody>
      </p:sp>
      <mc:AlternateContent xmlns:mc="http://schemas.openxmlformats.org/markup-compatibility/2006" xmlns:a14="http://schemas.microsoft.com/office/drawing/2010/main">
        <mc:Choice Requires="a14">
          <p:sp>
            <p:nvSpPr>
              <p:cNvPr id="52" name="Content Placeholder 2">
                <a:extLst>
                  <a:ext uri="{FF2B5EF4-FFF2-40B4-BE49-F238E27FC236}">
                    <a16:creationId xmlns:a16="http://schemas.microsoft.com/office/drawing/2014/main" id="{E86CDB61-2E07-4441-B8A8-A37248F8F756}"/>
                  </a:ext>
                </a:extLst>
              </p:cNvPr>
              <p:cNvSpPr txBox="1">
                <a:spLocks/>
              </p:cNvSpPr>
              <p:nvPr/>
            </p:nvSpPr>
            <p:spPr>
              <a:xfrm>
                <a:off x="8619144" y="3961460"/>
                <a:ext cx="2490464" cy="18591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1</m:t>
                          </m:r>
                        </m:sub>
                      </m:sSub>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 </m:t>
                      </m:r>
                      <m:sSub>
                        <m:sSubPr>
                          <m:ctrlPr>
                            <a:rPr lang="en-US" sz="1600" i="1">
                              <a:latin typeface="Cambria Math" panose="02040503050406030204" pitchFamily="18" charset="0"/>
                            </a:rPr>
                          </m:ctrlPr>
                        </m:sSubPr>
                        <m:e>
                          <m:r>
                            <a:rPr lang="en-US" sz="1600" i="1">
                              <a:latin typeface="Cambria Math" panose="02040503050406030204" pitchFamily="18" charset="0"/>
                            </a:rPr>
                            <m:t>𝑝</m:t>
                          </m:r>
                        </m:e>
                        <m:sub>
                          <m:r>
                            <a:rPr lang="en-US" sz="1600" i="1">
                              <a:latin typeface="Cambria Math" panose="02040503050406030204" pitchFamily="18" charset="0"/>
                            </a:rPr>
                            <m:t>2</m:t>
                          </m:r>
                        </m:sub>
                      </m:sSub>
                      <m:r>
                        <m:rPr>
                          <m:aln/>
                        </m:rPr>
                        <a:rPr lang="en-US" sz="1600" i="1">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sSub>
                                  <m:sSubPr>
                                    <m:ctrlPr>
                                      <a:rPr lang="en-US" sz="1600" i="1">
                                        <a:latin typeface="Cambria Math" panose="02040503050406030204" pitchFamily="18" charset="0"/>
                                      </a:rPr>
                                    </m:ctrlPr>
                                  </m:sSubPr>
                                  <m:e>
                                    <m:r>
                                      <m:rPr>
                                        <m:brk m:alnAt="7"/>
                                      </m:rPr>
                                      <a:rPr lang="en-US" sz="1600" i="1">
                                        <a:latin typeface="Cambria Math" panose="02040503050406030204" pitchFamily="18" charset="0"/>
                                      </a:rPr>
                                      <m:t>𝑥</m:t>
                                    </m:r>
                                  </m:e>
                                  <m:sub>
                                    <m:r>
                                      <m:rPr>
                                        <m:brk m:alnAt="7"/>
                                      </m:rP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𝑥</m:t>
                                    </m:r>
                                  </m:e>
                                  <m:sub>
                                    <m:r>
                                      <a:rPr lang="en-US" sz="1600" i="1">
                                        <a:latin typeface="Cambria Math" panose="02040503050406030204" pitchFamily="18" charset="0"/>
                                      </a:rPr>
                                      <m:t>2</m:t>
                                    </m:r>
                                  </m:sub>
                                </m:sSub>
                              </m:e>
                            </m:mr>
                            <m:mr>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1</m:t>
                                    </m:r>
                                  </m:sub>
                                </m:sSub>
                              </m:e>
                              <m:e>
                                <m:sSub>
                                  <m:sSubPr>
                                    <m:ctrlPr>
                                      <a:rPr lang="en-US" sz="1600" i="1">
                                        <a:latin typeface="Cambria Math" panose="02040503050406030204" pitchFamily="18" charset="0"/>
                                      </a:rPr>
                                    </m:ctrlPr>
                                  </m:sSubPr>
                                  <m:e>
                                    <m:r>
                                      <a:rPr lang="en-US" sz="1600" i="1">
                                        <a:latin typeface="Cambria Math" panose="02040503050406030204" pitchFamily="18" charset="0"/>
                                      </a:rPr>
                                      <m:t>𝑦</m:t>
                                    </m:r>
                                  </m:e>
                                  <m:sub>
                                    <m:r>
                                      <a:rPr lang="en-US" sz="1600" i="1">
                                        <a:latin typeface="Cambria Math" panose="02040503050406030204" pitchFamily="18" charset="0"/>
                                      </a:rPr>
                                      <m:t>2</m:t>
                                    </m:r>
                                  </m:sub>
                                </m:sSub>
                              </m:e>
                            </m:mr>
                          </m:m>
                        </m:e>
                      </m:d>
                    </m:oMath>
                  </m:oMathPara>
                </a14:m>
                <a:endParaRPr lang="en-US" sz="160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r>
                        <a:rPr lang="en-US" sz="1600" i="1">
                          <a:latin typeface="Cambria Math" panose="02040503050406030204" pitchFamily="18" charset="0"/>
                        </a:rPr>
                        <m:t>𝑑𝑒𝑡</m:t>
                      </m:r>
                      <m:d>
                        <m:dPr>
                          <m:ctrlPr>
                            <a:rPr lang="en-US" sz="1600" i="1">
                              <a:latin typeface="Cambria Math" panose="02040503050406030204" pitchFamily="18" charset="0"/>
                            </a:rPr>
                          </m:ctrlPr>
                        </m:dPr>
                        <m:e>
                          <m:m>
                            <m:mPr>
                              <m:mcs>
                                <m:mc>
                                  <m:mcPr>
                                    <m:count m:val="2"/>
                                    <m:mcJc m:val="center"/>
                                  </m:mcPr>
                                </m:mc>
                              </m:mcs>
                              <m:ctrlPr>
                                <a:rPr lang="en-US" sz="1600" i="1">
                                  <a:latin typeface="Cambria Math" panose="02040503050406030204" pitchFamily="18" charset="0"/>
                                </a:rPr>
                              </m:ctrlPr>
                            </m:mPr>
                            <m:mr>
                              <m:e>
                                <m:r>
                                  <m:rPr>
                                    <m:brk m:alnAt="7"/>
                                  </m:rPr>
                                  <a:rPr lang="en-US" sz="1600" b="0" i="1" smtClean="0">
                                    <a:latin typeface="Cambria Math" panose="02040503050406030204" pitchFamily="18" charset="0"/>
                                  </a:rPr>
                                  <m:t>−</m:t>
                                </m:r>
                                <m:r>
                                  <a:rPr lang="en-US" sz="1600" b="0" i="1" smtClean="0">
                                    <a:latin typeface="Cambria Math" panose="02040503050406030204" pitchFamily="18" charset="0"/>
                                  </a:rPr>
                                  <m:t>2</m:t>
                                </m:r>
                              </m:e>
                              <m:e>
                                <m:r>
                                  <a:rPr lang="en-US" sz="1600" b="0" i="1" smtClean="0">
                                    <a:latin typeface="Cambria Math" panose="02040503050406030204" pitchFamily="18" charset="0"/>
                                  </a:rPr>
                                  <m:t>6</m:t>
                                </m:r>
                              </m:e>
                            </m:mr>
                            <m:mr>
                              <m:e>
                                <m:r>
                                  <a:rPr lang="en-US" sz="1600" b="0" i="1" smtClean="0">
                                    <a:latin typeface="Cambria Math" panose="02040503050406030204" pitchFamily="18" charset="0"/>
                                  </a:rPr>
                                  <m:t>4</m:t>
                                </m:r>
                              </m:e>
                              <m:e>
                                <m:r>
                                  <a:rPr lang="en-US" sz="1600" b="0" i="1" smtClean="0">
                                    <a:latin typeface="Cambria Math" panose="02040503050406030204" pitchFamily="18" charset="0"/>
                                  </a:rPr>
                                  <m:t>3</m:t>
                                </m:r>
                              </m:e>
                            </m:mr>
                          </m:m>
                        </m:e>
                      </m:d>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−2(3)</m:t>
                      </m:r>
                      <m:r>
                        <a:rPr lang="en-US" sz="1600" i="1">
                          <a:latin typeface="Cambria Math" panose="02040503050406030204" pitchFamily="18" charset="0"/>
                        </a:rPr>
                        <m:t>−</m:t>
                      </m:r>
                      <m:r>
                        <a:rPr lang="en-US" sz="1600" b="0" i="1" smtClean="0">
                          <a:latin typeface="Cambria Math" panose="02040503050406030204" pitchFamily="18" charset="0"/>
                        </a:rPr>
                        <m:t>6(4)</m:t>
                      </m:r>
                    </m:oMath>
                    <m:oMath xmlns:m="http://schemas.openxmlformats.org/officeDocument/2006/math">
                      <m:r>
                        <m:rPr>
                          <m:aln/>
                        </m:rPr>
                        <a:rPr lang="en-US" sz="1600" i="1">
                          <a:latin typeface="Cambria Math" panose="02040503050406030204" pitchFamily="18" charset="0"/>
                        </a:rPr>
                        <m:t>=</m:t>
                      </m:r>
                      <m:r>
                        <a:rPr lang="en-US" sz="1600" b="0" i="1" smtClean="0">
                          <a:latin typeface="Cambria Math" panose="02040503050406030204" pitchFamily="18" charset="0"/>
                        </a:rPr>
                        <m:t>−30</m:t>
                      </m:r>
                    </m:oMath>
                  </m:oMathPara>
                </a14:m>
                <a:endParaRPr lang="en-US" sz="1600" i="1" dirty="0"/>
              </a:p>
            </p:txBody>
          </p:sp>
        </mc:Choice>
        <mc:Fallback xmlns="">
          <p:sp>
            <p:nvSpPr>
              <p:cNvPr id="52" name="Content Placeholder 2">
                <a:extLst>
                  <a:ext uri="{FF2B5EF4-FFF2-40B4-BE49-F238E27FC236}">
                    <a16:creationId xmlns:a16="http://schemas.microsoft.com/office/drawing/2014/main" id="{E86CDB61-2E07-4441-B8A8-A37248F8F756}"/>
                  </a:ext>
                </a:extLst>
              </p:cNvPr>
              <p:cNvSpPr txBox="1">
                <a:spLocks noRot="1" noChangeAspect="1" noMove="1" noResize="1" noEditPoints="1" noAdjustHandles="1" noChangeArrowheads="1" noChangeShapeType="1" noTextEdit="1"/>
              </p:cNvSpPr>
              <p:nvPr/>
            </p:nvSpPr>
            <p:spPr>
              <a:xfrm>
                <a:off x="8619144" y="3961460"/>
                <a:ext cx="2490464" cy="1859119"/>
              </a:xfrm>
              <a:prstGeom prst="rect">
                <a:avLst/>
              </a:prstGeom>
              <a:blipFill>
                <a:blip r:embed="rId4"/>
                <a:stretch>
                  <a:fillRect/>
                </a:stretch>
              </a:blipFill>
            </p:spPr>
            <p:txBody>
              <a:bodyPr/>
              <a:lstStyle/>
              <a:p>
                <a:r>
                  <a:rPr lang="en-US">
                    <a:noFill/>
                  </a:rPr>
                  <a:t> </a:t>
                </a:r>
              </a:p>
            </p:txBody>
          </p:sp>
        </mc:Fallback>
      </mc:AlternateContent>
      <p:sp>
        <p:nvSpPr>
          <p:cNvPr id="53" name="Content Placeholder 2">
            <a:extLst>
              <a:ext uri="{FF2B5EF4-FFF2-40B4-BE49-F238E27FC236}">
                <a16:creationId xmlns:a16="http://schemas.microsoft.com/office/drawing/2014/main" id="{91447EFA-186F-4448-8048-9BA8FE1458AD}"/>
              </a:ext>
            </a:extLst>
          </p:cNvPr>
          <p:cNvSpPr txBox="1">
            <a:spLocks/>
          </p:cNvSpPr>
          <p:nvPr/>
        </p:nvSpPr>
        <p:spPr>
          <a:xfrm>
            <a:off x="8646505" y="5685942"/>
            <a:ext cx="2462535" cy="501705"/>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u="sng" dirty="0"/>
              <a:t>Negative result = Left Turn!!</a:t>
            </a:r>
          </a:p>
        </p:txBody>
      </p:sp>
    </p:spTree>
    <p:extLst>
      <p:ext uri="{BB962C8B-B14F-4D97-AF65-F5344CB8AC3E}">
        <p14:creationId xmlns:p14="http://schemas.microsoft.com/office/powerpoint/2010/main" val="27118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Successive Vectors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08031" y="1759883"/>
            <a:ext cx="4118744" cy="316684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t>In a moment, we will see that we are interested in successive vectors. Those in which the end of the first vector is the beginning of the next one</a:t>
            </a:r>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We are interested in the direction of the turn ONLY</a:t>
            </a:r>
          </a:p>
          <a:p>
            <a:pPr marL="0" indent="0">
              <a:buFont typeface="Arial" panose="020B0604020202020204" pitchFamily="34" charset="0"/>
              <a:buNone/>
            </a:pPr>
            <a:endParaRPr lang="en-US" sz="2000" i="1" dirty="0"/>
          </a:p>
        </p:txBody>
      </p:sp>
      <p:sp>
        <p:nvSpPr>
          <p:cNvPr id="7" name="Content Placeholder 2">
            <a:extLst>
              <a:ext uri="{FF2B5EF4-FFF2-40B4-BE49-F238E27FC236}">
                <a16:creationId xmlns:a16="http://schemas.microsoft.com/office/drawing/2014/main" id="{60FF5796-93FC-D045-BE41-3549864449A1}"/>
              </a:ext>
            </a:extLst>
          </p:cNvPr>
          <p:cNvSpPr txBox="1">
            <a:spLocks/>
          </p:cNvSpPr>
          <p:nvPr/>
        </p:nvSpPr>
        <p:spPr>
          <a:xfrm>
            <a:off x="5467549" y="4495105"/>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(0,0)</a:t>
            </a:r>
          </a:p>
        </p:txBody>
      </p:sp>
      <p:sp>
        <p:nvSpPr>
          <p:cNvPr id="6" name="Content Placeholder 2">
            <a:extLst>
              <a:ext uri="{FF2B5EF4-FFF2-40B4-BE49-F238E27FC236}">
                <a16:creationId xmlns:a16="http://schemas.microsoft.com/office/drawing/2014/main" id="{57FB00FA-D5AC-4449-9F68-C0EEEC34EC5C}"/>
              </a:ext>
            </a:extLst>
          </p:cNvPr>
          <p:cNvSpPr txBox="1">
            <a:spLocks/>
          </p:cNvSpPr>
          <p:nvPr/>
        </p:nvSpPr>
        <p:spPr>
          <a:xfrm>
            <a:off x="5467550" y="1743959"/>
            <a:ext cx="5844615" cy="2669359"/>
          </a:xfrm>
          <a:prstGeom prst="rect">
            <a:avLst/>
          </a:prstGeom>
          <a:solidFill>
            <a:schemeClr val="tx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i="1" dirty="0"/>
          </a:p>
        </p:txBody>
      </p:sp>
      <p:cxnSp>
        <p:nvCxnSpPr>
          <p:cNvPr id="4" name="Straight Arrow Connector 3">
            <a:extLst>
              <a:ext uri="{FF2B5EF4-FFF2-40B4-BE49-F238E27FC236}">
                <a16:creationId xmlns:a16="http://schemas.microsoft.com/office/drawing/2014/main" id="{7A86523F-62B0-CA48-A707-89E1DD77F817}"/>
              </a:ext>
            </a:extLst>
          </p:cNvPr>
          <p:cNvCxnSpPr>
            <a:cxnSpLocks/>
          </p:cNvCxnSpPr>
          <p:nvPr/>
        </p:nvCxnSpPr>
        <p:spPr>
          <a:xfrm flipV="1">
            <a:off x="6125852" y="2159876"/>
            <a:ext cx="915801" cy="4686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CE8A768E-517F-F84D-9A54-CDC6AB158251}"/>
              </a:ext>
            </a:extLst>
          </p:cNvPr>
          <p:cNvCxnSpPr>
            <a:cxnSpLocks/>
          </p:cNvCxnSpPr>
          <p:nvPr/>
        </p:nvCxnSpPr>
        <p:spPr>
          <a:xfrm flipH="1" flipV="1">
            <a:off x="6125852" y="2628507"/>
            <a:ext cx="152400" cy="12741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F733E71-D1F5-224B-A6B6-4C7FCDEFD74A}"/>
              </a:ext>
            </a:extLst>
          </p:cNvPr>
          <p:cNvSpPr txBox="1"/>
          <p:nvPr/>
        </p:nvSpPr>
        <p:spPr>
          <a:xfrm>
            <a:off x="5797145" y="2340962"/>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12" name="TextBox 11">
            <a:extLst>
              <a:ext uri="{FF2B5EF4-FFF2-40B4-BE49-F238E27FC236}">
                <a16:creationId xmlns:a16="http://schemas.microsoft.com/office/drawing/2014/main" id="{A32422D7-F3B2-6E43-8FB1-919D60903A7D}"/>
              </a:ext>
            </a:extLst>
          </p:cNvPr>
          <p:cNvSpPr txBox="1"/>
          <p:nvPr/>
        </p:nvSpPr>
        <p:spPr>
          <a:xfrm>
            <a:off x="7041653" y="190923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13" name="TextBox 12">
            <a:extLst>
              <a:ext uri="{FF2B5EF4-FFF2-40B4-BE49-F238E27FC236}">
                <a16:creationId xmlns:a16="http://schemas.microsoft.com/office/drawing/2014/main" id="{505F60BC-7FCC-F449-AEA2-A8B4B0D01142}"/>
              </a:ext>
            </a:extLst>
          </p:cNvPr>
          <p:cNvSpPr txBox="1"/>
          <p:nvPr/>
        </p:nvSpPr>
        <p:spPr>
          <a:xfrm>
            <a:off x="5769333" y="3839414"/>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cxnSp>
        <p:nvCxnSpPr>
          <p:cNvPr id="17" name="Straight Arrow Connector 16">
            <a:extLst>
              <a:ext uri="{FF2B5EF4-FFF2-40B4-BE49-F238E27FC236}">
                <a16:creationId xmlns:a16="http://schemas.microsoft.com/office/drawing/2014/main" id="{E6C5F75B-CCE1-B849-B446-1165065585FD}"/>
              </a:ext>
            </a:extLst>
          </p:cNvPr>
          <p:cNvCxnSpPr>
            <a:cxnSpLocks/>
          </p:cNvCxnSpPr>
          <p:nvPr/>
        </p:nvCxnSpPr>
        <p:spPr>
          <a:xfrm flipV="1">
            <a:off x="8828551" y="2364605"/>
            <a:ext cx="1056158" cy="7140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CD956BC-7E25-034A-91B5-935036F9D5F3}"/>
              </a:ext>
            </a:extLst>
          </p:cNvPr>
          <p:cNvCxnSpPr>
            <a:cxnSpLocks/>
          </p:cNvCxnSpPr>
          <p:nvPr/>
        </p:nvCxnSpPr>
        <p:spPr>
          <a:xfrm>
            <a:off x="9884709" y="2369781"/>
            <a:ext cx="885739" cy="1079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7ADDC95-1A14-E948-9264-47DA1FE3DDDE}"/>
              </a:ext>
            </a:extLst>
          </p:cNvPr>
          <p:cNvSpPr txBox="1"/>
          <p:nvPr/>
        </p:nvSpPr>
        <p:spPr>
          <a:xfrm>
            <a:off x="9884709" y="207021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1</a:t>
            </a:r>
          </a:p>
        </p:txBody>
      </p:sp>
      <p:sp>
        <p:nvSpPr>
          <p:cNvPr id="20" name="TextBox 19">
            <a:extLst>
              <a:ext uri="{FF2B5EF4-FFF2-40B4-BE49-F238E27FC236}">
                <a16:creationId xmlns:a16="http://schemas.microsoft.com/office/drawing/2014/main" id="{233FC798-C601-9D4B-8322-8564B83F22D3}"/>
              </a:ext>
            </a:extLst>
          </p:cNvPr>
          <p:cNvSpPr txBox="1"/>
          <p:nvPr/>
        </p:nvSpPr>
        <p:spPr>
          <a:xfrm>
            <a:off x="10770448" y="3411898"/>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2</a:t>
            </a:r>
          </a:p>
        </p:txBody>
      </p:sp>
      <p:sp>
        <p:nvSpPr>
          <p:cNvPr id="22" name="TextBox 21">
            <a:extLst>
              <a:ext uri="{FF2B5EF4-FFF2-40B4-BE49-F238E27FC236}">
                <a16:creationId xmlns:a16="http://schemas.microsoft.com/office/drawing/2014/main" id="{B42B5C3A-70B7-0C47-AD97-CD85410059E8}"/>
              </a:ext>
            </a:extLst>
          </p:cNvPr>
          <p:cNvSpPr txBox="1"/>
          <p:nvPr/>
        </p:nvSpPr>
        <p:spPr>
          <a:xfrm>
            <a:off x="8480943" y="3824545"/>
            <a:ext cx="614271" cy="369332"/>
          </a:xfrm>
          <a:prstGeom prst="rect">
            <a:avLst/>
          </a:prstGeom>
          <a:noFill/>
        </p:spPr>
        <p:txBody>
          <a:bodyPr wrap="none" rtlCol="0">
            <a:spAutoFit/>
          </a:bodyPr>
          <a:lstStyle/>
          <a:p>
            <a:r>
              <a:rPr lang="en-US" dirty="0">
                <a:solidFill>
                  <a:schemeClr val="bg1"/>
                </a:solidFill>
              </a:rPr>
              <a:t>(0,0)</a:t>
            </a:r>
            <a:endParaRPr lang="en-US" baseline="-25000" dirty="0">
              <a:solidFill>
                <a:schemeClr val="bg1"/>
              </a:solidFill>
            </a:endParaRPr>
          </a:p>
        </p:txBody>
      </p:sp>
      <p:sp>
        <p:nvSpPr>
          <p:cNvPr id="26" name="Content Placeholder 2">
            <a:extLst>
              <a:ext uri="{FF2B5EF4-FFF2-40B4-BE49-F238E27FC236}">
                <a16:creationId xmlns:a16="http://schemas.microsoft.com/office/drawing/2014/main" id="{CFF5A7EC-713E-084E-9762-D5480E795F52}"/>
              </a:ext>
            </a:extLst>
          </p:cNvPr>
          <p:cNvSpPr txBox="1">
            <a:spLocks/>
          </p:cNvSpPr>
          <p:nvPr/>
        </p:nvSpPr>
        <p:spPr>
          <a:xfrm>
            <a:off x="8697209" y="4479401"/>
            <a:ext cx="2488673" cy="97672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Successive vectors in which the origin is NOT (0,0)</a:t>
            </a:r>
          </a:p>
        </p:txBody>
      </p:sp>
      <p:sp>
        <p:nvSpPr>
          <p:cNvPr id="27" name="TextBox 26">
            <a:extLst>
              <a:ext uri="{FF2B5EF4-FFF2-40B4-BE49-F238E27FC236}">
                <a16:creationId xmlns:a16="http://schemas.microsoft.com/office/drawing/2014/main" id="{25B19034-2069-574C-90DD-B604305B798A}"/>
              </a:ext>
            </a:extLst>
          </p:cNvPr>
          <p:cNvSpPr txBox="1"/>
          <p:nvPr/>
        </p:nvSpPr>
        <p:spPr>
          <a:xfrm>
            <a:off x="8521630" y="2907704"/>
            <a:ext cx="396262" cy="369332"/>
          </a:xfrm>
          <a:prstGeom prst="rect">
            <a:avLst/>
          </a:prstGeom>
          <a:noFill/>
        </p:spPr>
        <p:txBody>
          <a:bodyPr wrap="none" rtlCol="0">
            <a:spAutoFit/>
          </a:bodyPr>
          <a:lstStyle/>
          <a:p>
            <a:r>
              <a:rPr lang="en-US" dirty="0">
                <a:solidFill>
                  <a:schemeClr val="bg1"/>
                </a:solidFill>
              </a:rPr>
              <a:t>p</a:t>
            </a:r>
            <a:r>
              <a:rPr lang="en-US" baseline="-25000" dirty="0">
                <a:solidFill>
                  <a:schemeClr val="bg1"/>
                </a:solidFill>
              </a:rPr>
              <a:t>0</a:t>
            </a:r>
          </a:p>
        </p:txBody>
      </p:sp>
    </p:spTree>
    <p:extLst>
      <p:ext uri="{BB962C8B-B14F-4D97-AF65-F5344CB8AC3E}">
        <p14:creationId xmlns:p14="http://schemas.microsoft.com/office/powerpoint/2010/main" val="1309178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8695</TotalTime>
  <Words>3866</Words>
  <Application>Microsoft Macintosh PowerPoint</Application>
  <PresentationFormat>Widescreen</PresentationFormat>
  <Paragraphs>385</Paragraphs>
  <Slides>50</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Cambria Math</vt:lpstr>
      <vt:lpstr>Trebuchet MS</vt:lpstr>
      <vt:lpstr>Tw Cen MT</vt:lpstr>
      <vt:lpstr>Circuit</vt:lpstr>
      <vt:lpstr>Computational Geometry</vt:lpstr>
      <vt:lpstr>Introduction</vt:lpstr>
      <vt:lpstr>Computational Geometry</vt:lpstr>
      <vt:lpstr>Line Intersection</vt:lpstr>
      <vt:lpstr>Computing If Two Lines Intersect</vt:lpstr>
      <vt:lpstr>Aside: Cross Products</vt:lpstr>
      <vt:lpstr>Direction of Turns</vt:lpstr>
      <vt:lpstr>Examples: Direction of Turns</vt:lpstr>
      <vt:lpstr>Successive Vectors</vt:lpstr>
      <vt:lpstr>Successive Vectors</vt:lpstr>
      <vt:lpstr>Back to Line Intersection</vt:lpstr>
      <vt:lpstr>Line Segments Intersect: Code</vt:lpstr>
      <vt:lpstr>Line Segments Intersect: Code</vt:lpstr>
      <vt:lpstr>Point-Polygon Intersection</vt:lpstr>
      <vt:lpstr>Point-Polygon Intersection</vt:lpstr>
      <vt:lpstr>Point-Polygon Intersection</vt:lpstr>
      <vt:lpstr>Point-Polygon Intersection</vt:lpstr>
      <vt:lpstr>Point-Polygon Intersection</vt:lpstr>
      <vt:lpstr>Point-Polygon Intersection</vt:lpstr>
      <vt:lpstr>Point-Polygon Intersection</vt:lpstr>
      <vt:lpstr>Point-Polygon Intersection</vt:lpstr>
      <vt:lpstr>Point-Polygon Intersection</vt:lpstr>
      <vt:lpstr>Final Pseudocode</vt:lpstr>
      <vt:lpstr>Final Pseudocode</vt:lpstr>
      <vt:lpstr>Multiple Line Intersection</vt:lpstr>
      <vt:lpstr>Multiple Segment Intersection</vt:lpstr>
      <vt:lpstr>Multiple Segment Intersection</vt:lpstr>
      <vt:lpstr>Moving the Sweep Line</vt:lpstr>
      <vt:lpstr>Event-Point Schedule</vt:lpstr>
      <vt:lpstr>Sweep-Line Status</vt:lpstr>
      <vt:lpstr>Multiple Segment Intersection</vt:lpstr>
      <vt:lpstr>Conditions for Intersection</vt:lpstr>
      <vt:lpstr>Multiple Segment Intersection</vt:lpstr>
      <vt:lpstr>Multiple Segment Intersection</vt:lpstr>
      <vt:lpstr>Intersection of Polygons</vt:lpstr>
      <vt:lpstr>Intersection of Polygons</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Line-Horizon Problem</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122</cp:revision>
  <dcterms:created xsi:type="dcterms:W3CDTF">2023-02-24T14:15:53Z</dcterms:created>
  <dcterms:modified xsi:type="dcterms:W3CDTF">2025-01-29T21:29:32Z</dcterms:modified>
</cp:coreProperties>
</file>