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286" r:id="rId3"/>
    <p:sldId id="292" r:id="rId4"/>
    <p:sldId id="481" r:id="rId5"/>
    <p:sldId id="576" r:id="rId6"/>
    <p:sldId id="577" r:id="rId7"/>
    <p:sldId id="483" r:id="rId8"/>
    <p:sldId id="541" r:id="rId9"/>
    <p:sldId id="531" r:id="rId10"/>
    <p:sldId id="546" r:id="rId11"/>
    <p:sldId id="547" r:id="rId12"/>
    <p:sldId id="579" r:id="rId13"/>
    <p:sldId id="484" r:id="rId14"/>
    <p:sldId id="542" r:id="rId15"/>
    <p:sldId id="485" r:id="rId16"/>
    <p:sldId id="486" r:id="rId17"/>
    <p:sldId id="543" r:id="rId18"/>
    <p:sldId id="532" r:id="rId19"/>
    <p:sldId id="533" r:id="rId20"/>
    <p:sldId id="544" r:id="rId21"/>
    <p:sldId id="534" r:id="rId22"/>
    <p:sldId id="545" r:id="rId23"/>
    <p:sldId id="487" r:id="rId24"/>
    <p:sldId id="488" r:id="rId25"/>
    <p:sldId id="489" r:id="rId26"/>
    <p:sldId id="535" r:id="rId27"/>
    <p:sldId id="536" r:id="rId28"/>
    <p:sldId id="537" r:id="rId29"/>
    <p:sldId id="357" r:id="rId30"/>
    <p:sldId id="3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/>
    <p:restoredTop sz="94720"/>
  </p:normalViewPr>
  <p:slideViewPr>
    <p:cSldViewPr snapToGrid="0" snapToObjects="1">
      <p:cViewPr varScale="1">
        <p:scale>
          <a:sx n="160" d="100"/>
          <a:sy n="160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ulated_annealing#mediaviewer/File:Hill_Climbing_with_Simulated_Annealing.gif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  <a:br>
              <a:rPr lang="en-US" dirty="0"/>
            </a:br>
            <a:r>
              <a:rPr lang="en-US" dirty="0"/>
              <a:t>Simulated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 Reading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68949" y="1822173"/>
            <a:ext cx="4196963" cy="449911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Random Walk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Walks around randomly, so very good at exploring the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Very good at finding the various “hills” in the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NOT good at climbing up hills or optimizing any promising solution states.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094411" y="1822172"/>
            <a:ext cx="4615995" cy="449911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Hill Climbing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Good at optimizing a solution state, due to climbing nature.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BAD at exploring various parts of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Often stuck in local maxima.</a:t>
            </a:r>
          </a:p>
        </p:txBody>
      </p:sp>
    </p:spTree>
    <p:extLst>
      <p:ext uri="{BB962C8B-B14F-4D97-AF65-F5344CB8AC3E}">
        <p14:creationId xmlns:p14="http://schemas.microsoft.com/office/powerpoint/2010/main" val="24555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01683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0076" y="1288112"/>
            <a:ext cx="9601200" cy="3236180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Pseudo code for both algorithms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marL="36900" indent="0" eaLnBrk="1" hangingPunct="1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Given current state 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Generate neighbor state S’: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  if (</a:t>
            </a:r>
            <a:r>
              <a:rPr lang="en-US" dirty="0" err="1">
                <a:solidFill>
                  <a:sysClr val="windowText" lastClr="000000"/>
                </a:solidFill>
              </a:rPr>
              <a:t>util</a:t>
            </a:r>
            <a:r>
              <a:rPr lang="en-US" dirty="0">
                <a:solidFill>
                  <a:sysClr val="windowText" lastClr="000000"/>
                </a:solidFill>
              </a:rPr>
              <a:t>(S’) &gt; </a:t>
            </a:r>
            <a:r>
              <a:rPr lang="en-US" dirty="0" err="1">
                <a:solidFill>
                  <a:sysClr val="windowText" lastClr="000000"/>
                </a:solidFill>
              </a:rPr>
              <a:t>util</a:t>
            </a:r>
            <a:r>
              <a:rPr lang="en-US" dirty="0">
                <a:solidFill>
                  <a:sysClr val="windowText" lastClr="000000"/>
                </a:solidFill>
              </a:rPr>
              <a:t>(S)) move with probability p;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  else move with probability 1-p;</a:t>
            </a:r>
          </a:p>
          <a:p>
            <a:pPr marL="36900" indent="0" eaLnBrk="1" hangingPunct="1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Repeat constant number of times</a:t>
            </a:r>
          </a:p>
          <a:p>
            <a:pPr marL="36900" indent="0" eaLnBrk="1" hangingPunct="1"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DB31-6DC9-384A-B5EE-0B4DC27D4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9054" y="5390018"/>
            <a:ext cx="2383427" cy="112210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800" i="1" dirty="0"/>
              <a:t>For hill-climbing, p=1.0	</a:t>
            </a:r>
            <a:br>
              <a:rPr lang="en-US" sz="1800" i="1" dirty="0"/>
            </a:br>
            <a:r>
              <a:rPr lang="en-US" sz="1800" i="1" dirty="0"/>
              <a:t>For random-walk, p=0.5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F54551-37F5-3F48-B4D5-D485C7F0DA70}"/>
              </a:ext>
            </a:extLst>
          </p:cNvPr>
          <p:cNvCxnSpPr/>
          <p:nvPr/>
        </p:nvCxnSpPr>
        <p:spPr>
          <a:xfrm flipH="1" flipV="1">
            <a:off x="4118776" y="4635610"/>
            <a:ext cx="2202511" cy="707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5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5128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73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Annealing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450" y="1907580"/>
            <a:ext cx="487521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Annealing is the process used to temper or harden metals and glass by heating them to a high temperature and then gradually cooling them, thus allowing the material to reach a low-energy crystalline state.</a:t>
            </a:r>
          </a:p>
          <a:p>
            <a:endParaRPr lang="en-US" dirty="0"/>
          </a:p>
          <a:p>
            <a:r>
              <a:rPr lang="en-US" dirty="0"/>
              <a:t>Simulated annealing is just a search algorithm motivated by this idea.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89" y="149091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8791" y="1939384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Idea!</a:t>
            </a:r>
          </a:p>
          <a:p>
            <a:endParaRPr lang="en-US" dirty="0"/>
          </a:p>
          <a:p>
            <a:r>
              <a:rPr lang="en-US" dirty="0"/>
              <a:t>What if system has a ‘temperature‘</a:t>
            </a:r>
          </a:p>
          <a:p>
            <a:endParaRPr lang="en-US" dirty="0"/>
          </a:p>
          <a:p>
            <a:r>
              <a:rPr lang="en-US" dirty="0"/>
              <a:t>At high temps, system explores much more, but at low temps, is more conservative (closer to hill-climbing)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9E724-C574-C742-9A8F-89484D21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2" y="1490916"/>
            <a:ext cx="5466812" cy="4438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6F9EFF-3156-0049-8CE5-7C36EC39B013}"/>
              </a:ext>
            </a:extLst>
          </p:cNvPr>
          <p:cNvSpPr txBox="1">
            <a:spLocks/>
          </p:cNvSpPr>
          <p:nvPr/>
        </p:nvSpPr>
        <p:spPr>
          <a:xfrm>
            <a:off x="1141413" y="937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1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1327" y="1812164"/>
            <a:ext cx="4875211" cy="3541714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AutoNum type="arabicPeriod"/>
            </a:pPr>
            <a:r>
              <a:rPr lang="en-US" dirty="0"/>
              <a:t>Choose random initial state, high initial temperature, and cooling rate</a:t>
            </a:r>
          </a:p>
          <a:p>
            <a:pPr marL="494100" indent="-457200">
              <a:buAutoNum type="arabicPeriod"/>
            </a:pPr>
            <a:r>
              <a:rPr lang="en-US" dirty="0"/>
              <a:t>Choose random neighbor state</a:t>
            </a:r>
          </a:p>
          <a:p>
            <a:pPr marL="494100" indent="-457200">
              <a:buAutoNum type="arabicPeriod"/>
            </a:pPr>
            <a:r>
              <a:rPr lang="en-US" dirty="0"/>
              <a:t>Randomly decide whether to move to neighbor based on temperature</a:t>
            </a:r>
          </a:p>
          <a:p>
            <a:pPr marL="871200" lvl="1" indent="-457200">
              <a:buAutoNum type="arabicPeriod"/>
            </a:pPr>
            <a:r>
              <a:rPr lang="en-US" dirty="0"/>
              <a:t>Better neighbors have higher probability of being moved to. More detail later.</a:t>
            </a:r>
          </a:p>
          <a:p>
            <a:pPr marL="494100" indent="-457200">
              <a:buAutoNum type="arabicPeriod"/>
            </a:pPr>
            <a:r>
              <a:rPr lang="en-US" dirty="0"/>
              <a:t>Reduce temperature</a:t>
            </a:r>
          </a:p>
          <a:p>
            <a:pPr marL="494100" indent="-457200">
              <a:buAutoNum type="arabicPeriod"/>
            </a:pPr>
            <a:r>
              <a:rPr lang="en-US" dirty="0"/>
              <a:t>Repeat steps 2-5 until cooled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DFE50-28C1-AC41-9189-C23BA147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1490916"/>
            <a:ext cx="5466812" cy="44386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669140-AB0A-0641-B7E0-5CB36E2B525E}"/>
              </a:ext>
            </a:extLst>
          </p:cNvPr>
          <p:cNvSpPr txBox="1">
            <a:spLocks/>
          </p:cNvSpPr>
          <p:nvPr/>
        </p:nvSpPr>
        <p:spPr>
          <a:xfrm>
            <a:off x="1141413" y="937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15442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96E57D-32B8-8A4E-B4A1-2D2DB488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3314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8326" y="2667000"/>
            <a:ext cx="4284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Animation (Wikipedia):</a:t>
            </a:r>
          </a:p>
          <a:p>
            <a:r>
              <a:rPr lang="en-US" dirty="0">
                <a:hlinkClick r:id="rId2"/>
              </a:rPr>
              <a:t>Simulated Annealing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963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Probability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042" y="1588203"/>
            <a:ext cx="5064665" cy="4527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Requirements:</a:t>
            </a:r>
          </a:p>
          <a:p>
            <a:pPr marL="871200" lvl="1" indent="-457200"/>
            <a:endParaRPr lang="en-US" dirty="0"/>
          </a:p>
          <a:p>
            <a:pPr marL="871200" lvl="1" indent="-457200"/>
            <a:r>
              <a:rPr lang="en-US" dirty="0"/>
              <a:t>Needs to be a function of ΔE where:</a:t>
            </a:r>
          </a:p>
          <a:p>
            <a:pPr marL="1177200" lvl="2" indent="-457200"/>
            <a:r>
              <a:rPr lang="en-US" dirty="0"/>
              <a:t>ΔE = Val(</a:t>
            </a:r>
            <a:r>
              <a:rPr lang="en-US" dirty="0" err="1"/>
              <a:t>newState</a:t>
            </a:r>
            <a:r>
              <a:rPr lang="en-US" dirty="0"/>
              <a:t>) – Val(</a:t>
            </a:r>
            <a:r>
              <a:rPr lang="en-US" dirty="0" err="1"/>
              <a:t>curState</a:t>
            </a:r>
            <a:r>
              <a:rPr lang="en-US" dirty="0"/>
              <a:t>)</a:t>
            </a:r>
          </a:p>
          <a:p>
            <a:pPr marL="1177200" lvl="2" indent="-457200"/>
            <a:r>
              <a:rPr lang="en-US" dirty="0"/>
              <a:t>Needs to give higher probability of moving to higher jumps</a:t>
            </a:r>
          </a:p>
          <a:p>
            <a:pPr marL="1177200" lvl="2" indent="-457200"/>
            <a:endParaRPr lang="en-US" dirty="0"/>
          </a:p>
          <a:p>
            <a:pPr marL="871200" lvl="1" indent="-457200"/>
            <a:r>
              <a:rPr lang="en-US" dirty="0"/>
              <a:t>Needs to be a function of the temperature, which starts high and cools over time.</a:t>
            </a:r>
          </a:p>
          <a:p>
            <a:pPr marL="1177200" lvl="2" indent="-457200"/>
            <a:r>
              <a:rPr lang="en-US" dirty="0"/>
              <a:t>More likely to move to a worse state at higher temperatures.</a:t>
            </a:r>
          </a:p>
          <a:p>
            <a:pPr marL="1177200" lvl="2" indent="-457200"/>
            <a:r>
              <a:rPr lang="en-US" dirty="0"/>
              <a:t>As temp cools, becomes more conservative</a:t>
            </a:r>
          </a:p>
          <a:p>
            <a:pPr marL="871200" lvl="1" indent="-4572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2" y="1632869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7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2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8064" y="1379320"/>
                <a:ext cx="5064665" cy="4304411"/>
              </a:xfrm>
            </p:spPr>
            <p:txBody>
              <a:bodyPr>
                <a:normAutofit lnSpcReduction="10000"/>
              </a:bodyPr>
              <a:lstStyle/>
              <a:p>
                <a:pPr marL="494100" indent="-457200"/>
                <a:endParaRPr lang="en-US" sz="3800" dirty="0"/>
              </a:p>
              <a:p>
                <a:pPr marL="494100" indent="-457200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36900" indent="0">
                  <a:buNone/>
                </a:pPr>
                <a:endParaRPr lang="en-US" sz="3800" dirty="0"/>
              </a:p>
              <a:p>
                <a:pPr marL="494100" indent="-457200"/>
                <a:r>
                  <a:rPr lang="en-US" sz="3800" dirty="0"/>
                  <a:t>First attempt:</a:t>
                </a:r>
              </a:p>
              <a:p>
                <a:pPr marL="871200" lvl="1" indent="-457200"/>
                <a:r>
                  <a:rPr lang="en-US" sz="3600" dirty="0"/>
                  <a:t>x = ΔE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8064" y="1379320"/>
                <a:ext cx="5064665" cy="4304411"/>
              </a:xfrm>
              <a:blipFill>
                <a:blip r:embed="rId2"/>
                <a:stretch>
                  <a:fillRect l="-4000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41" y="1783242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130566" y="1844566"/>
            <a:ext cx="5264287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- </a:t>
            </a:r>
            <a:r>
              <a:rPr lang="en-US" sz="2000" b="1" i="1" dirty="0"/>
              <a:t>Using </a:t>
            </a:r>
            <a:r>
              <a:rPr lang="en-US" sz="2000" b="1" i="1" u="sng" dirty="0"/>
              <a:t>Simulated Annealing</a:t>
            </a:r>
            <a:r>
              <a:rPr lang="en-US" sz="2000" b="1" i="1" dirty="0"/>
              <a:t> to Approximate Problems with large search spaces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81188" y="1088393"/>
                <a:ext cx="5064665" cy="4527983"/>
              </a:xfrm>
            </p:spPr>
            <p:txBody>
              <a:bodyPr>
                <a:normAutofit/>
              </a:bodyPr>
              <a:lstStyle/>
              <a:p>
                <a:pPr marL="494100" indent="-457200"/>
                <a:endParaRPr lang="en-US" sz="3800" dirty="0"/>
              </a:p>
              <a:p>
                <a:pPr marL="494100" indent="-457200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494100" indent="-457200"/>
                <a:endParaRPr lang="en-US" sz="3800" dirty="0"/>
              </a:p>
              <a:p>
                <a:pPr marL="494100" indent="-457200"/>
                <a:r>
                  <a:rPr lang="en-US" sz="3800" dirty="0"/>
                  <a:t>Second attempt:</a:t>
                </a:r>
              </a:p>
              <a:p>
                <a:pPr marL="871200" lvl="1" indent="-457200"/>
                <a:r>
                  <a:rPr lang="en-US" sz="3600" dirty="0"/>
                  <a:t>x = ΔE / T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81188" y="1088393"/>
                <a:ext cx="5064665" cy="4527983"/>
              </a:xfrm>
              <a:blipFill>
                <a:blip r:embed="rId2"/>
                <a:stretch>
                  <a:fillRect l="-400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upload.wikimedia.org/wikipedia/commons/thumb/b/b5/SigmoidFunction.png/400px-SigmoidFunction.png">
            <a:extLst>
              <a:ext uri="{FF2B5EF4-FFF2-40B4-BE49-F238E27FC236}">
                <a16:creationId xmlns:a16="http://schemas.microsoft.com/office/drawing/2014/main" id="{FC4569A4-4A95-FA43-A9FF-761B3273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41" y="1783242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3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57334" y="1684741"/>
                <a:ext cx="5379508" cy="4527983"/>
              </a:xfrm>
            </p:spPr>
            <p:txBody>
              <a:bodyPr>
                <a:normAutofit fontScale="92500" lnSpcReduction="20000"/>
              </a:bodyPr>
              <a:lstStyle/>
              <a:p>
                <a:pPr marL="494100" indent="-457200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494100" indent="-457200"/>
                <a:endParaRPr lang="en-US" sz="3800" dirty="0"/>
              </a:p>
              <a:p>
                <a:pPr marL="494100" indent="-457200"/>
                <a:r>
                  <a:rPr lang="en-US" sz="3800" dirty="0"/>
                  <a:t>X = ΔE / T</a:t>
                </a:r>
              </a:p>
              <a:p>
                <a:pPr marL="494100" indent="-457200"/>
                <a:endParaRPr lang="en-US" sz="3800" dirty="0"/>
              </a:p>
              <a:p>
                <a:pPr marL="494100" indent="-457200"/>
                <a:r>
                  <a:rPr lang="en-US" sz="3800" dirty="0"/>
                  <a:t>How does ΔE affect P?</a:t>
                </a:r>
              </a:p>
              <a:p>
                <a:pPr marL="494100" indent="-457200"/>
                <a:r>
                  <a:rPr lang="en-US" sz="3800" dirty="0"/>
                  <a:t>How does T affect P?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57334" y="1684741"/>
                <a:ext cx="5379508" cy="4527983"/>
              </a:xfrm>
              <a:blipFill>
                <a:blip r:embed="rId2"/>
                <a:stretch>
                  <a:fillRect l="-329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upload.wikimedia.org/wikipedia/commons/thumb/b/b5/SigmoidFunction.png/400px-SigmoidFunction.png">
            <a:extLst>
              <a:ext uri="{FF2B5EF4-FFF2-40B4-BE49-F238E27FC236}">
                <a16:creationId xmlns:a16="http://schemas.microsoft.com/office/drawing/2014/main" id="{FA7F3BFE-D320-3642-A140-4600E41F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41" y="1783242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5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963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Choosing a Cooling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964" y="2270250"/>
            <a:ext cx="4875211" cy="3541714"/>
          </a:xfrm>
        </p:spPr>
        <p:txBody>
          <a:bodyPr/>
          <a:lstStyle/>
          <a:p>
            <a:r>
              <a:rPr lang="en-US" dirty="0"/>
              <a:t>No silver bullet</a:t>
            </a:r>
          </a:p>
          <a:p>
            <a:endParaRPr lang="en-US" dirty="0"/>
          </a:p>
          <a:p>
            <a:r>
              <a:rPr lang="en-US" dirty="0"/>
              <a:t>Generally, high temperature and low cooling rate are best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4807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2402" y="2074558"/>
            <a:ext cx="4875211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deal with arbitrary systems and cost functions</a:t>
            </a:r>
          </a:p>
          <a:p>
            <a:endParaRPr lang="en-US" dirty="0"/>
          </a:p>
          <a:p>
            <a:r>
              <a:rPr lang="en-US" dirty="0"/>
              <a:t>Is relatively easy to code, even for complex problems</a:t>
            </a:r>
          </a:p>
          <a:p>
            <a:endParaRPr lang="en-US" dirty="0"/>
          </a:p>
          <a:p>
            <a:r>
              <a:rPr lang="en-US" dirty="0"/>
              <a:t>Generally gives good solutions</a:t>
            </a:r>
          </a:p>
          <a:p>
            <a:endParaRPr lang="en-US" dirty="0"/>
          </a:p>
          <a:p>
            <a:r>
              <a:rPr lang="en-US" dirty="0"/>
              <a:t>Optimal? No! But often will return optimal solution in practice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2609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3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406" y="2270250"/>
            <a:ext cx="4875211" cy="3541714"/>
          </a:xfrm>
        </p:spPr>
        <p:txBody>
          <a:bodyPr/>
          <a:lstStyle/>
          <a:p>
            <a:r>
              <a:rPr lang="en-US" dirty="0"/>
              <a:t>O(1) Time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O(1) Space</a:t>
            </a:r>
          </a:p>
          <a:p>
            <a:pPr lvl="1"/>
            <a:r>
              <a:rPr lang="en-US" dirty="0"/>
              <a:t>Why?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9" y="162796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0697" y="1990966"/>
            <a:ext cx="4875211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all know the Traveling Salesperson Problem. </a:t>
            </a:r>
          </a:p>
          <a:p>
            <a:endParaRPr lang="en-US" dirty="0"/>
          </a:p>
          <a:p>
            <a:r>
              <a:rPr lang="en-US" dirty="0"/>
              <a:t>This problem is NP-Complete</a:t>
            </a:r>
          </a:p>
          <a:p>
            <a:endParaRPr lang="en-US" dirty="0"/>
          </a:p>
          <a:p>
            <a:r>
              <a:rPr lang="en-US" dirty="0"/>
              <a:t>…but we can use SA to find very good solutions (not always optimal though).</a:t>
            </a:r>
          </a:p>
          <a:p>
            <a:endParaRPr lang="en-US" dirty="0"/>
          </a:p>
          <a:p>
            <a:r>
              <a:rPr lang="en-US" dirty="0"/>
              <a:t>How would we do this?</a:t>
            </a:r>
          </a:p>
        </p:txBody>
      </p:sp>
      <p:pic>
        <p:nvPicPr>
          <p:cNvPr id="2050" name="Picture 2" descr="http://www.dugdug.com/wp-content/uploads/2013/08/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1" y="2158491"/>
            <a:ext cx="6102232" cy="32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19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504" y="1884849"/>
            <a:ext cx="9717054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random tour (i.e., a random order for the cities)</a:t>
            </a:r>
          </a:p>
          <a:p>
            <a:r>
              <a:rPr lang="en-US" dirty="0"/>
              <a:t>Pick a new candidate tour by finding a random neighbor tour (how to find this?)</a:t>
            </a:r>
          </a:p>
          <a:p>
            <a:r>
              <a:rPr lang="en-US" dirty="0"/>
              <a:t>Use sigmoid function to determine if you will follow that path or not</a:t>
            </a:r>
          </a:p>
          <a:p>
            <a:pPr lvl="1"/>
            <a:r>
              <a:rPr lang="en-US" dirty="0"/>
              <a:t>Function of temperature and difference in costs of tours</a:t>
            </a:r>
          </a:p>
          <a:p>
            <a:r>
              <a:rPr lang="en-US" dirty="0"/>
              <a:t>Keep track of best tour seen so far</a:t>
            </a:r>
          </a:p>
          <a:p>
            <a:r>
              <a:rPr lang="en-US" dirty="0"/>
              <a:t>Cool the temperature a bit</a:t>
            </a:r>
          </a:p>
          <a:p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Return best tour found at any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8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134100"/>
            <a:ext cx="10353762" cy="723900"/>
          </a:xfrm>
        </p:spPr>
        <p:txBody>
          <a:bodyPr>
            <a:normAutofit fontScale="85000" lnSpcReduction="10000"/>
          </a:bodyPr>
          <a:lstStyle/>
          <a:p>
            <a:pPr marL="36900" indent="0" algn="ctr">
              <a:buNone/>
            </a:pPr>
            <a:r>
              <a:rPr lang="en-US" dirty="0"/>
              <a:t>From: http://toddwschneider.com/posts/traveling-salesman-with-simulated-annealing-r-and-shiny/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81" y="231240"/>
            <a:ext cx="6400800" cy="59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Motivation: Local Search Problems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Simulated Annealing:</a:t>
            </a:r>
          </a:p>
          <a:p>
            <a:pPr lvl="1"/>
            <a:r>
              <a:rPr lang="en-US" sz="1600" dirty="0"/>
              <a:t>Is an efficient method for finding good approximations to NP-Complete problems as well as many other types of problems.</a:t>
            </a:r>
          </a:p>
          <a:p>
            <a:pPr lvl="1"/>
            <a:r>
              <a:rPr lang="en-US" sz="1600" dirty="0"/>
              <a:t>Is quite general (only requires concept of solution state, value of solution, and neighbor states)</a:t>
            </a:r>
          </a:p>
          <a:p>
            <a:pPr lvl="1"/>
            <a:r>
              <a:rPr lang="en-US" sz="1600" dirty="0"/>
              <a:t>Is very fast, and speed can be tuned by changing internal variables (cooling rate, temperature,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244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Classical Search Vs. Local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75683" y="1796035"/>
            <a:ext cx="3810000" cy="4611687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Classical Search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Observable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Deterministic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Known Environment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Solution of sequence of actions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96108" y="1796035"/>
            <a:ext cx="4230688" cy="4611687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36900" indent="0" algn="ctr" eaLnBrk="1" hangingPunct="1">
              <a:buNone/>
            </a:pPr>
            <a:r>
              <a:rPr lang="en-US" sz="2400" b="1" i="1" u="sng" dirty="0">
                <a:solidFill>
                  <a:sysClr val="windowText" lastClr="000000"/>
                </a:solidFill>
              </a:rPr>
              <a:t>Local Search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All that matters is the solution state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Don’t care about solution path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Impossible to search whole space (too large)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Often continuous search space</a:t>
            </a:r>
          </a:p>
        </p:txBody>
      </p:sp>
    </p:spTree>
    <p:extLst>
      <p:ext uri="{BB962C8B-B14F-4D97-AF65-F5344CB8AC3E}">
        <p14:creationId xmlns:p14="http://schemas.microsoft.com/office/powerpoint/2010/main" val="18445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3823" y="1581374"/>
            <a:ext cx="5064665" cy="4744551"/>
          </a:xfrm>
        </p:spPr>
        <p:txBody>
          <a:bodyPr>
            <a:normAutofit fontScale="92500"/>
          </a:bodyPr>
          <a:lstStyle/>
          <a:p>
            <a:r>
              <a:rPr lang="en-US" dirty="0"/>
              <a:t>Sometimes continuous search space (though not always)</a:t>
            </a:r>
          </a:p>
          <a:p>
            <a:endParaRPr lang="en-US" dirty="0"/>
          </a:p>
          <a:p>
            <a:r>
              <a:rPr lang="en-US" dirty="0"/>
              <a:t>Concept of ‘neighboring’ solution states</a:t>
            </a:r>
          </a:p>
          <a:p>
            <a:endParaRPr lang="en-US" dirty="0"/>
          </a:p>
          <a:p>
            <a:r>
              <a:rPr lang="en-US" dirty="0"/>
              <a:t>Very Little Memory</a:t>
            </a:r>
          </a:p>
          <a:p>
            <a:pPr lvl="1"/>
            <a:r>
              <a:rPr lang="en-US" dirty="0"/>
              <a:t>Usually Constant</a:t>
            </a:r>
          </a:p>
          <a:p>
            <a:pPr lvl="1"/>
            <a:endParaRPr lang="en-US" dirty="0"/>
          </a:p>
          <a:p>
            <a:r>
              <a:rPr lang="en-US" dirty="0"/>
              <a:t>Can often find reasonable solutions in infinite (continuous) state spaces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25"/>
            <a:ext cx="9905998" cy="1478570"/>
          </a:xfrm>
        </p:spPr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9626" y="2241334"/>
            <a:ext cx="5064665" cy="3101944"/>
          </a:xfrm>
        </p:spPr>
        <p:txBody>
          <a:bodyPr/>
          <a:lstStyle/>
          <a:p>
            <a:r>
              <a:rPr lang="en-US" dirty="0"/>
              <a:t>Usually no ‘start state’. We just generate one however we want.</a:t>
            </a:r>
          </a:p>
          <a:p>
            <a:endParaRPr lang="en-US" dirty="0"/>
          </a:p>
          <a:p>
            <a:r>
              <a:rPr lang="en-US" dirty="0"/>
              <a:t>Search space is usually VERY large, so not possible to search everything.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1EE38-D2A1-2E41-B1D4-1662D337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5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Local Search: Random Walk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035" y="2010946"/>
            <a:ext cx="4875211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Pick a random point</a:t>
            </a:r>
          </a:p>
          <a:p>
            <a:endParaRPr lang="en-US" dirty="0"/>
          </a:p>
          <a:p>
            <a:r>
              <a:rPr lang="en-US" dirty="0"/>
              <a:t>2. Pick random neighbor</a:t>
            </a:r>
          </a:p>
          <a:p>
            <a:endParaRPr lang="en-US" dirty="0"/>
          </a:p>
          <a:p>
            <a:r>
              <a:rPr lang="en-US" dirty="0"/>
              <a:t>3. Move to neighbor (no matter what)</a:t>
            </a:r>
          </a:p>
          <a:p>
            <a:endParaRPr lang="en-US" dirty="0"/>
          </a:p>
          <a:p>
            <a:r>
              <a:rPr lang="en-US" dirty="0"/>
              <a:t>Issues?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00A8E-7609-6744-9713-A897CB94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577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Local Search: Random Walk Improvement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7818" y="2058655"/>
            <a:ext cx="4875211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Pick ‘x’ random points</a:t>
            </a:r>
          </a:p>
          <a:p>
            <a:pPr lvl="1"/>
            <a:r>
              <a:rPr lang="en-US" dirty="0"/>
              <a:t>Maybe 1000 or more?</a:t>
            </a:r>
          </a:p>
          <a:p>
            <a:endParaRPr lang="en-US" dirty="0"/>
          </a:p>
          <a:p>
            <a:r>
              <a:rPr lang="en-US" dirty="0"/>
              <a:t>2. Look at your neighbors of each</a:t>
            </a:r>
          </a:p>
          <a:p>
            <a:endParaRPr lang="en-US" dirty="0"/>
          </a:p>
          <a:p>
            <a:r>
              <a:rPr lang="en-US" dirty="0"/>
              <a:t>3. Each moves in a random direction</a:t>
            </a:r>
          </a:p>
          <a:p>
            <a:endParaRPr lang="en-US" dirty="0"/>
          </a:p>
          <a:p>
            <a:r>
              <a:rPr lang="en-US" dirty="0"/>
              <a:t>Issues?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11C94-AE8B-AC4F-801D-8A5ADDA3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82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Local Search: Greedy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3720" y="1947337"/>
            <a:ext cx="4875211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Pick a random point</a:t>
            </a:r>
          </a:p>
          <a:p>
            <a:endParaRPr lang="en-US" dirty="0"/>
          </a:p>
          <a:p>
            <a:r>
              <a:rPr lang="en-US" dirty="0"/>
              <a:t>2. Pick random neighbor</a:t>
            </a:r>
          </a:p>
          <a:p>
            <a:endParaRPr lang="en-US" dirty="0"/>
          </a:p>
          <a:p>
            <a:r>
              <a:rPr lang="en-US" dirty="0"/>
              <a:t>3. Move only if neighbor is better </a:t>
            </a:r>
          </a:p>
          <a:p>
            <a:endParaRPr lang="en-US" dirty="0"/>
          </a:p>
          <a:p>
            <a:r>
              <a:rPr lang="en-US" dirty="0"/>
              <a:t>4. Keep going up until you find the maximum</a:t>
            </a:r>
          </a:p>
          <a:p>
            <a:endParaRPr lang="en-US" dirty="0"/>
          </a:p>
          <a:p>
            <a:r>
              <a:rPr lang="en-US" dirty="0"/>
              <a:t>Issues?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65D57-E607-AC4D-9FD6-13D9C424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17540</TotalTime>
  <Words>949</Words>
  <Application>Microsoft Macintosh PowerPoint</Application>
  <PresentationFormat>Widescreen</PresentationFormat>
  <Paragraphs>183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 Simulated Annealing</vt:lpstr>
      <vt:lpstr>Advanced Tree Structures</vt:lpstr>
      <vt:lpstr>Motivation: Local Search Problems</vt:lpstr>
      <vt:lpstr>Classical Search Vs. Local Search</vt:lpstr>
      <vt:lpstr>Local Search: Characteristics/Advantages</vt:lpstr>
      <vt:lpstr>Local Search: Characteristics/Advantages</vt:lpstr>
      <vt:lpstr>Local Search: Random Walk</vt:lpstr>
      <vt:lpstr>Local Search: Random Walk Improvement</vt:lpstr>
      <vt:lpstr>Local Search: Greedy Algorithm</vt:lpstr>
      <vt:lpstr>Random Walk vs. Hill Climbing</vt:lpstr>
      <vt:lpstr>Random Walk vs. Hill Climbing</vt:lpstr>
      <vt:lpstr>Simulated Annealing</vt:lpstr>
      <vt:lpstr>Annealing</vt:lpstr>
      <vt:lpstr>PowerPoint Presentation</vt:lpstr>
      <vt:lpstr>PowerPoint Presentation</vt:lpstr>
      <vt:lpstr>Simulated Annealing</vt:lpstr>
      <vt:lpstr>Simulated Annealing</vt:lpstr>
      <vt:lpstr>Simulated Annealing: Probability Function</vt:lpstr>
      <vt:lpstr>Simulated Annealing: Sigmoid Function</vt:lpstr>
      <vt:lpstr>Simulated Annealing: Sigmoid Function</vt:lpstr>
      <vt:lpstr>Simulated Annealing: Sigmoid Function</vt:lpstr>
      <vt:lpstr>Simulated Annealing</vt:lpstr>
      <vt:lpstr>Choosing a Cooling Rate</vt:lpstr>
      <vt:lpstr>Simulated Annealing: Advantages</vt:lpstr>
      <vt:lpstr>Simulated Annealing: Complexity</vt:lpstr>
      <vt:lpstr>Simulated Annealing: TSP</vt:lpstr>
      <vt:lpstr>Simulated Annealing: TSP</vt:lpstr>
      <vt:lpstr>PowerPoint Presentation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230</cp:revision>
  <dcterms:created xsi:type="dcterms:W3CDTF">2023-02-24T14:15:53Z</dcterms:created>
  <dcterms:modified xsi:type="dcterms:W3CDTF">2023-03-23T14:08:49Z</dcterms:modified>
</cp:coreProperties>
</file>