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65"/>
  </p:notesMasterIdLst>
  <p:sldIdLst>
    <p:sldId id="256" r:id="rId2"/>
    <p:sldId id="285" r:id="rId3"/>
    <p:sldId id="286" r:id="rId4"/>
    <p:sldId id="292" r:id="rId5"/>
    <p:sldId id="298" r:id="rId6"/>
    <p:sldId id="299" r:id="rId7"/>
    <p:sldId id="300" r:id="rId8"/>
    <p:sldId id="315" r:id="rId9"/>
    <p:sldId id="302" r:id="rId10"/>
    <p:sldId id="303" r:id="rId11"/>
    <p:sldId id="304" r:id="rId12"/>
    <p:sldId id="357" r:id="rId13"/>
    <p:sldId id="301" r:id="rId14"/>
    <p:sldId id="305" r:id="rId15"/>
    <p:sldId id="295" r:id="rId16"/>
    <p:sldId id="316" r:id="rId17"/>
    <p:sldId id="348" r:id="rId18"/>
    <p:sldId id="317" r:id="rId19"/>
    <p:sldId id="318" r:id="rId20"/>
    <p:sldId id="319" r:id="rId21"/>
    <p:sldId id="321" r:id="rId22"/>
    <p:sldId id="322" r:id="rId23"/>
    <p:sldId id="320" r:id="rId24"/>
    <p:sldId id="323" r:id="rId25"/>
    <p:sldId id="324" r:id="rId26"/>
    <p:sldId id="325" r:id="rId27"/>
    <p:sldId id="349" r:id="rId28"/>
    <p:sldId id="344" r:id="rId29"/>
    <p:sldId id="346" r:id="rId30"/>
    <p:sldId id="347" r:id="rId31"/>
    <p:sldId id="350" r:id="rId32"/>
    <p:sldId id="351" r:id="rId33"/>
    <p:sldId id="352" r:id="rId34"/>
    <p:sldId id="353" r:id="rId35"/>
    <p:sldId id="354" r:id="rId36"/>
    <p:sldId id="355" r:id="rId37"/>
    <p:sldId id="356" r:id="rId38"/>
    <p:sldId id="294" r:id="rId39"/>
    <p:sldId id="306" r:id="rId40"/>
    <p:sldId id="307" r:id="rId41"/>
    <p:sldId id="308" r:id="rId42"/>
    <p:sldId id="312" r:id="rId43"/>
    <p:sldId id="313" r:id="rId44"/>
    <p:sldId id="311" r:id="rId45"/>
    <p:sldId id="314" r:id="rId46"/>
    <p:sldId id="309" r:id="rId47"/>
    <p:sldId id="310" r:id="rId48"/>
    <p:sldId id="296" r:id="rId49"/>
    <p:sldId id="327" r:id="rId50"/>
    <p:sldId id="297" r:id="rId51"/>
    <p:sldId id="328" r:id="rId52"/>
    <p:sldId id="334" r:id="rId53"/>
    <p:sldId id="335" r:id="rId54"/>
    <p:sldId id="336" r:id="rId55"/>
    <p:sldId id="337" r:id="rId56"/>
    <p:sldId id="338" r:id="rId57"/>
    <p:sldId id="339" r:id="rId58"/>
    <p:sldId id="340" r:id="rId59"/>
    <p:sldId id="341" r:id="rId60"/>
    <p:sldId id="342" r:id="rId61"/>
    <p:sldId id="343" r:id="rId62"/>
    <p:sldId id="293" r:id="rId63"/>
    <p:sldId id="3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88"/>
    <p:restoredTop sz="94681"/>
  </p:normalViewPr>
  <p:slideViewPr>
    <p:cSldViewPr snapToGrid="0" snapToObjects="1">
      <p:cViewPr varScale="1">
        <p:scale>
          <a:sx n="140" d="100"/>
          <a:sy n="140"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41</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42</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43</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45</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3/19/25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define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Intersection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2458209"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2532472"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125184"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3724428"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3828828"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a:cxnSpLocks/>
          </p:cNvCxnSpPr>
          <p:nvPr/>
        </p:nvCxnSpPr>
        <p:spPr>
          <a:xfrm>
            <a:off x="2928734"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3921857"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B7832F4-7C97-2143-80B3-7D2E600E157D}"/>
              </a:ext>
            </a:extLst>
          </p:cNvPr>
          <p:cNvCxnSpPr>
            <a:endCxn id="12" idx="1"/>
          </p:cNvCxnSpPr>
          <p:nvPr/>
        </p:nvCxnSpPr>
        <p:spPr>
          <a:xfrm>
            <a:off x="2928734" y="2705393"/>
            <a:ext cx="2196450" cy="3094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371CB59-74E1-0B41-8FD4-CB247F59751A}"/>
              </a:ext>
            </a:extLst>
          </p:cNvPr>
          <p:cNvCxnSpPr>
            <a:cxnSpLocks/>
            <a:stCxn id="12" idx="1"/>
          </p:cNvCxnSpPr>
          <p:nvPr/>
        </p:nvCxnSpPr>
        <p:spPr>
          <a:xfrm flipH="1" flipV="1">
            <a:off x="3921857" y="2654688"/>
            <a:ext cx="1203327" cy="360120"/>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E913A2-5EBA-9D46-90CD-CF6F4D691B76}"/>
              </a:ext>
            </a:extLst>
          </p:cNvPr>
          <p:cNvCxnSpPr>
            <a:cxnSpLocks/>
            <a:stCxn id="12" idx="1"/>
            <a:endCxn id="24" idx="0"/>
          </p:cNvCxnSpPr>
          <p:nvPr/>
        </p:nvCxnSpPr>
        <p:spPr>
          <a:xfrm flipH="1">
            <a:off x="4026959" y="3014808"/>
            <a:ext cx="1098225" cy="255919"/>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EFAEA95F-5667-B740-BCFD-8711BC2F94B2}"/>
              </a:ext>
            </a:extLst>
          </p:cNvPr>
          <p:cNvSpPr txBox="1">
            <a:spLocks/>
          </p:cNvSpPr>
          <p:nvPr/>
        </p:nvSpPr>
        <p:spPr>
          <a:xfrm>
            <a:off x="2458209"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Looks good so far!</a:t>
            </a:r>
            <a:endParaRPr lang="en-US" sz="1600" i="1" baseline="-25000" dirty="0"/>
          </a:p>
        </p:txBody>
      </p:sp>
      <p:sp>
        <p:nvSpPr>
          <p:cNvPr id="35" name="Content Placeholder 2">
            <a:extLst>
              <a:ext uri="{FF2B5EF4-FFF2-40B4-BE49-F238E27FC236}">
                <a16:creationId xmlns:a16="http://schemas.microsoft.com/office/drawing/2014/main" id="{B77D00F7-3E86-8043-9F07-5FD2FE55FAA8}"/>
              </a:ext>
            </a:extLst>
          </p:cNvPr>
          <p:cNvSpPr txBox="1">
            <a:spLocks/>
          </p:cNvSpPr>
          <p:nvPr/>
        </p:nvSpPr>
        <p:spPr>
          <a:xfrm>
            <a:off x="6631691"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36" name="TextBox 35">
            <a:extLst>
              <a:ext uri="{FF2B5EF4-FFF2-40B4-BE49-F238E27FC236}">
                <a16:creationId xmlns:a16="http://schemas.microsoft.com/office/drawing/2014/main" id="{53F42BC6-0D20-704A-B62E-54F562B8D7D7}"/>
              </a:ext>
            </a:extLst>
          </p:cNvPr>
          <p:cNvSpPr txBox="1"/>
          <p:nvPr/>
        </p:nvSpPr>
        <p:spPr>
          <a:xfrm>
            <a:off x="6705954"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37" name="TextBox 36">
            <a:extLst>
              <a:ext uri="{FF2B5EF4-FFF2-40B4-BE49-F238E27FC236}">
                <a16:creationId xmlns:a16="http://schemas.microsoft.com/office/drawing/2014/main" id="{556F0C72-548F-974D-8AE8-BC5236B4342A}"/>
              </a:ext>
            </a:extLst>
          </p:cNvPr>
          <p:cNvSpPr txBox="1"/>
          <p:nvPr/>
        </p:nvSpPr>
        <p:spPr>
          <a:xfrm>
            <a:off x="9298666"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38" name="TextBox 37">
            <a:extLst>
              <a:ext uri="{FF2B5EF4-FFF2-40B4-BE49-F238E27FC236}">
                <a16:creationId xmlns:a16="http://schemas.microsoft.com/office/drawing/2014/main" id="{F7554E30-FBB1-334F-8115-726EA7EC65FB}"/>
              </a:ext>
            </a:extLst>
          </p:cNvPr>
          <p:cNvSpPr txBox="1"/>
          <p:nvPr/>
        </p:nvSpPr>
        <p:spPr>
          <a:xfrm>
            <a:off x="7897910"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39" name="TextBox 38">
            <a:extLst>
              <a:ext uri="{FF2B5EF4-FFF2-40B4-BE49-F238E27FC236}">
                <a16:creationId xmlns:a16="http://schemas.microsoft.com/office/drawing/2014/main" id="{4276B1C0-5F46-2F45-B403-C08EEF0DC076}"/>
              </a:ext>
            </a:extLst>
          </p:cNvPr>
          <p:cNvSpPr txBox="1"/>
          <p:nvPr/>
        </p:nvSpPr>
        <p:spPr>
          <a:xfrm>
            <a:off x="8002310"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40" name="Straight Connector 39">
            <a:extLst>
              <a:ext uri="{FF2B5EF4-FFF2-40B4-BE49-F238E27FC236}">
                <a16:creationId xmlns:a16="http://schemas.microsoft.com/office/drawing/2014/main" id="{B6DC9479-3204-BA4B-80B5-F38DE2D2DE26}"/>
              </a:ext>
            </a:extLst>
          </p:cNvPr>
          <p:cNvCxnSpPr>
            <a:cxnSpLocks/>
          </p:cNvCxnSpPr>
          <p:nvPr/>
        </p:nvCxnSpPr>
        <p:spPr>
          <a:xfrm>
            <a:off x="7102216"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04733C8-5C6E-A841-A7C4-039A42B763E6}"/>
              </a:ext>
            </a:extLst>
          </p:cNvPr>
          <p:cNvCxnSpPr>
            <a:cxnSpLocks/>
          </p:cNvCxnSpPr>
          <p:nvPr/>
        </p:nvCxnSpPr>
        <p:spPr>
          <a:xfrm flipH="1" flipV="1">
            <a:off x="8095339"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4EF89751-418B-3B4A-8CC0-09D77313333D}"/>
              </a:ext>
            </a:extLst>
          </p:cNvPr>
          <p:cNvCxnSpPr>
            <a:cxnSpLocks/>
            <a:endCxn id="39" idx="0"/>
          </p:cNvCxnSpPr>
          <p:nvPr/>
        </p:nvCxnSpPr>
        <p:spPr>
          <a:xfrm>
            <a:off x="8095339" y="2670190"/>
            <a:ext cx="105102" cy="60053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B84AABF-DC00-9A43-944F-01BD6EDFFA2F}"/>
              </a:ext>
            </a:extLst>
          </p:cNvPr>
          <p:cNvCxnSpPr>
            <a:cxnSpLocks/>
            <a:stCxn id="39" idx="0"/>
            <a:endCxn id="37" idx="1"/>
          </p:cNvCxnSpPr>
          <p:nvPr/>
        </p:nvCxnSpPr>
        <p:spPr>
          <a:xfrm flipV="1">
            <a:off x="8200441" y="3014808"/>
            <a:ext cx="1098225" cy="255919"/>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0D7810-CD1F-1144-9B4D-6D0F6C77304E}"/>
              </a:ext>
            </a:extLst>
          </p:cNvPr>
          <p:cNvCxnSpPr>
            <a:cxnSpLocks/>
          </p:cNvCxnSpPr>
          <p:nvPr/>
        </p:nvCxnSpPr>
        <p:spPr>
          <a:xfrm flipH="1" flipV="1">
            <a:off x="7102216" y="2702863"/>
            <a:ext cx="1117214" cy="561974"/>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1732FE17-CDC0-954A-810F-1A29F9508B27}"/>
              </a:ext>
            </a:extLst>
          </p:cNvPr>
          <p:cNvSpPr txBox="1">
            <a:spLocks/>
          </p:cNvSpPr>
          <p:nvPr/>
        </p:nvSpPr>
        <p:spPr>
          <a:xfrm>
            <a:off x="6631691"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here too, so these lines intersect!!</a:t>
            </a:r>
            <a:endParaRPr lang="en-US" sz="1600" i="1" baseline="-25000" dirty="0"/>
          </a:p>
        </p:txBody>
      </p:sp>
    </p:spTree>
    <p:extLst>
      <p:ext uri="{BB962C8B-B14F-4D97-AF65-F5344CB8AC3E}">
        <p14:creationId xmlns:p14="http://schemas.microsoft.com/office/powerpoint/2010/main" val="309981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 Usually given in some pre-determined order (e.g., clockwise order)</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1: Ray-Casting</a:t>
            </a:r>
          </a:p>
        </p:txBody>
      </p:sp>
    </p:spTree>
    <p:extLst>
      <p:ext uri="{BB962C8B-B14F-4D97-AF65-F5344CB8AC3E}">
        <p14:creationId xmlns:p14="http://schemas.microsoft.com/office/powerpoint/2010/main" val="366795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2: Turns</a:t>
            </a:r>
          </a:p>
        </p:txBody>
      </p:sp>
    </p:spTree>
    <p:extLst>
      <p:ext uri="{BB962C8B-B14F-4D97-AF65-F5344CB8AC3E}">
        <p14:creationId xmlns:p14="http://schemas.microsoft.com/office/powerpoint/2010/main" val="181430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the polygon is </a:t>
            </a:r>
            <a:r>
              <a:rPr lang="en-US" sz="2000" b="1" i="1" dirty="0">
                <a:solidFill>
                  <a:schemeClr val="bg1"/>
                </a:solidFill>
              </a:rPr>
              <a:t>guaranteed to be convex</a:t>
            </a:r>
            <a:r>
              <a:rPr lang="en-US" sz="2000" i="1" dirty="0">
                <a:solidFill>
                  <a:schemeClr val="bg1"/>
                </a:solidFill>
              </a:rPr>
              <a:t>, then we can use </a:t>
            </a:r>
            <a:r>
              <a:rPr lang="en-US" sz="2000" b="1" i="1" dirty="0">
                <a:solidFill>
                  <a:schemeClr val="bg1"/>
                </a:solidFill>
              </a:rPr>
              <a:t>turns</a:t>
            </a:r>
            <a:r>
              <a:rPr lang="en-US" sz="2000" i="1" dirty="0">
                <a:solidFill>
                  <a:schemeClr val="bg1"/>
                </a:solidFill>
              </a:rPr>
              <a:t> to solve this more simply.</a:t>
            </a:r>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9"/>
            <a:ext cx="3321576" cy="93305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i="1" dirty="0"/>
              <a:t>: Figure out which “side” of each edge the point is on..</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B0AAF9EA-D550-6C49-BE6C-7140162AAE23}"/>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321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835824" y="1787180"/>
            <a:ext cx="4166856" cy="139234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Prerequisites</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Points in polygon must be ordered (either clockwise or counter-clockwise)</a:t>
            </a:r>
          </a:p>
          <a:p>
            <a:pPr marL="0" indent="0">
              <a:buFont typeface="Arial" panose="020B0604020202020204" pitchFamily="34" charset="0"/>
              <a:buNone/>
            </a:pPr>
            <a:endParaRPr lang="en-US" sz="2000" i="1" dirty="0">
              <a:solidFill>
                <a:schemeClr val="bg1"/>
              </a:solidFill>
            </a:endParaRP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5388213" y="2276789"/>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3937837"/>
                <a:ext cx="6548957" cy="228945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Main Idea (see orange)</a:t>
                </a:r>
                <a:r>
                  <a:rPr lang="en-US" sz="2000" i="1" dirty="0">
                    <a:solidFill>
                      <a:schemeClr val="bg1"/>
                    </a:solidFill>
                  </a:rPr>
                  <a:t>:</a:t>
                </a:r>
              </a:p>
              <a:p>
                <a:pPr marL="0" indent="0" algn="ctr">
                  <a:buFont typeface="Arial" panose="020B0604020202020204" pitchFamily="34" charset="0"/>
                  <a:buNone/>
                </a:pPr>
                <a:r>
                  <a:rPr lang="en-US" sz="2000" i="1" dirty="0">
                    <a:solidFill>
                      <a:schemeClr val="bg1"/>
                    </a:solidFill>
                  </a:rPr>
                  <a:t>Use cross product to see if point in question is left or right of an edge:</a:t>
                </a:r>
              </a:p>
              <a:p>
                <a:pPr marL="0" indent="0" algn="ctr">
                  <a:buNone/>
                </a:pPr>
                <a14:m>
                  <m:oMathPara xmlns:m="http://schemas.openxmlformats.org/officeDocument/2006/math">
                    <m:oMathParaPr>
                      <m:jc m:val="centerGroup"/>
                    </m:oMathParaPr>
                    <m:oMath xmlns:m="http://schemas.openxmlformats.org/officeDocument/2006/math">
                      <m:d>
                        <m:dPr>
                          <m:ctrlPr>
                            <a:rPr lang="en-US" sz="2000" i="1">
                              <a:solidFill>
                                <a:schemeClr val="bg1"/>
                              </a:solidFill>
                              <a:latin typeface="Cambria Math" panose="02040503050406030204" pitchFamily="18" charset="0"/>
                            </a:rPr>
                          </m:ctrlPr>
                        </m:dPr>
                        <m:e>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oMath>
                    <m:oMath xmlns:m="http://schemas.openxmlformats.org/officeDocument/2006/math">
                      <m:r>
                        <a:rPr lang="en-US" sz="2000" i="1">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e>
                      </m:d>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i="1">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i="1">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5495921" y="3937837"/>
                <a:ext cx="6548957" cy="2289458"/>
              </a:xfrm>
              <a:prstGeom prst="rect">
                <a:avLst/>
              </a:prstGeom>
              <a:blipFill>
                <a:blip r:embed="rId2"/>
                <a:stretch>
                  <a:fillRect l="-580" r="-387"/>
                </a:stretch>
              </a:blipFill>
              <a:ln>
                <a:solidFill>
                  <a:schemeClr val="bg1"/>
                </a:solidFill>
              </a:ln>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57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Finding the Intersection of two Polygons</a:t>
            </a:r>
            <a:br>
              <a:rPr lang="en-US" sz="2000" i="1" dirty="0"/>
            </a:br>
            <a:r>
              <a:rPr lang="en-US" sz="2000" i="1" dirty="0"/>
              <a:t>	- Line horizon problem</a:t>
            </a:r>
            <a:br>
              <a:rPr lang="en-US" sz="2000" i="1" dirty="0"/>
            </a:br>
            <a:r>
              <a:rPr lang="en-US" sz="2000" i="1" dirty="0"/>
              <a:t>	- Finding the Convex Hull (next slide deck)</a:t>
            </a:r>
            <a:br>
              <a:rPr lang="en-US" sz="2000" i="1" dirty="0"/>
            </a:br>
            <a:r>
              <a:rPr lang="en-US" sz="2000" i="1" dirty="0"/>
              <a:t>	- Using the Quad-Tree data structure (next slide deck)</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1685447"/>
            <a:ext cx="6548957" cy="3350108"/>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Given counter-clockwise ordering of vertices</a:t>
            </a:r>
            <a:br>
              <a:rPr lang="en-US" sz="2000" i="1" dirty="0">
                <a:solidFill>
                  <a:schemeClr val="bg1"/>
                </a:solidFill>
              </a:rPr>
            </a:br>
            <a:r>
              <a:rPr lang="en-US" sz="2000" i="1" dirty="0">
                <a:solidFill>
                  <a:schemeClr val="bg1"/>
                </a:solidFill>
              </a:rPr>
              <a:t>For each edge in polygon (vertex and next vertex):</a:t>
            </a:r>
            <a:br>
              <a:rPr lang="en-US" sz="2000" i="1" dirty="0">
                <a:solidFill>
                  <a:schemeClr val="bg1"/>
                </a:solidFill>
              </a:rPr>
            </a:br>
            <a:r>
              <a:rPr lang="en-US" sz="2000" i="1" dirty="0">
                <a:solidFill>
                  <a:schemeClr val="bg1"/>
                </a:solidFill>
              </a:rPr>
              <a:t>    Compute cross-product as per previous slide</a:t>
            </a:r>
            <a:br>
              <a:rPr lang="en-US" sz="2000" i="1" dirty="0">
                <a:solidFill>
                  <a:schemeClr val="bg1"/>
                </a:solidFill>
              </a:rPr>
            </a:br>
            <a:r>
              <a:rPr lang="en-US" sz="2000" i="1" dirty="0">
                <a:solidFill>
                  <a:schemeClr val="bg1"/>
                </a:solidFill>
              </a:rPr>
              <a:t>    If cross-product is negative return FALSE</a:t>
            </a:r>
            <a:br>
              <a:rPr lang="en-US" sz="2000" i="1" dirty="0">
                <a:solidFill>
                  <a:schemeClr val="bg1"/>
                </a:solidFill>
              </a:rPr>
            </a:br>
            <a:r>
              <a:rPr lang="en-US" sz="2000" i="1" dirty="0">
                <a:solidFill>
                  <a:schemeClr val="bg1"/>
                </a:solidFill>
              </a:rPr>
              <a:t>    If cross-product is zero:</a:t>
            </a:r>
            <a:br>
              <a:rPr lang="en-US" sz="2000" i="1" dirty="0">
                <a:solidFill>
                  <a:schemeClr val="bg1"/>
                </a:solidFill>
              </a:rPr>
            </a:br>
            <a:r>
              <a:rPr lang="en-US" sz="2000" i="1" dirty="0">
                <a:solidFill>
                  <a:schemeClr val="bg1"/>
                </a:solidFill>
              </a:rPr>
              <a:t>        return TRUE if point is within bounds of this edge</a:t>
            </a:r>
            <a:br>
              <a:rPr lang="en-US" sz="2000" i="1" dirty="0">
                <a:solidFill>
                  <a:schemeClr val="bg1"/>
                </a:solidFill>
              </a:rPr>
            </a:br>
            <a:r>
              <a:rPr lang="en-US" sz="2000" i="1" dirty="0">
                <a:solidFill>
                  <a:schemeClr val="bg1"/>
                </a:solidFill>
              </a:rPr>
              <a:t>    If cross-product is positive CONTINUE</a:t>
            </a:r>
          </a:p>
          <a:p>
            <a:pPr marL="0" indent="0">
              <a:buFont typeface="Arial" panose="020B0604020202020204" pitchFamily="34" charset="0"/>
              <a:buNone/>
            </a:pPr>
            <a:r>
              <a:rPr lang="en-US" sz="2000" i="1" dirty="0">
                <a:solidFill>
                  <a:schemeClr val="bg1"/>
                </a:solidFill>
              </a:rPr>
              <a:t>Return TRUE</a:t>
            </a:r>
          </a:p>
        </p:txBody>
      </p:sp>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6579909" y="5778631"/>
            <a:ext cx="4467501" cy="97719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What are some edge cases we need to consider? Floating point tolerance? Point is exactly on a vertex? Make sure to think through these and handle them.</a:t>
            </a:r>
          </a:p>
        </p:txBody>
      </p:sp>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8069344" y="5153047"/>
            <a:ext cx="235670" cy="5218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3: Triangles</a:t>
            </a:r>
          </a:p>
        </p:txBody>
      </p:sp>
    </p:spTree>
    <p:extLst>
      <p:ext uri="{BB962C8B-B14F-4D97-AF65-F5344CB8AC3E}">
        <p14:creationId xmlns:p14="http://schemas.microsoft.com/office/powerpoint/2010/main" val="400482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8080912" y="2007082"/>
                <a:ext cx="3083005" cy="25308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If point P is in the convex polygon, then there is some triangle made up of three points </a:t>
                </a:r>
                <a14:m>
                  <m:oMath xmlns:m="http://schemas.openxmlformats.org/officeDocument/2006/math">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a14:m>
                <a:r>
                  <a:rPr lang="en-US" sz="2000" i="1" dirty="0">
                    <a:solidFill>
                      <a:schemeClr val="bg1"/>
                    </a:solidFill>
                  </a:rPr>
                  <a:t> in which P belongs to.</a:t>
                </a: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8080912" y="2007082"/>
                <a:ext cx="3083005" cy="2530800"/>
              </a:xfrm>
              <a:prstGeom prst="rect">
                <a:avLst/>
              </a:prstGeom>
              <a:blipFill>
                <a:blip r:embed="rId2"/>
                <a:stretch>
                  <a:fillRect l="-2049" r="-820"/>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In this example, P is inside the triangle with </a:t>
                </a:r>
                <a:r>
                  <a:rPr lang="en-US" sz="1600" i="1" dirty="0" err="1"/>
                  <a:t>i</a:t>
                </a:r>
                <a:r>
                  <a:rPr lang="en-US" sz="1600" i="1" dirty="0"/>
                  <a:t>=5. </a:t>
                </a:r>
                <a:br>
                  <a:rPr lang="en-US" sz="1600" i="1" dirty="0"/>
                </a:b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oMath>
                  </m:oMathPara>
                </a14:m>
                <a:endParaRPr lang="en-US" sz="1600" i="1" dirty="0"/>
              </a:p>
            </p:txBody>
          </p:sp>
        </mc:Choice>
        <mc:Fallback xmlns="">
          <p:sp>
            <p:nvSpPr>
              <p:cNvPr id="45" name="Content Placeholder 2">
                <a:extLst>
                  <a:ext uri="{FF2B5EF4-FFF2-40B4-BE49-F238E27FC236}">
                    <a16:creationId xmlns:a16="http://schemas.microsoft.com/office/drawing/2014/main" id="{366EFADB-694D-6747-8036-1F6B118E07E9}"/>
                  </a:ext>
                </a:extLst>
              </p:cNvPr>
              <p:cNvSpPr txBox="1">
                <a:spLocks noRot="1" noChangeAspect="1" noMove="1" noResize="1" noEditPoints="1" noAdjustHandles="1" noChangeArrowheads="1" noChangeShapeType="1" noTextEdit="1"/>
              </p:cNvSpPr>
              <p:nvPr/>
            </p:nvSpPr>
            <p:spPr>
              <a:xfrm>
                <a:off x="7618139" y="5393622"/>
                <a:ext cx="3614791" cy="1098618"/>
              </a:xfrm>
              <a:prstGeom prst="rect">
                <a:avLst/>
              </a:prstGeom>
              <a:blipFill>
                <a:blip r:embed="rId3"/>
                <a:stretch>
                  <a:fillRect l="-1053"/>
                </a:stretch>
              </a:blipFill>
              <a:ln>
                <a:solidFill>
                  <a:schemeClr val="tx1">
                    <a:lumMod val="95000"/>
                  </a:schemeClr>
                </a:solid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7688584" y="4890204"/>
            <a:ext cx="1237775" cy="3875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E3FE6F5-5F59-3E4B-89E0-260E9D507F7A}"/>
              </a:ext>
            </a:extLst>
          </p:cNvPr>
          <p:cNvGrpSpPr/>
          <p:nvPr/>
        </p:nvGrpSpPr>
        <p:grpSpPr>
          <a:xfrm>
            <a:off x="2574632" y="1956741"/>
            <a:ext cx="4988406" cy="3553291"/>
            <a:chOff x="2574632" y="1956741"/>
            <a:chExt cx="4988406" cy="3553291"/>
          </a:xfrm>
        </p:grpSpPr>
        <p:sp>
          <p:nvSpPr>
            <p:cNvPr id="3" name="Rectangle 2">
              <a:extLst>
                <a:ext uri="{FF2B5EF4-FFF2-40B4-BE49-F238E27FC236}">
                  <a16:creationId xmlns:a16="http://schemas.microsoft.com/office/drawing/2014/main" id="{A6180825-2BB6-0545-9CE9-8CAE0C88644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0"/>
              <a:endCxn id="10"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46"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44" name="TextBox 43">
              <a:extLst>
                <a:ext uri="{FF2B5EF4-FFF2-40B4-BE49-F238E27FC236}">
                  <a16:creationId xmlns:a16="http://schemas.microsoft.com/office/drawing/2014/main" id="{0F8723A5-7CB1-AC42-ADD9-AC4C58DE12B9}"/>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50" name="Straight Connector 49">
              <a:extLst>
                <a:ext uri="{FF2B5EF4-FFF2-40B4-BE49-F238E27FC236}">
                  <a16:creationId xmlns:a16="http://schemas.microsoft.com/office/drawing/2014/main" id="{BAB49793-50CD-E94B-A284-28886A66A2B7}"/>
                </a:ext>
              </a:extLst>
            </p:cNvPr>
            <p:cNvCxnSpPr>
              <a:cxnSpLocks/>
              <a:stCxn id="49" idx="2"/>
              <a:endCxn id="15"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6DE58017-B084-464B-A671-F17BE097E875}"/>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6051063D-13B1-404D-8F3F-695AB3C3C219}"/>
                </a:ext>
              </a:extLst>
            </p:cNvPr>
            <p:cNvCxnSpPr>
              <a:cxnSpLocks/>
              <a:stCxn id="49" idx="3"/>
              <a:endCxn id="46"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637C13C-2CE1-A84A-9B89-C931D2CB822A}"/>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06AFD4A-DC03-FC4E-A586-70CD015C0742}"/>
                </a:ext>
              </a:extLst>
            </p:cNvPr>
            <p:cNvCxnSpPr>
              <a:cxnSpLocks/>
              <a:stCxn id="49" idx="1"/>
              <a:endCxn id="9"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FBDAE4-CD60-3F46-B3F5-ABCB5BCE41D3}"/>
                </a:ext>
              </a:extLst>
            </p:cNvPr>
            <p:cNvCxnSpPr>
              <a:cxnSpLocks/>
              <a:stCxn id="15" idx="6"/>
              <a:endCxn id="9"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3B36166A-CC73-A74D-BA45-79F715295F9D}"/>
              </a:ext>
            </a:extLst>
          </p:cNvPr>
          <p:cNvCxnSpPr>
            <a:cxnSpLocks/>
          </p:cNvCxnSpPr>
          <p:nvPr/>
        </p:nvCxnSpPr>
        <p:spPr>
          <a:xfrm flipH="1" flipV="1">
            <a:off x="2161213" y="2866105"/>
            <a:ext cx="324502" cy="2576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Content Placeholder 2">
            <a:extLst>
              <a:ext uri="{FF2B5EF4-FFF2-40B4-BE49-F238E27FC236}">
                <a16:creationId xmlns:a16="http://schemas.microsoft.com/office/drawing/2014/main" id="{55E55148-9556-5944-BFD5-7EF2902AB699}"/>
              </a:ext>
            </a:extLst>
          </p:cNvPr>
          <p:cNvSpPr txBox="1">
            <a:spLocks/>
          </p:cNvSpPr>
          <p:nvPr/>
        </p:nvSpPr>
        <p:spPr>
          <a:xfrm>
            <a:off x="361136" y="2401710"/>
            <a:ext cx="1687044" cy="198289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Let x be the point with the smallest x-coordinate (smallest y-coordinate if more than one)</a:t>
            </a:r>
          </a:p>
        </p:txBody>
      </p:sp>
    </p:spTree>
    <p:extLst>
      <p:ext uri="{BB962C8B-B14F-4D97-AF65-F5344CB8AC3E}">
        <p14:creationId xmlns:p14="http://schemas.microsoft.com/office/powerpoint/2010/main" val="1894096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283765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1)</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Sort points counter-clockwise</a:t>
            </a:r>
            <a:br>
              <a:rPr lang="en-US" sz="1600" i="1" dirty="0">
                <a:solidFill>
                  <a:schemeClr val="bg1"/>
                </a:solidFill>
              </a:rPr>
            </a:b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For </a:t>
            </a:r>
            <a:r>
              <a:rPr lang="en-US" sz="1600" i="1" dirty="0" err="1">
                <a:solidFill>
                  <a:schemeClr val="bg1"/>
                </a:solidFill>
              </a:rPr>
              <a:t>i</a:t>
            </a:r>
            <a:r>
              <a:rPr lang="en-US" sz="1600" i="1" dirty="0">
                <a:solidFill>
                  <a:schemeClr val="bg1"/>
                </a:solidFill>
              </a:rPr>
              <a:t> = 2 to n-1:</a:t>
            </a:r>
            <a:br>
              <a:rPr lang="en-US" sz="1600" i="1" dirty="0">
                <a:solidFill>
                  <a:schemeClr val="bg1"/>
                </a:solidFill>
              </a:rPr>
            </a:br>
            <a:r>
              <a:rPr lang="en-US" sz="1600" i="1" dirty="0">
                <a:solidFill>
                  <a:schemeClr val="bg1"/>
                </a:solidFill>
              </a:rPr>
              <a:t>     if </a:t>
            </a:r>
            <a:r>
              <a:rPr lang="en-US" sz="1600" i="1" dirty="0" err="1">
                <a:solidFill>
                  <a:schemeClr val="bg1"/>
                </a:solidFill>
              </a:rPr>
              <a:t>inTriangle</a:t>
            </a:r>
            <a:r>
              <a:rPr lang="en-US" sz="1600" i="1" dirty="0">
                <a:solidFill>
                  <a:schemeClr val="bg1"/>
                </a:solidFill>
              </a:rPr>
              <a:t>(P, p</a:t>
            </a:r>
            <a:r>
              <a:rPr lang="en-US" sz="1600" i="1" baseline="-25000" dirty="0">
                <a:solidFill>
                  <a:schemeClr val="bg1"/>
                </a:solidFill>
              </a:rPr>
              <a:t>1</a:t>
            </a:r>
            <a:r>
              <a:rPr lang="en-US" sz="1600" i="1" dirty="0">
                <a:solidFill>
                  <a:schemeClr val="bg1"/>
                </a:solidFill>
              </a:rPr>
              <a:t>, p</a:t>
            </a:r>
            <a:r>
              <a:rPr lang="en-US" sz="1600" i="1" baseline="-25000" dirty="0">
                <a:solidFill>
                  <a:schemeClr val="bg1"/>
                </a:solidFill>
              </a:rPr>
              <a:t>i</a:t>
            </a:r>
            <a:r>
              <a:rPr lang="en-US" sz="1600" i="1" dirty="0">
                <a:solidFill>
                  <a:schemeClr val="bg1"/>
                </a:solidFill>
              </a:rPr>
              <a:t>, p</a:t>
            </a:r>
            <a:r>
              <a:rPr lang="en-US" sz="1600" i="1" baseline="-25000" dirty="0">
                <a:solidFill>
                  <a:schemeClr val="bg1"/>
                </a:solidFill>
              </a:rPr>
              <a:t>i+1</a:t>
            </a:r>
            <a:r>
              <a:rPr lang="en-US" sz="1600" i="1" dirty="0">
                <a:solidFill>
                  <a:schemeClr val="bg1"/>
                </a:solidFill>
              </a:rPr>
              <a:t>):</a:t>
            </a:r>
            <a:br>
              <a:rPr lang="en-US" sz="1600" i="1" dirty="0">
                <a:solidFill>
                  <a:schemeClr val="bg1"/>
                </a:solidFill>
              </a:rPr>
            </a:br>
            <a:r>
              <a:rPr lang="en-US" sz="1600" i="1" dirty="0">
                <a:solidFill>
                  <a:schemeClr val="bg1"/>
                </a:solidFill>
              </a:rPr>
              <a:t>          return True</a:t>
            </a:r>
          </a:p>
          <a:p>
            <a:pPr marL="0" indent="0">
              <a:buFont typeface="Arial" panose="020B0604020202020204" pitchFamily="34" charset="0"/>
              <a:buNone/>
            </a:pPr>
            <a:r>
              <a:rPr lang="en-US" sz="1600" i="1" dirty="0">
                <a:solidFill>
                  <a:schemeClr val="bg1"/>
                </a:solidFill>
              </a:rPr>
              <a:t>return False</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a:t>
            </a:r>
            <a:r>
              <a:rPr lang="en-US" sz="1600" i="1" dirty="0" err="1"/>
              <a:t>isInTriangle</a:t>
            </a:r>
            <a:r>
              <a:rPr lang="en-US" sz="1600" i="1" dirty="0"/>
              <a:t>() can be done in constant time. You can look up various ways to implement this yourselves.</a:t>
            </a:r>
          </a:p>
        </p:txBody>
      </p:sp>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8528858" y="4813704"/>
            <a:ext cx="397502" cy="4640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935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10899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 We can do better ??</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6826468" y="3696236"/>
                <a:ext cx="4406462" cy="18982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given a triangle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If the point is not inside the triangle but IS inside the polygon, then its polar angle relative to p</a:t>
                </a:r>
                <a:r>
                  <a:rPr lang="en-US" sz="1600" i="1" baseline="-25000" dirty="0"/>
                  <a:t>1</a:t>
                </a:r>
                <a:r>
                  <a:rPr lang="en-US" sz="1600" i="1" dirty="0"/>
                  <a:t> is either smaller or bigger then vector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Thus, we can binary search over the polar angles to find the only triangle that could feasibly work.</a:t>
                </a:r>
              </a:p>
            </p:txBody>
          </p:sp>
        </mc:Choice>
        <mc:Fallback xmlns="">
          <p:sp>
            <p:nvSpPr>
              <p:cNvPr id="89" name="Content Placeholder 2">
                <a:extLst>
                  <a:ext uri="{FF2B5EF4-FFF2-40B4-BE49-F238E27FC236}">
                    <a16:creationId xmlns:a16="http://schemas.microsoft.com/office/drawing/2014/main" id="{36346BAC-E889-154A-807C-0CFFDAAC3454}"/>
                  </a:ext>
                </a:extLst>
              </p:cNvPr>
              <p:cNvSpPr txBox="1">
                <a:spLocks noRot="1" noChangeAspect="1" noMove="1" noResize="1" noEditPoints="1" noAdjustHandles="1" noChangeArrowheads="1" noChangeShapeType="1" noTextEdit="1"/>
              </p:cNvSpPr>
              <p:nvPr/>
            </p:nvSpPr>
            <p:spPr>
              <a:xfrm>
                <a:off x="6826468" y="3696236"/>
                <a:ext cx="4406462" cy="1898229"/>
              </a:xfrm>
              <a:prstGeom prst="rect">
                <a:avLst/>
              </a:prstGeom>
              <a:blipFill>
                <a:blip r:embed="rId2"/>
                <a:stretch>
                  <a:fillRect l="-575"/>
                </a:stretch>
              </a:blipFill>
              <a:ln>
                <a:solidFill>
                  <a:schemeClr val="tx1">
                    <a:lumMod val="95000"/>
                  </a:schemeClr>
                </a:solidFill>
              </a:ln>
            </p:spPr>
            <p:txBody>
              <a:bodyPr/>
              <a:lstStyle/>
              <a:p>
                <a:r>
                  <a:rPr lang="en-US">
                    <a:noFill/>
                  </a:rPr>
                  <a:t> </a:t>
                </a:r>
              </a:p>
            </p:txBody>
          </p:sp>
        </mc:Fallback>
      </mc:AlternateContent>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6170244" y="3807268"/>
            <a:ext cx="547140" cy="1828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24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stCxn id="63" idx="7"/>
              <a:endCxn id="55" idx="2"/>
            </p:cNvCxnSpPr>
            <p:nvPr/>
          </p:nvCxnSpPr>
          <p:spPr>
            <a:xfrm flipV="1">
              <a:off x="1153714" y="2815610"/>
              <a:ext cx="3535191" cy="7717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DB65440A-7F22-8B44-B372-100D9EAF4C9A}"/>
                  </a:ext>
                </a:extLst>
              </p:cNvPr>
              <p:cNvSpPr txBox="1">
                <a:spLocks/>
              </p:cNvSpPr>
              <p:nvPr/>
            </p:nvSpPr>
            <p:spPr>
              <a:xfrm>
                <a:off x="6542286" y="1702526"/>
                <a:ext cx="3798747" cy="7591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Grab a point in the middle between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oMath>
                </a14:m>
                <a:r>
                  <a:rPr lang="en-US" sz="1600" i="1"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9</m:t>
                        </m:r>
                      </m:sub>
                    </m:sSub>
                  </m:oMath>
                </a14:m>
                <a:r>
                  <a:rPr lang="en-US" sz="1600" i="1" dirty="0"/>
                  <a:t> (we will use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oMath>
                </a14:m>
                <a:r>
                  <a:rPr lang="en-US" sz="1600" i="1" dirty="0"/>
                  <a:t>). </a:t>
                </a:r>
              </a:p>
            </p:txBody>
          </p:sp>
        </mc:Choice>
        <mc:Fallback xmlns="">
          <p:sp>
            <p:nvSpPr>
              <p:cNvPr id="49" name="Content Placeholder 2">
                <a:extLst>
                  <a:ext uri="{FF2B5EF4-FFF2-40B4-BE49-F238E27FC236}">
                    <a16:creationId xmlns:a16="http://schemas.microsoft.com/office/drawing/2014/main" id="{DB65440A-7F22-8B44-B372-100D9EAF4C9A}"/>
                  </a:ext>
                </a:extLst>
              </p:cNvPr>
              <p:cNvSpPr txBox="1">
                <a:spLocks noRot="1" noChangeAspect="1" noMove="1" noResize="1" noEditPoints="1" noAdjustHandles="1" noChangeArrowheads="1" noChangeShapeType="1" noTextEdit="1"/>
              </p:cNvSpPr>
              <p:nvPr/>
            </p:nvSpPr>
            <p:spPr>
              <a:xfrm>
                <a:off x="6542286" y="1702526"/>
                <a:ext cx="3798747" cy="759129"/>
              </a:xfrm>
              <a:prstGeom prst="rect">
                <a:avLst/>
              </a:prstGeom>
              <a:blipFill>
                <a:blip r:embed="rId2"/>
                <a:stretch>
                  <a:fillRect l="-664"/>
                </a:stretch>
              </a:blipFill>
              <a:ln>
                <a:solidFill>
                  <a:schemeClr val="tx1">
                    <a:lumMod val="95000"/>
                  </a:schemeClr>
                </a:solidFill>
              </a:ln>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053F6523-DEA4-7C40-9E2E-AD48FD87FE14}"/>
              </a:ext>
            </a:extLst>
          </p:cNvPr>
          <p:cNvCxnSpPr>
            <a:cxnSpLocks/>
          </p:cNvCxnSpPr>
          <p:nvPr/>
        </p:nvCxnSpPr>
        <p:spPr>
          <a:xfrm flipH="1">
            <a:off x="5834734" y="2483202"/>
            <a:ext cx="498790" cy="2635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D6F8C741-ACFA-6A4C-8FFC-ADABB52FCE82}"/>
                  </a:ext>
                </a:extLst>
              </p:cNvPr>
              <p:cNvSpPr txBox="1">
                <a:spLocks/>
              </p:cNvSpPr>
              <p:nvPr/>
            </p:nvSpPr>
            <p:spPr>
              <a:xfrm>
                <a:off x="6148835" y="3855724"/>
                <a:ext cx="4835312" cy="122440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Compute the turn of the vectors </a:t>
                </a:r>
                <a14:m>
                  <m:oMath xmlns:m="http://schemas.openxmlformats.org/officeDocument/2006/math">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r>
                      <a:rPr lang="en-US" sz="1600" b="0" i="1" smtClean="0">
                        <a:solidFill>
                          <a:schemeClr val="accent5"/>
                        </a:solidFill>
                        <a:latin typeface="Cambria Math" panose="02040503050406030204" pitchFamily="18" charset="0"/>
                      </a:rPr>
                      <m:t>)</m:t>
                    </m:r>
                  </m:oMath>
                </a14:m>
                <a:r>
                  <a:rPr lang="en-US" sz="1600" i="1" dirty="0"/>
                  <a:t> and </a:t>
                </a:r>
                <a14:m>
                  <m:oMath xmlns:m="http://schemas.openxmlformats.org/officeDocument/2006/math">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 −</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a14:m>
                <a:r>
                  <a:rPr lang="en-US" sz="1600" i="1" dirty="0"/>
                  <a:t>:</a:t>
                </a:r>
                <a:br>
                  <a:rPr lang="en-US" sz="1600" i="1" dirty="0"/>
                </a:b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1600" b="0" i="1" smtClean="0">
                              <a:solidFill>
                                <a:schemeClr val="accent5"/>
                              </a:solidFill>
                              <a:latin typeface="Cambria Math" panose="02040503050406030204" pitchFamily="18" charset="0"/>
                            </a:rPr>
                          </m:ctrlPr>
                        </m:dPr>
                        <m:e>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e>
                      </m:d>
                      <m:r>
                        <a:rPr lang="en-US" sz="1600" b="0" i="1" smtClean="0">
                          <a:latin typeface="Cambria Math" panose="02040503050406030204" pitchFamily="18" charset="0"/>
                        </a:rPr>
                        <m:t>×</m:t>
                      </m:r>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m:oMathPara>
                </a14:m>
                <a:endParaRPr lang="en-US" sz="1600" i="1" dirty="0"/>
              </a:p>
            </p:txBody>
          </p:sp>
        </mc:Choice>
        <mc:Fallback xmlns="">
          <p:sp>
            <p:nvSpPr>
              <p:cNvPr id="52" name="Content Placeholder 2">
                <a:extLst>
                  <a:ext uri="{FF2B5EF4-FFF2-40B4-BE49-F238E27FC236}">
                    <a16:creationId xmlns:a16="http://schemas.microsoft.com/office/drawing/2014/main" id="{D6F8C741-ACFA-6A4C-8FFC-ADABB52FCE82}"/>
                  </a:ext>
                </a:extLst>
              </p:cNvPr>
              <p:cNvSpPr txBox="1">
                <a:spLocks noRot="1" noChangeAspect="1" noMove="1" noResize="1" noEditPoints="1" noAdjustHandles="1" noChangeArrowheads="1" noChangeShapeType="1" noTextEdit="1"/>
              </p:cNvSpPr>
              <p:nvPr/>
            </p:nvSpPr>
            <p:spPr>
              <a:xfrm>
                <a:off x="6148835" y="3855724"/>
                <a:ext cx="4835312" cy="1224402"/>
              </a:xfrm>
              <a:prstGeom prst="rect">
                <a:avLst/>
              </a:prstGeom>
              <a:blipFill>
                <a:blip r:embed="rId3"/>
                <a:stretch>
                  <a:fillRect l="-522"/>
                </a:stretch>
              </a:blipFill>
              <a:ln>
                <a:solidFill>
                  <a:schemeClr val="tx1">
                    <a:lumMod val="95000"/>
                  </a:schemeClr>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H="1">
            <a:off x="2891012" y="3346979"/>
            <a:ext cx="51216" cy="6473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3119492" y="3325903"/>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7</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3119492" y="3325903"/>
                <a:ext cx="1562662" cy="741632"/>
              </a:xfrm>
              <a:prstGeom prst="rect">
                <a:avLst/>
              </a:prstGeom>
              <a:blipFill>
                <a:blip r:embed="rId4"/>
                <a:stretch>
                  <a:fillRect b="-333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799500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cxnSpLocks/>
              <a:stCxn id="63" idx="5"/>
              <a:endCxn id="83" idx="1"/>
            </p:cNvCxnSpPr>
            <p:nvPr/>
          </p:nvCxnSpPr>
          <p:spPr>
            <a:xfrm>
              <a:off x="1153714" y="3684738"/>
              <a:ext cx="2965287" cy="165812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V="1">
            <a:off x="2776451" y="4260201"/>
            <a:ext cx="265551" cy="2285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2486104"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positive,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4</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2486104" y="2894439"/>
                <a:ext cx="1562662" cy="741632"/>
              </a:xfrm>
              <a:prstGeom prst="rect">
                <a:avLst/>
              </a:prstGeom>
              <a:blipFill>
                <a:blip r:embed="rId2"/>
                <a:stretch>
                  <a:fillRect b="-3390"/>
                </a:stretch>
              </a:blipFill>
              <a:ln>
                <a:solidFill>
                  <a:schemeClr val="bg1"/>
                </a:solidFill>
              </a:ln>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7F95BE75-D67E-554E-9FA2-2BD5C48C0F78}"/>
              </a:ext>
            </a:extLst>
          </p:cNvPr>
          <p:cNvGrpSpPr/>
          <p:nvPr/>
        </p:nvGrpSpPr>
        <p:grpSpPr>
          <a:xfrm>
            <a:off x="6438255" y="2141664"/>
            <a:ext cx="4988406" cy="3553291"/>
            <a:chOff x="756871" y="2141664"/>
            <a:chExt cx="4988406" cy="3553291"/>
          </a:xfrm>
        </p:grpSpPr>
        <p:sp>
          <p:nvSpPr>
            <p:cNvPr id="47" name="Rectangle 46">
              <a:extLst>
                <a:ext uri="{FF2B5EF4-FFF2-40B4-BE49-F238E27FC236}">
                  <a16:creationId xmlns:a16="http://schemas.microsoft.com/office/drawing/2014/main" id="{F7932C1B-38CB-534F-BE8B-D5D5A61A85BA}"/>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 name="Oval 47">
              <a:extLst>
                <a:ext uri="{FF2B5EF4-FFF2-40B4-BE49-F238E27FC236}">
                  <a16:creationId xmlns:a16="http://schemas.microsoft.com/office/drawing/2014/main" id="{76599BB9-AAF5-614D-8B09-5BC37656BBF2}"/>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670B410-0D0A-BB42-A81F-4BFA4E91DDC7}"/>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5101253-5F9E-1149-B0DA-729823AD1B43}"/>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333993E-ABC1-1F41-B7F1-F77F993992EC}"/>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27C98F1-FA36-4244-AC1F-96B56DC66022}"/>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212B7C-A331-324A-A0D2-9744545ED3A5}"/>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0146135-2B9F-E64F-B25E-4C1DD5CEDC71}"/>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A7EE2AAC-6813-114A-9BF9-B484F98ADA03}"/>
                </a:ext>
              </a:extLst>
            </p:cNvPr>
            <p:cNvCxnSpPr>
              <a:cxnSpLocks/>
              <a:stCxn id="87" idx="7"/>
              <a:endCxn id="48"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B5F30B6-EBF2-CE44-A95B-68FBC0A2A139}"/>
                </a:ext>
              </a:extLst>
            </p:cNvPr>
            <p:cNvCxnSpPr>
              <a:cxnSpLocks/>
              <a:stCxn id="56" idx="2"/>
              <a:endCxn id="48"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A114A76-F426-E74A-BB1B-0DF3F255F6A7}"/>
                </a:ext>
              </a:extLst>
            </p:cNvPr>
            <p:cNvCxnSpPr>
              <a:cxnSpLocks/>
              <a:stCxn id="56" idx="6"/>
              <a:endCxn id="62"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94D7461-B3F0-FD4B-BAF2-0076D7862E60}"/>
                </a:ext>
              </a:extLst>
            </p:cNvPr>
            <p:cNvCxnSpPr>
              <a:cxnSpLocks/>
              <a:stCxn id="60" idx="0"/>
              <a:endCxn id="62"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E280461-4413-234E-803F-C8A6A7D0966E}"/>
                </a:ext>
              </a:extLst>
            </p:cNvPr>
            <p:cNvCxnSpPr>
              <a:cxnSpLocks/>
              <a:stCxn id="82" idx="6"/>
              <a:endCxn id="106"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F04FC0-4387-1F4A-8B72-56210570F9DE}"/>
                </a:ext>
              </a:extLst>
            </p:cNvPr>
            <p:cNvCxnSpPr>
              <a:cxnSpLocks/>
              <a:stCxn id="82" idx="1"/>
              <a:endCxn id="86"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78D99BB-A446-9F4E-BDD7-40D19DC1D9E6}"/>
                </a:ext>
              </a:extLst>
            </p:cNvPr>
            <p:cNvCxnSpPr>
              <a:cxnSpLocks/>
              <a:stCxn id="87" idx="4"/>
              <a:endCxn id="86"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2712AA2-CFF7-5E46-8633-9AB1FA57A85E}"/>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87C56ECF-2B10-1445-AC5D-A8231264C4AF}"/>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97" name="TextBox 96">
              <a:extLst>
                <a:ext uri="{FF2B5EF4-FFF2-40B4-BE49-F238E27FC236}">
                  <a16:creationId xmlns:a16="http://schemas.microsoft.com/office/drawing/2014/main" id="{688A8623-AB5B-8148-831B-7918326ACCC2}"/>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98" name="TextBox 97">
              <a:extLst>
                <a:ext uri="{FF2B5EF4-FFF2-40B4-BE49-F238E27FC236}">
                  <a16:creationId xmlns:a16="http://schemas.microsoft.com/office/drawing/2014/main" id="{424B05E2-D104-DC4B-9313-C94F0501CB76}"/>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99" name="TextBox 98">
              <a:extLst>
                <a:ext uri="{FF2B5EF4-FFF2-40B4-BE49-F238E27FC236}">
                  <a16:creationId xmlns:a16="http://schemas.microsoft.com/office/drawing/2014/main" id="{CD63431C-1A02-F64A-B09E-B89BCE75F10C}"/>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100" name="TextBox 99">
              <a:extLst>
                <a:ext uri="{FF2B5EF4-FFF2-40B4-BE49-F238E27FC236}">
                  <a16:creationId xmlns:a16="http://schemas.microsoft.com/office/drawing/2014/main" id="{F01DD2D9-F1D9-E145-87D8-0C4A9CD588D1}"/>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101" name="TextBox 100">
              <a:extLst>
                <a:ext uri="{FF2B5EF4-FFF2-40B4-BE49-F238E27FC236}">
                  <a16:creationId xmlns:a16="http://schemas.microsoft.com/office/drawing/2014/main" id="{5FBF0C0A-E704-5246-84FE-D000ACD43DA8}"/>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102" name="TextBox 101">
              <a:extLst>
                <a:ext uri="{FF2B5EF4-FFF2-40B4-BE49-F238E27FC236}">
                  <a16:creationId xmlns:a16="http://schemas.microsoft.com/office/drawing/2014/main" id="{AAACDA30-901A-904B-B2DB-4E6CAAF1F827}"/>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103" name="TextBox 102">
              <a:extLst>
                <a:ext uri="{FF2B5EF4-FFF2-40B4-BE49-F238E27FC236}">
                  <a16:creationId xmlns:a16="http://schemas.microsoft.com/office/drawing/2014/main" id="{5AA978E6-25F3-0D40-A3F2-528AC9F0183D}"/>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104" name="TextBox 103">
              <a:extLst>
                <a:ext uri="{FF2B5EF4-FFF2-40B4-BE49-F238E27FC236}">
                  <a16:creationId xmlns:a16="http://schemas.microsoft.com/office/drawing/2014/main" id="{2F78607F-32CC-C348-8414-D965BDE74977}"/>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105" name="TextBox 104">
              <a:extLst>
                <a:ext uri="{FF2B5EF4-FFF2-40B4-BE49-F238E27FC236}">
                  <a16:creationId xmlns:a16="http://schemas.microsoft.com/office/drawing/2014/main" id="{44504D45-599E-AB40-A2AB-D145FC9B76A8}"/>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106" name="Oval 105">
              <a:extLst>
                <a:ext uri="{FF2B5EF4-FFF2-40B4-BE49-F238E27FC236}">
                  <a16:creationId xmlns:a16="http://schemas.microsoft.com/office/drawing/2014/main" id="{E3AF70FE-B421-454C-A7D1-9897AF8A2FA9}"/>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F0F1322A-EBA1-EF4F-9B67-25B1BA35F4BB}"/>
                </a:ext>
              </a:extLst>
            </p:cNvPr>
            <p:cNvCxnSpPr>
              <a:cxnSpLocks/>
              <a:stCxn id="108" idx="3"/>
              <a:endCxn id="106"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F47223A2-E0AF-D649-8894-019A4DC3BA78}"/>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E47B3FD2-FE6A-C94F-BA9C-8C6F1A5A3ED6}"/>
                </a:ext>
              </a:extLst>
            </p:cNvPr>
            <p:cNvCxnSpPr>
              <a:cxnSpLocks/>
              <a:stCxn id="108" idx="0"/>
              <a:endCxn id="60"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44305BD-E1A7-6F4A-B0FD-1F1864FEED05}"/>
                </a:ext>
              </a:extLst>
            </p:cNvPr>
            <p:cNvCxnSpPr>
              <a:cxnSpLocks/>
              <a:endCxn id="108" idx="1"/>
            </p:cNvCxnSpPr>
            <p:nvPr/>
          </p:nvCxnSpPr>
          <p:spPr>
            <a:xfrm>
              <a:off x="1182112" y="3635893"/>
              <a:ext cx="4032597" cy="76196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A3E4FC-B28A-3647-90F6-BD30BC34E605}"/>
                </a:ext>
              </a:extLst>
            </p:cNvPr>
            <p:cNvCxnSpPr>
              <a:cxnSpLocks/>
              <a:stCxn id="87" idx="6"/>
              <a:endCxn id="95"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Straight Arrow Connector 111">
            <a:extLst>
              <a:ext uri="{FF2B5EF4-FFF2-40B4-BE49-F238E27FC236}">
                <a16:creationId xmlns:a16="http://schemas.microsoft.com/office/drawing/2014/main" id="{6698BE7B-1EE5-4843-A44A-267FAC858207}"/>
              </a:ext>
            </a:extLst>
          </p:cNvPr>
          <p:cNvCxnSpPr>
            <a:cxnSpLocks/>
          </p:cNvCxnSpPr>
          <p:nvPr/>
        </p:nvCxnSpPr>
        <p:spPr>
          <a:xfrm flipH="1">
            <a:off x="9525610" y="4221886"/>
            <a:ext cx="106099" cy="117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Content Placeholder 2">
                <a:extLst>
                  <a:ext uri="{FF2B5EF4-FFF2-40B4-BE49-F238E27FC236}">
                    <a16:creationId xmlns:a16="http://schemas.microsoft.com/office/drawing/2014/main" id="{8CF81E55-0C90-4D4D-AF3D-0B259B4CAB58}"/>
                  </a:ext>
                </a:extLst>
              </p:cNvPr>
              <p:cNvSpPr txBox="1">
                <a:spLocks/>
              </p:cNvSpPr>
              <p:nvPr/>
            </p:nvSpPr>
            <p:spPr>
              <a:xfrm>
                <a:off x="8167488"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113" name="Content Placeholder 2">
                <a:extLst>
                  <a:ext uri="{FF2B5EF4-FFF2-40B4-BE49-F238E27FC236}">
                    <a16:creationId xmlns:a16="http://schemas.microsoft.com/office/drawing/2014/main" id="{8CF81E55-0C90-4D4D-AF3D-0B259B4CAB58}"/>
                  </a:ext>
                </a:extLst>
              </p:cNvPr>
              <p:cNvSpPr txBox="1">
                <a:spLocks noRot="1" noChangeAspect="1" noMove="1" noResize="1" noEditPoints="1" noAdjustHandles="1" noChangeArrowheads="1" noChangeShapeType="1" noTextEdit="1"/>
              </p:cNvSpPr>
              <p:nvPr/>
            </p:nvSpPr>
            <p:spPr>
              <a:xfrm>
                <a:off x="8167488" y="2894439"/>
                <a:ext cx="1562662" cy="741632"/>
              </a:xfrm>
              <a:prstGeom prst="rect">
                <a:avLst/>
              </a:prstGeom>
              <a:blipFill>
                <a:blip r:embed="rId3"/>
                <a:stretch>
                  <a:fillRect b="-3390"/>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46058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12" name="Group 11">
            <a:extLst>
              <a:ext uri="{FF2B5EF4-FFF2-40B4-BE49-F238E27FC236}">
                <a16:creationId xmlns:a16="http://schemas.microsoft.com/office/drawing/2014/main" id="{A6889B54-9A3D-D145-8BF4-BBA2FF09DE30}"/>
              </a:ext>
            </a:extLst>
          </p:cNvPr>
          <p:cNvGrpSpPr/>
          <p:nvPr/>
        </p:nvGrpSpPr>
        <p:grpSpPr>
          <a:xfrm>
            <a:off x="960278" y="1973498"/>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7454C33-2A62-CC40-BEF3-85987C7E3F70}"/>
                </a:ext>
              </a:extLst>
            </p:cNvPr>
            <p:cNvCxnSpPr>
              <a:endCxn id="83" idx="1"/>
            </p:cNvCxnSpPr>
            <p:nvPr/>
          </p:nvCxnSpPr>
          <p:spPr>
            <a:xfrm>
              <a:off x="1141411" y="3665913"/>
              <a:ext cx="2977590" cy="1676948"/>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AFA010E-208C-2342-900A-A3E25235FD05}"/>
                </a:ext>
              </a:extLst>
            </p:cNvPr>
            <p:cNvCxnSpPr>
              <a:cxnSpLocks/>
              <a:stCxn id="63" idx="6"/>
              <a:endCxn id="85" idx="1"/>
            </p:cNvCxnSpPr>
            <p:nvPr/>
          </p:nvCxnSpPr>
          <p:spPr>
            <a:xfrm>
              <a:off x="1173873" y="3636071"/>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011034E-73D8-2342-A685-89E280590860}"/>
                </a:ext>
              </a:extLst>
            </p:cNvPr>
            <p:cNvCxnSpPr>
              <a:cxnSpLocks/>
              <a:stCxn id="83" idx="0"/>
              <a:endCxn id="85" idx="3"/>
            </p:cNvCxnSpPr>
            <p:nvPr/>
          </p:nvCxnSpPr>
          <p:spPr>
            <a:xfrm flipV="1">
              <a:off x="4167668" y="4495187"/>
              <a:ext cx="1047041" cy="82751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6" name="Content Placeholder 2">
                <a:extLst>
                  <a:ext uri="{FF2B5EF4-FFF2-40B4-BE49-F238E27FC236}">
                    <a16:creationId xmlns:a16="http://schemas.microsoft.com/office/drawing/2014/main" id="{A5AEA4C7-C973-DE47-B93D-8291DA599D5B}"/>
                  </a:ext>
                </a:extLst>
              </p:cNvPr>
              <p:cNvSpPr txBox="1">
                <a:spLocks/>
              </p:cNvSpPr>
              <p:nvPr/>
            </p:nvSpPr>
            <p:spPr>
              <a:xfrm>
                <a:off x="6157450" y="2008648"/>
                <a:ext cx="5190983" cy="313054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Binary Search to find largest </a:t>
                </a:r>
                <a:r>
                  <a:rPr lang="en-US" sz="1600" i="1" dirty="0" err="1">
                    <a:solidFill>
                      <a:schemeClr val="bg1"/>
                    </a:solidFill>
                  </a:rPr>
                  <a:t>i</a:t>
                </a:r>
                <a:r>
                  <a:rPr lang="en-US" sz="1600" i="1" dirty="0">
                    <a:solidFill>
                      <a:schemeClr val="bg1"/>
                    </a:solidFill>
                  </a:rPr>
                  <a:t> value such that cross product turn is positive or zero.</a:t>
                </a:r>
              </a:p>
              <a:p>
                <a:pPr marL="0" indent="0">
                  <a:buFont typeface="Arial" panose="020B0604020202020204" pitchFamily="34" charset="0"/>
                  <a:buNone/>
                </a:pPr>
                <a:r>
                  <a:rPr lang="en-US" sz="1600" i="1" dirty="0">
                    <a:solidFill>
                      <a:schemeClr val="bg1"/>
                    </a:solidFill>
                  </a:rPr>
                  <a:t>Test triangle </a:t>
                </a:r>
                <a14:m>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to see if point is inside</a:t>
                </a:r>
              </a:p>
              <a:p>
                <a:pPr marL="0" indent="0">
                  <a:buFont typeface="Arial" panose="020B0604020202020204" pitchFamily="34" charset="0"/>
                  <a:buNone/>
                </a:pPr>
                <a:r>
                  <a:rPr lang="en-US" sz="1600" i="1" dirty="0">
                    <a:solidFill>
                      <a:schemeClr val="bg1"/>
                    </a:solidFill>
                  </a:rPr>
                  <a:t>	if so return True</a:t>
                </a:r>
              </a:p>
              <a:p>
                <a:pPr marL="0" indent="0">
                  <a:buFont typeface="Arial" panose="020B0604020202020204" pitchFamily="34" charset="0"/>
                  <a:buNone/>
                </a:pPr>
                <a:r>
                  <a:rPr lang="en-US" sz="1600" i="1" dirty="0">
                    <a:solidFill>
                      <a:schemeClr val="bg1"/>
                    </a:solidFill>
                  </a:rPr>
                  <a:t>return False</a:t>
                </a:r>
              </a:p>
            </p:txBody>
          </p:sp>
        </mc:Choice>
        <mc:Fallback xmlns="">
          <p:sp>
            <p:nvSpPr>
              <p:cNvPr id="116" name="Content Placeholder 2">
                <a:extLst>
                  <a:ext uri="{FF2B5EF4-FFF2-40B4-BE49-F238E27FC236}">
                    <a16:creationId xmlns:a16="http://schemas.microsoft.com/office/drawing/2014/main" id="{A5AEA4C7-C973-DE47-B93D-8291DA599D5B}"/>
                  </a:ext>
                </a:extLst>
              </p:cNvPr>
              <p:cNvSpPr txBox="1">
                <a:spLocks noRot="1" noChangeAspect="1" noMove="1" noResize="1" noEditPoints="1" noAdjustHandles="1" noChangeArrowheads="1" noChangeShapeType="1" noTextEdit="1"/>
              </p:cNvSpPr>
              <p:nvPr/>
            </p:nvSpPr>
            <p:spPr>
              <a:xfrm>
                <a:off x="6157450" y="2008648"/>
                <a:ext cx="5190983" cy="3130549"/>
              </a:xfrm>
              <a:prstGeom prst="rect">
                <a:avLst/>
              </a:prstGeom>
              <a:blipFill>
                <a:blip r:embed="rId2"/>
                <a:stretch>
                  <a:fillRect l="-487" r="-973"/>
                </a:stretch>
              </a:blipFill>
              <a:ln>
                <a:solidFill>
                  <a:schemeClr val="bg1"/>
                </a:solidFill>
              </a:ln>
            </p:spPr>
            <p:txBody>
              <a:bodyPr/>
              <a:lstStyle/>
              <a:p>
                <a:r>
                  <a:rPr lang="en-US">
                    <a:noFill/>
                  </a:rPr>
                  <a:t> </a:t>
                </a:r>
              </a:p>
            </p:txBody>
          </p:sp>
        </mc:Fallback>
      </mc:AlternateContent>
      <p:sp>
        <p:nvSpPr>
          <p:cNvPr id="117" name="Content Placeholder 2">
            <a:extLst>
              <a:ext uri="{FF2B5EF4-FFF2-40B4-BE49-F238E27FC236}">
                <a16:creationId xmlns:a16="http://schemas.microsoft.com/office/drawing/2014/main" id="{35BEA97F-F4DA-6E43-97B2-8C7E0088E3C8}"/>
              </a:ext>
            </a:extLst>
          </p:cNvPr>
          <p:cNvSpPr txBox="1">
            <a:spLocks/>
          </p:cNvSpPr>
          <p:nvPr/>
        </p:nvSpPr>
        <p:spPr>
          <a:xfrm>
            <a:off x="6157449" y="5493318"/>
            <a:ext cx="5190983" cy="781356"/>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Any special cases to consider? What about optimizations that could speed this up a little in practice?</a:t>
            </a:r>
          </a:p>
        </p:txBody>
      </p:sp>
    </p:spTree>
    <p:extLst>
      <p:ext uri="{BB962C8B-B14F-4D97-AF65-F5344CB8AC3E}">
        <p14:creationId xmlns:p14="http://schemas.microsoft.com/office/powerpoint/2010/main" val="3624160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730191" y="187464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pic>
        <p:nvPicPr>
          <p:cNvPr id="18" name="Picture 17">
            <a:extLst>
              <a:ext uri="{FF2B5EF4-FFF2-40B4-BE49-F238E27FC236}">
                <a16:creationId xmlns:a16="http://schemas.microsoft.com/office/drawing/2014/main" id="{8A6454B9-1D4C-834A-B7AE-D7B761C629B9}"/>
              </a:ext>
            </a:extLst>
          </p:cNvPr>
          <p:cNvPicPr>
            <a:picLocks noChangeAspect="1"/>
          </p:cNvPicPr>
          <p:nvPr/>
        </p:nvPicPr>
        <p:blipFill>
          <a:blip r:embed="rId3"/>
          <a:stretch>
            <a:fillRect/>
          </a:stretch>
        </p:blipFill>
        <p:spPr>
          <a:xfrm>
            <a:off x="6692571" y="2039235"/>
            <a:ext cx="5054600" cy="2679700"/>
          </a:xfrm>
          <a:prstGeom prst="rect">
            <a:avLst/>
          </a:prstGeom>
        </p:spPr>
      </p:pic>
    </p:spTree>
    <p:extLst>
      <p:ext uri="{BB962C8B-B14F-4D97-AF65-F5344CB8AC3E}">
        <p14:creationId xmlns:p14="http://schemas.microsoft.com/office/powerpoint/2010/main" val="243450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Polygons</a:t>
            </a:r>
          </a:p>
        </p:txBody>
      </p:sp>
    </p:spTree>
    <p:extLst>
      <p:ext uri="{BB962C8B-B14F-4D97-AF65-F5344CB8AC3E}">
        <p14:creationId xmlns:p14="http://schemas.microsoft.com/office/powerpoint/2010/main" val="1435806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Intersection of Polygons</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73250" y="1243910"/>
            <a:ext cx="5203071" cy="270352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solidFill>
                  <a:schemeClr val="bg1"/>
                </a:solidFill>
              </a:rPr>
              <a:t>Algorithm is pretty simple:</a:t>
            </a:r>
            <a:br>
              <a:rPr lang="en-US" sz="2000" b="1" i="1" dirty="0">
                <a:solidFill>
                  <a:schemeClr val="bg1"/>
                </a:solidFill>
              </a:rPr>
            </a:br>
            <a:endParaRPr lang="en-US" sz="2000" b="1" i="1" dirty="0">
              <a:solidFill>
                <a:schemeClr val="bg1"/>
              </a:solidFill>
            </a:endParaRPr>
          </a:p>
          <a:p>
            <a:pPr marL="0" indent="0">
              <a:buFont typeface="Arial" panose="020B0604020202020204" pitchFamily="34" charset="0"/>
              <a:buNone/>
            </a:pPr>
            <a:r>
              <a:rPr lang="en-US" sz="2000" b="1" i="1" dirty="0">
                <a:solidFill>
                  <a:schemeClr val="bg1"/>
                </a:solidFill>
              </a:rPr>
              <a:t>intersects(points P1[], points P2[])</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P1 intersects P2 if one of the following is true:</a:t>
            </a:r>
            <a:br>
              <a:rPr lang="en-US" sz="2000" i="1" dirty="0">
                <a:solidFill>
                  <a:schemeClr val="bg1"/>
                </a:solidFill>
              </a:rPr>
            </a:br>
            <a:r>
              <a:rPr lang="en-US" sz="2000" i="1" dirty="0">
                <a:solidFill>
                  <a:schemeClr val="bg1"/>
                </a:solidFill>
              </a:rPr>
              <a:t>      Any point of one polygon is inside other</a:t>
            </a:r>
            <a:br>
              <a:rPr lang="en-US" sz="2000" i="1" dirty="0">
                <a:solidFill>
                  <a:schemeClr val="bg1"/>
                </a:solidFill>
              </a:rPr>
            </a:br>
            <a:r>
              <a:rPr lang="en-US" sz="2000" i="1" dirty="0">
                <a:solidFill>
                  <a:schemeClr val="bg1"/>
                </a:solidFill>
              </a:rPr>
              <a:t>      Any edge of one polygon intersects another</a:t>
            </a:r>
          </a:p>
        </p:txBody>
      </p:sp>
      <p:grpSp>
        <p:nvGrpSpPr>
          <p:cNvPr id="65" name="Group 64">
            <a:extLst>
              <a:ext uri="{FF2B5EF4-FFF2-40B4-BE49-F238E27FC236}">
                <a16:creationId xmlns:a16="http://schemas.microsoft.com/office/drawing/2014/main" id="{C5CE566A-6EBB-714D-A24C-8E5CE0C454CA}"/>
              </a:ext>
            </a:extLst>
          </p:cNvPr>
          <p:cNvGrpSpPr/>
          <p:nvPr/>
        </p:nvGrpSpPr>
        <p:grpSpPr>
          <a:xfrm>
            <a:off x="377936" y="1253516"/>
            <a:ext cx="5510800" cy="4470628"/>
            <a:chOff x="423656" y="1207796"/>
            <a:chExt cx="5510800" cy="4470628"/>
          </a:xfrm>
        </p:grpSpPr>
        <p:sp>
          <p:nvSpPr>
            <p:cNvPr id="3" name="Rectangle 2">
              <a:extLst>
                <a:ext uri="{FF2B5EF4-FFF2-40B4-BE49-F238E27FC236}">
                  <a16:creationId xmlns:a16="http://schemas.microsoft.com/office/drawing/2014/main" id="{A6180825-2BB6-0545-9CE9-8CAE0C88644D}"/>
                </a:ext>
              </a:extLst>
            </p:cNvPr>
            <p:cNvSpPr/>
            <p:nvPr/>
          </p:nvSpPr>
          <p:spPr>
            <a:xfrm>
              <a:off x="423656" y="1207796"/>
              <a:ext cx="5510800" cy="447062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278194" y="29103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2639962" y="241229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4355691" y="2744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3357717" y="357553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4896465" y="430803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3741608" y="525685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1876154" y="511919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934065" y="444568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703007" y="35651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820500" y="3027842"/>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1395687" y="2481125"/>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2777614" y="2481125"/>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3495369" y="2813533"/>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4493343" y="2813533"/>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3859101" y="4425530"/>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013806" y="5188024"/>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051558" y="4563182"/>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771833" y="3702820"/>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AFC07AA-42BD-1347-836F-91057F5622C6}"/>
                </a:ext>
              </a:extLst>
            </p:cNvPr>
            <p:cNvSpPr/>
            <p:nvPr/>
          </p:nvSpPr>
          <p:spPr>
            <a:xfrm>
              <a:off x="2079573" y="1488115"/>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FFD1EA-1DE5-C84F-B05A-26D3633D630A}"/>
                </a:ext>
              </a:extLst>
            </p:cNvPr>
            <p:cNvSpPr/>
            <p:nvPr/>
          </p:nvSpPr>
          <p:spPr>
            <a:xfrm>
              <a:off x="3879260" y="144334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67919B-B61A-E240-9883-975724DEC034}"/>
                </a:ext>
              </a:extLst>
            </p:cNvPr>
            <p:cNvSpPr/>
            <p:nvPr/>
          </p:nvSpPr>
          <p:spPr>
            <a:xfrm>
              <a:off x="5664155" y="1915661"/>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00E4037-D7D4-4D47-9C39-7B2BD2261E62}"/>
                </a:ext>
              </a:extLst>
            </p:cNvPr>
            <p:cNvSpPr/>
            <p:nvPr/>
          </p:nvSpPr>
          <p:spPr>
            <a:xfrm>
              <a:off x="5320165" y="151216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A10DC0B-2548-7845-A570-ACAC44EB865F}"/>
                </a:ext>
              </a:extLst>
            </p:cNvPr>
            <p:cNvSpPr/>
            <p:nvPr/>
          </p:nvSpPr>
          <p:spPr>
            <a:xfrm>
              <a:off x="5381047" y="347332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31043EC-B3E3-8E41-895E-CA1F32642B07}"/>
                </a:ext>
              </a:extLst>
            </p:cNvPr>
            <p:cNvSpPr/>
            <p:nvPr/>
          </p:nvSpPr>
          <p:spPr>
            <a:xfrm>
              <a:off x="4658588" y="217140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6A8E849-8400-4046-A5AC-70478FE98FB3}"/>
                </a:ext>
              </a:extLst>
            </p:cNvPr>
            <p:cNvSpPr/>
            <p:nvPr/>
          </p:nvSpPr>
          <p:spPr>
            <a:xfrm>
              <a:off x="3258563" y="263699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EB1F370-00BA-2549-8836-96CD238D45E9}"/>
                </a:ext>
              </a:extLst>
            </p:cNvPr>
            <p:cNvSpPr/>
            <p:nvPr/>
          </p:nvSpPr>
          <p:spPr>
            <a:xfrm>
              <a:off x="1787042" y="329817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38AE84-9F0B-FB4B-ADC6-0F7160A6851B}"/>
                </a:ext>
              </a:extLst>
            </p:cNvPr>
            <p:cNvSpPr/>
            <p:nvPr/>
          </p:nvSpPr>
          <p:spPr>
            <a:xfrm>
              <a:off x="1636317" y="230906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5F23AF4-AEBA-F945-9D6C-603CD1CFAD16}"/>
                </a:ext>
              </a:extLst>
            </p:cNvPr>
            <p:cNvCxnSpPr>
              <a:cxnSpLocks/>
              <a:stCxn id="44" idx="7"/>
              <a:endCxn id="29" idx="3"/>
            </p:cNvCxnSpPr>
            <p:nvPr/>
          </p:nvCxnSpPr>
          <p:spPr>
            <a:xfrm flipV="1">
              <a:off x="1753810" y="1605608"/>
              <a:ext cx="345922" cy="7236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002E46-9902-544A-B62E-8697A7208FA5}"/>
                </a:ext>
              </a:extLst>
            </p:cNvPr>
            <p:cNvCxnSpPr>
              <a:cxnSpLocks/>
              <a:stCxn id="31" idx="2"/>
              <a:endCxn id="29" idx="7"/>
            </p:cNvCxnSpPr>
            <p:nvPr/>
          </p:nvCxnSpPr>
          <p:spPr>
            <a:xfrm flipH="1" flipV="1">
              <a:off x="2197066" y="1508274"/>
              <a:ext cx="1682194" cy="3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FBD84-E433-034B-BEC5-1F637CEE36E5}"/>
                </a:ext>
              </a:extLst>
            </p:cNvPr>
            <p:cNvCxnSpPr>
              <a:cxnSpLocks/>
              <a:stCxn id="31" idx="6"/>
              <a:endCxn id="35" idx="1"/>
            </p:cNvCxnSpPr>
            <p:nvPr/>
          </p:nvCxnSpPr>
          <p:spPr>
            <a:xfrm>
              <a:off x="4016912" y="1512166"/>
              <a:ext cx="1323412" cy="201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74DF8B-CC74-0249-8C1B-230DA82054A2}"/>
                </a:ext>
              </a:extLst>
            </p:cNvPr>
            <p:cNvCxnSpPr>
              <a:cxnSpLocks/>
              <a:stCxn id="34" idx="2"/>
              <a:endCxn id="35" idx="6"/>
            </p:cNvCxnSpPr>
            <p:nvPr/>
          </p:nvCxnSpPr>
          <p:spPr>
            <a:xfrm flipH="1" flipV="1">
              <a:off x="5457817" y="1580992"/>
              <a:ext cx="206338" cy="4034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9A7CBF-45CF-404E-B8D5-16A7FE83E715}"/>
                </a:ext>
              </a:extLst>
            </p:cNvPr>
            <p:cNvCxnSpPr>
              <a:cxnSpLocks/>
              <a:stCxn id="34" idx="6"/>
              <a:endCxn id="36" idx="0"/>
            </p:cNvCxnSpPr>
            <p:nvPr/>
          </p:nvCxnSpPr>
          <p:spPr>
            <a:xfrm flipH="1">
              <a:off x="5449873" y="1984487"/>
              <a:ext cx="351934" cy="148883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BF4C68-A076-9240-9612-9F6328404B5A}"/>
                </a:ext>
              </a:extLst>
            </p:cNvPr>
            <p:cNvCxnSpPr>
              <a:cxnSpLocks/>
              <a:stCxn id="36" idx="3"/>
              <a:endCxn id="39" idx="7"/>
            </p:cNvCxnSpPr>
            <p:nvPr/>
          </p:nvCxnSpPr>
          <p:spPr>
            <a:xfrm flipH="1" flipV="1">
              <a:off x="4776081" y="2191567"/>
              <a:ext cx="625125" cy="13992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6D6CF7-F7CE-2942-B4C1-71F33BE74B82}"/>
                </a:ext>
              </a:extLst>
            </p:cNvPr>
            <p:cNvCxnSpPr>
              <a:cxnSpLocks/>
              <a:stCxn id="41" idx="6"/>
              <a:endCxn id="39" idx="2"/>
            </p:cNvCxnSpPr>
            <p:nvPr/>
          </p:nvCxnSpPr>
          <p:spPr>
            <a:xfrm flipV="1">
              <a:off x="3396215" y="2240234"/>
              <a:ext cx="1262373" cy="4655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2A2318-FD02-D546-9D5D-A494BD910869}"/>
                </a:ext>
              </a:extLst>
            </p:cNvPr>
            <p:cNvCxnSpPr>
              <a:cxnSpLocks/>
              <a:stCxn id="41" idx="1"/>
              <a:endCxn id="42" idx="5"/>
            </p:cNvCxnSpPr>
            <p:nvPr/>
          </p:nvCxnSpPr>
          <p:spPr>
            <a:xfrm flipH="1">
              <a:off x="1904535" y="2657149"/>
              <a:ext cx="1374187" cy="7585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AFD74B-8AF0-EB4F-A2F1-177CBD74D0A1}"/>
                </a:ext>
              </a:extLst>
            </p:cNvPr>
            <p:cNvCxnSpPr>
              <a:cxnSpLocks/>
              <a:stCxn id="44" idx="3"/>
              <a:endCxn id="42" idx="1"/>
            </p:cNvCxnSpPr>
            <p:nvPr/>
          </p:nvCxnSpPr>
          <p:spPr>
            <a:xfrm>
              <a:off x="1656476" y="2426553"/>
              <a:ext cx="150725" cy="8917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021BC339-E2CD-014A-B082-315B582A536D}"/>
              </a:ext>
            </a:extLst>
          </p:cNvPr>
          <p:cNvSpPr txBox="1">
            <a:spLocks/>
          </p:cNvSpPr>
          <p:nvPr/>
        </p:nvSpPr>
        <p:spPr>
          <a:xfrm>
            <a:off x="5984638" y="5233744"/>
            <a:ext cx="1749393" cy="15305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We have subroutines for both of these now!</a:t>
            </a:r>
          </a:p>
        </p:txBody>
      </p:sp>
      <p:cxnSp>
        <p:nvCxnSpPr>
          <p:cNvPr id="67" name="Straight Connector 66">
            <a:extLst>
              <a:ext uri="{FF2B5EF4-FFF2-40B4-BE49-F238E27FC236}">
                <a16:creationId xmlns:a16="http://schemas.microsoft.com/office/drawing/2014/main" id="{299EF27F-7E2F-AC48-A5AB-FD2B6552E4DC}"/>
              </a:ext>
            </a:extLst>
          </p:cNvPr>
          <p:cNvCxnSpPr>
            <a:cxnSpLocks/>
          </p:cNvCxnSpPr>
          <p:nvPr/>
        </p:nvCxnSpPr>
        <p:spPr>
          <a:xfrm flipH="1">
            <a:off x="6828775" y="4178808"/>
            <a:ext cx="120665" cy="90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ontent Placeholder 2">
                <a:extLst>
                  <a:ext uri="{FF2B5EF4-FFF2-40B4-BE49-F238E27FC236}">
                    <a16:creationId xmlns:a16="http://schemas.microsoft.com/office/drawing/2014/main" id="{02F76B2F-1D57-C743-B93A-33CBE4B79E39}"/>
                  </a:ext>
                </a:extLst>
              </p:cNvPr>
              <p:cNvSpPr txBox="1">
                <a:spLocks/>
              </p:cNvSpPr>
              <p:nvPr/>
            </p:nvSpPr>
            <p:spPr>
              <a:xfrm>
                <a:off x="8130430" y="4371278"/>
                <a:ext cx="3071571" cy="198194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Runtime (P1 size=n P2 size=m):</a:t>
                </a:r>
              </a:p>
              <a:p>
                <a:pPr marL="0" indent="0">
                  <a:buFont typeface="Arial" panose="020B0604020202020204" pitchFamily="34" charset="0"/>
                  <a:buNone/>
                </a:pPr>
                <a:r>
                  <a:rPr lang="en-US" sz="1800" i="1" dirty="0"/>
                  <a:t>Point inside: (n*m)</a:t>
                </a:r>
                <a:br>
                  <a:rPr lang="en-US" sz="1800" i="1" dirty="0"/>
                </a:br>
                <a:r>
                  <a:rPr lang="en-US" sz="1800" i="1" dirty="0"/>
                  <a:t>Edge check: (n*m)</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𝑚</m:t>
                          </m:r>
                        </m:e>
                      </m:d>
                    </m:oMath>
                  </m:oMathPara>
                </a14:m>
                <a:endParaRPr lang="en-US" sz="1800" b="0" i="1" dirty="0"/>
              </a:p>
              <a:p>
                <a:pPr marL="0" indent="0">
                  <a:buFont typeface="Arial" panose="020B0604020202020204" pitchFamily="34" charset="0"/>
                  <a:buNone/>
                </a:pPr>
                <a:endParaRPr lang="en-US" sz="1800" i="1" dirty="0"/>
              </a:p>
            </p:txBody>
          </p:sp>
        </mc:Choice>
        <mc:Fallback xmlns="">
          <p:sp>
            <p:nvSpPr>
              <p:cNvPr id="70" name="Content Placeholder 2">
                <a:extLst>
                  <a:ext uri="{FF2B5EF4-FFF2-40B4-BE49-F238E27FC236}">
                    <a16:creationId xmlns:a16="http://schemas.microsoft.com/office/drawing/2014/main" id="{02F76B2F-1D57-C743-B93A-33CBE4B79E39}"/>
                  </a:ext>
                </a:extLst>
              </p:cNvPr>
              <p:cNvSpPr txBox="1">
                <a:spLocks noRot="1" noChangeAspect="1" noMove="1" noResize="1" noEditPoints="1" noAdjustHandles="1" noChangeArrowheads="1" noChangeShapeType="1" noTextEdit="1"/>
              </p:cNvSpPr>
              <p:nvPr/>
            </p:nvSpPr>
            <p:spPr>
              <a:xfrm>
                <a:off x="8130430" y="4371278"/>
                <a:ext cx="3071571" cy="1981947"/>
              </a:xfrm>
              <a:prstGeom prst="rect">
                <a:avLst/>
              </a:prstGeom>
              <a:blipFill>
                <a:blip r:embed="rId2"/>
                <a:stretch>
                  <a:fillRect l="-1230"/>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8140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Line-Horizon Problem</a:t>
            </a:r>
          </a:p>
        </p:txBody>
      </p:sp>
    </p:spTree>
    <p:extLst>
      <p:ext uri="{BB962C8B-B14F-4D97-AF65-F5344CB8AC3E}">
        <p14:creationId xmlns:p14="http://schemas.microsoft.com/office/powerpoint/2010/main" val="1658398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1014984"/>
            <a:ext cx="10771436" cy="13807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Common Robotics / AI Problem</a:t>
            </a:r>
            <a:r>
              <a:rPr lang="en-US" sz="2000" i="1" dirty="0"/>
              <a:t>: A robot is operating in the world, and has multiple actions A[] that can be taken. Each action will produce some “reward” (a positive integer) for taking that action. The problem is that the reward received depends on one of two states the robot is in and the robot does not know what state it is currently in.</a:t>
            </a:r>
          </a:p>
        </p:txBody>
      </p:sp>
      <p:sp>
        <p:nvSpPr>
          <p:cNvPr id="22" name="TextBox 21">
            <a:extLst>
              <a:ext uri="{FF2B5EF4-FFF2-40B4-BE49-F238E27FC236}">
                <a16:creationId xmlns:a16="http://schemas.microsoft.com/office/drawing/2014/main" id="{C4EE5DC2-8AC9-9242-BEFC-AF4F7B89F35C}"/>
              </a:ext>
            </a:extLst>
          </p:cNvPr>
          <p:cNvSpPr txBox="1"/>
          <p:nvPr/>
        </p:nvSpPr>
        <p:spPr>
          <a:xfrm>
            <a:off x="4757124" y="6069632"/>
            <a:ext cx="2326862" cy="523220"/>
          </a:xfrm>
          <a:prstGeom prst="rect">
            <a:avLst/>
          </a:prstGeom>
          <a:noFill/>
        </p:spPr>
        <p:txBody>
          <a:bodyPr wrap="square" rtlCol="0">
            <a:spAutoFit/>
          </a:bodyPr>
          <a:lstStyle/>
          <a:p>
            <a:pPr algn="ctr"/>
            <a:r>
              <a:rPr lang="en-US" sz="1400" i="1" dirty="0">
                <a:solidFill>
                  <a:schemeClr val="tx1">
                    <a:lumMod val="95000"/>
                  </a:schemeClr>
                </a:solidFill>
              </a:rPr>
              <a:t>The states the robot can be in (two states for simplicity here)</a:t>
            </a:r>
          </a:p>
        </p:txBody>
      </p:sp>
      <p:cxnSp>
        <p:nvCxnSpPr>
          <p:cNvPr id="23" name="Straight Connector 22">
            <a:extLst>
              <a:ext uri="{FF2B5EF4-FFF2-40B4-BE49-F238E27FC236}">
                <a16:creationId xmlns:a16="http://schemas.microsoft.com/office/drawing/2014/main" id="{A9144A24-8DBB-4645-974F-B7013B19D35A}"/>
              </a:ext>
            </a:extLst>
          </p:cNvPr>
          <p:cNvCxnSpPr>
            <a:cxnSpLocks/>
            <a:stCxn id="22" idx="1"/>
          </p:cNvCxnSpPr>
          <p:nvPr/>
        </p:nvCxnSpPr>
        <p:spPr>
          <a:xfrm flipH="1" flipV="1">
            <a:off x="3947496" y="5876402"/>
            <a:ext cx="809628" cy="4548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1ADC3E-0161-7D47-BC33-C07EA28A35DD}"/>
              </a:ext>
            </a:extLst>
          </p:cNvPr>
          <p:cNvCxnSpPr>
            <a:cxnSpLocks/>
            <a:endCxn id="22" idx="3"/>
          </p:cNvCxnSpPr>
          <p:nvPr/>
        </p:nvCxnSpPr>
        <p:spPr>
          <a:xfrm flipH="1">
            <a:off x="7083986" y="5832235"/>
            <a:ext cx="1104055" cy="499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055533-23BA-814F-95C4-E1D45E272A47}"/>
              </a:ext>
            </a:extLst>
          </p:cNvPr>
          <p:cNvSpPr txBox="1"/>
          <p:nvPr/>
        </p:nvSpPr>
        <p:spPr>
          <a:xfrm>
            <a:off x="318581" y="2942278"/>
            <a:ext cx="2198536" cy="954107"/>
          </a:xfrm>
          <a:prstGeom prst="rect">
            <a:avLst/>
          </a:prstGeom>
          <a:noFill/>
        </p:spPr>
        <p:txBody>
          <a:bodyPr wrap="square" rtlCol="0">
            <a:spAutoFit/>
          </a:bodyPr>
          <a:lstStyle/>
          <a:p>
            <a:pPr algn="ctr"/>
            <a:r>
              <a:rPr lang="en-US" sz="1400" i="1" dirty="0">
                <a:solidFill>
                  <a:schemeClr val="tx1">
                    <a:lumMod val="95000"/>
                  </a:schemeClr>
                </a:solidFill>
              </a:rPr>
              <a:t>Y-axis is the amount of reward robot gets if they are in that state and take that action</a:t>
            </a:r>
          </a:p>
        </p:txBody>
      </p:sp>
      <p:grpSp>
        <p:nvGrpSpPr>
          <p:cNvPr id="38" name="Group 37">
            <a:extLst>
              <a:ext uri="{FF2B5EF4-FFF2-40B4-BE49-F238E27FC236}">
                <a16:creationId xmlns:a16="http://schemas.microsoft.com/office/drawing/2014/main" id="{E14882D3-324A-0646-8B7F-DF323824649C}"/>
              </a:ext>
            </a:extLst>
          </p:cNvPr>
          <p:cNvGrpSpPr/>
          <p:nvPr/>
        </p:nvGrpSpPr>
        <p:grpSpPr>
          <a:xfrm>
            <a:off x="3334670" y="2350735"/>
            <a:ext cx="5486171" cy="3376964"/>
            <a:chOff x="1710813" y="2567559"/>
            <a:chExt cx="5486171"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710813" y="2567559"/>
              <a:ext cx="5486171"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2088468"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785436"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932816" y="551485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629784" y="551485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2088468" y="540312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89471" y="3851448"/>
              <a:ext cx="5348748" cy="48457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877503" y="2810994"/>
              <a:ext cx="5260716" cy="24422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F0B230-4DD0-1B40-9214-AD6959E1162F}"/>
                </a:ext>
              </a:extLst>
            </p:cNvPr>
            <p:cNvSpPr txBox="1"/>
            <p:nvPr/>
          </p:nvSpPr>
          <p:spPr>
            <a:xfrm>
              <a:off x="2299434" y="3554832"/>
              <a:ext cx="1238085" cy="307777"/>
            </a:xfrm>
            <a:prstGeom prst="rect">
              <a:avLst/>
            </a:prstGeom>
            <a:noFill/>
          </p:spPr>
          <p:txBody>
            <a:bodyPr wrap="square" rtlCol="0">
              <a:spAutoFit/>
            </a:bodyPr>
            <a:lstStyle/>
            <a:p>
              <a:pPr algn="ctr"/>
              <a:r>
                <a:rPr lang="en-US" sz="1400" i="1" dirty="0">
                  <a:solidFill>
                    <a:schemeClr val="accent3"/>
                  </a:solidFill>
                </a:rPr>
                <a:t>action 1</a:t>
              </a:r>
            </a:p>
          </p:txBody>
        </p:sp>
        <p:sp>
          <p:nvSpPr>
            <p:cNvPr id="20" name="TextBox 19">
              <a:extLst>
                <a:ext uri="{FF2B5EF4-FFF2-40B4-BE49-F238E27FC236}">
                  <a16:creationId xmlns:a16="http://schemas.microsoft.com/office/drawing/2014/main" id="{AA056D57-58DB-6A49-A4D4-1EAD1AEBCB60}"/>
                </a:ext>
              </a:extLst>
            </p:cNvPr>
            <p:cNvSpPr txBox="1"/>
            <p:nvPr/>
          </p:nvSpPr>
          <p:spPr>
            <a:xfrm>
              <a:off x="5055430" y="3055205"/>
              <a:ext cx="1238085" cy="307777"/>
            </a:xfrm>
            <a:prstGeom prst="rect">
              <a:avLst/>
            </a:prstGeom>
            <a:noFill/>
          </p:spPr>
          <p:txBody>
            <a:bodyPr wrap="square" rtlCol="0">
              <a:spAutoFit/>
            </a:bodyPr>
            <a:lstStyle/>
            <a:p>
              <a:pPr algn="ctr"/>
              <a:r>
                <a:rPr lang="en-US" sz="1400" i="1" dirty="0">
                  <a:solidFill>
                    <a:schemeClr val="accent1"/>
                  </a:solidFill>
                </a:rPr>
                <a:t>action 2</a:t>
              </a:r>
            </a:p>
          </p:txBody>
        </p:sp>
        <p:sp>
          <p:nvSpPr>
            <p:cNvPr id="35" name="Rectangle 34">
              <a:extLst>
                <a:ext uri="{FF2B5EF4-FFF2-40B4-BE49-F238E27FC236}">
                  <a16:creationId xmlns:a16="http://schemas.microsoft.com/office/drawing/2014/main" id="{EA1CCDC6-129D-CE4B-B1D9-F20895B7E6E0}"/>
                </a:ext>
              </a:extLst>
            </p:cNvPr>
            <p:cNvSpPr/>
            <p:nvPr/>
          </p:nvSpPr>
          <p:spPr>
            <a:xfrm>
              <a:off x="2098300" y="5282743"/>
              <a:ext cx="2296719"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4404850" y="5281704"/>
              <a:ext cx="2380585"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a:extLst>
              <a:ext uri="{FF2B5EF4-FFF2-40B4-BE49-F238E27FC236}">
                <a16:creationId xmlns:a16="http://schemas.microsoft.com/office/drawing/2014/main" id="{F9C0748A-EF9E-8647-AE72-47304D7F9A7C}"/>
              </a:ext>
            </a:extLst>
          </p:cNvPr>
          <p:cNvCxnSpPr>
            <a:cxnSpLocks/>
          </p:cNvCxnSpPr>
          <p:nvPr/>
        </p:nvCxnSpPr>
        <p:spPr>
          <a:xfrm flipH="1" flipV="1">
            <a:off x="2441697" y="3473412"/>
            <a:ext cx="706881" cy="1612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CDF25A1-729B-FF4A-BAEC-26032A810BCB}"/>
              </a:ext>
            </a:extLst>
          </p:cNvPr>
          <p:cNvSpPr txBox="1"/>
          <p:nvPr/>
        </p:nvSpPr>
        <p:spPr>
          <a:xfrm>
            <a:off x="9579630" y="3170032"/>
            <a:ext cx="2430363" cy="1413762"/>
          </a:xfrm>
          <a:prstGeom prst="rect">
            <a:avLst/>
          </a:prstGeom>
          <a:noFill/>
        </p:spPr>
        <p:txBody>
          <a:bodyPr wrap="square" rtlCol="0">
            <a:spAutoFit/>
          </a:bodyPr>
          <a:lstStyle/>
          <a:p>
            <a:pPr algn="ctr"/>
            <a:r>
              <a:rPr lang="en-US" sz="1400" i="1" dirty="0">
                <a:solidFill>
                  <a:schemeClr val="tx1">
                    <a:lumMod val="95000"/>
                  </a:schemeClr>
                </a:solidFill>
              </a:rPr>
              <a:t>Since robot does not know if it is in state 0 or 1, it maintains a probability distribution of what state it thinks it is in, and selects the action with the highest expected value.</a:t>
            </a:r>
          </a:p>
        </p:txBody>
      </p:sp>
      <p:cxnSp>
        <p:nvCxnSpPr>
          <p:cNvPr id="42" name="Straight Connector 41">
            <a:extLst>
              <a:ext uri="{FF2B5EF4-FFF2-40B4-BE49-F238E27FC236}">
                <a16:creationId xmlns:a16="http://schemas.microsoft.com/office/drawing/2014/main" id="{9ADBBEAA-4549-D746-95D2-2CDF87BCAF33}"/>
              </a:ext>
            </a:extLst>
          </p:cNvPr>
          <p:cNvCxnSpPr>
            <a:cxnSpLocks/>
          </p:cNvCxnSpPr>
          <p:nvPr/>
        </p:nvCxnSpPr>
        <p:spPr>
          <a:xfrm flipH="1">
            <a:off x="8899499" y="4119202"/>
            <a:ext cx="931928" cy="7674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68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88841"/>
            <a:ext cx="10771436" cy="13807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Looking ahead</a:t>
            </a:r>
            <a:r>
              <a:rPr lang="en-US" sz="2000" i="1" dirty="0"/>
              <a:t>: These robots end up “looking ahead”, and creating multiple lines which model not just one action, but the expected rewards for future actions later (don’t worry about details). We end up with a bunch of lines, and only the ones that are maximized at at least one point should be retained.</a:t>
            </a:r>
          </a:p>
        </p:txBody>
      </p:sp>
      <p:grpSp>
        <p:nvGrpSpPr>
          <p:cNvPr id="47" name="Group 46">
            <a:extLst>
              <a:ext uri="{FF2B5EF4-FFF2-40B4-BE49-F238E27FC236}">
                <a16:creationId xmlns:a16="http://schemas.microsoft.com/office/drawing/2014/main" id="{D473AB77-EF7D-C840-97B0-3495C9F029CD}"/>
              </a:ext>
            </a:extLst>
          </p:cNvPr>
          <p:cNvGrpSpPr/>
          <p:nvPr/>
        </p:nvGrpSpPr>
        <p:grpSpPr>
          <a:xfrm>
            <a:off x="229366" y="2123486"/>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50D52B54-6C71-BA45-8C06-8550BC187483}"/>
              </a:ext>
            </a:extLst>
          </p:cNvPr>
          <p:cNvGrpSpPr/>
          <p:nvPr/>
        </p:nvGrpSpPr>
        <p:grpSpPr>
          <a:xfrm>
            <a:off x="6522215" y="2123486"/>
            <a:ext cx="5438108" cy="3376964"/>
            <a:chOff x="6561544" y="2615100"/>
            <a:chExt cx="5438108" cy="3376964"/>
          </a:xfrm>
        </p:grpSpPr>
        <p:sp>
          <p:nvSpPr>
            <p:cNvPr id="49" name="Rectangle 48">
              <a:extLst>
                <a:ext uri="{FF2B5EF4-FFF2-40B4-BE49-F238E27FC236}">
                  <a16:creationId xmlns:a16="http://schemas.microsoft.com/office/drawing/2014/main" id="{3507B10F-41BC-6448-9791-69145DAA5507}"/>
                </a:ext>
              </a:extLst>
            </p:cNvPr>
            <p:cNvSpPr/>
            <p:nvPr/>
          </p:nvSpPr>
          <p:spPr>
            <a:xfrm>
              <a:off x="6561544" y="261510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F8783E2-8FCD-F74F-BB23-58EB5777A19D}"/>
                </a:ext>
              </a:extLst>
            </p:cNvPr>
            <p:cNvCxnSpPr>
              <a:cxnSpLocks/>
            </p:cNvCxnSpPr>
            <p:nvPr/>
          </p:nvCxnSpPr>
          <p:spPr>
            <a:xfrm>
              <a:off x="6898027"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63B5689-7657-894A-8C65-2BB4BA5C31FC}"/>
                </a:ext>
              </a:extLst>
            </p:cNvPr>
            <p:cNvCxnSpPr>
              <a:cxnSpLocks/>
            </p:cNvCxnSpPr>
            <p:nvPr/>
          </p:nvCxnSpPr>
          <p:spPr>
            <a:xfrm>
              <a:off x="11594995"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D0440D-C141-B340-9963-48DF29A3A6DE}"/>
                </a:ext>
              </a:extLst>
            </p:cNvPr>
            <p:cNvSpPr txBox="1"/>
            <p:nvPr/>
          </p:nvSpPr>
          <p:spPr>
            <a:xfrm>
              <a:off x="6742375" y="561290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53" name="TextBox 52">
              <a:extLst>
                <a:ext uri="{FF2B5EF4-FFF2-40B4-BE49-F238E27FC236}">
                  <a16:creationId xmlns:a16="http://schemas.microsoft.com/office/drawing/2014/main" id="{919D853E-0447-9147-8E38-C98F74115C86}"/>
                </a:ext>
              </a:extLst>
            </p:cNvPr>
            <p:cNvSpPr txBox="1"/>
            <p:nvPr/>
          </p:nvSpPr>
          <p:spPr>
            <a:xfrm>
              <a:off x="11439343" y="561290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54" name="Straight Connector 53">
              <a:extLst>
                <a:ext uri="{FF2B5EF4-FFF2-40B4-BE49-F238E27FC236}">
                  <a16:creationId xmlns:a16="http://schemas.microsoft.com/office/drawing/2014/main" id="{CEA3C1D9-6A8C-8F4A-8999-D386F6FD45F0}"/>
                </a:ext>
              </a:extLst>
            </p:cNvPr>
            <p:cNvCxnSpPr>
              <a:cxnSpLocks/>
            </p:cNvCxnSpPr>
            <p:nvPr/>
          </p:nvCxnSpPr>
          <p:spPr>
            <a:xfrm flipH="1">
              <a:off x="6898027" y="550116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5650355-5B2E-1C40-A2B9-9D953CD077A5}"/>
                </a:ext>
              </a:extLst>
            </p:cNvPr>
            <p:cNvCxnSpPr>
              <a:cxnSpLocks/>
            </p:cNvCxnSpPr>
            <p:nvPr/>
          </p:nvCxnSpPr>
          <p:spPr>
            <a:xfrm>
              <a:off x="6788556" y="3253440"/>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B6DDD1-9D34-FC43-8989-E077EA65C65A}"/>
                </a:ext>
              </a:extLst>
            </p:cNvPr>
            <p:cNvCxnSpPr>
              <a:cxnSpLocks/>
            </p:cNvCxnSpPr>
            <p:nvPr/>
          </p:nvCxnSpPr>
          <p:spPr>
            <a:xfrm flipV="1">
              <a:off x="6687062" y="3253440"/>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EF7724-87F8-4F47-975B-A42E92DFFF8D}"/>
                </a:ext>
              </a:extLst>
            </p:cNvPr>
            <p:cNvSpPr/>
            <p:nvPr/>
          </p:nvSpPr>
          <p:spPr>
            <a:xfrm>
              <a:off x="6907860" y="5380785"/>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2125B9-4269-2447-9E92-DE9B67CEF5DE}"/>
                </a:ext>
              </a:extLst>
            </p:cNvPr>
            <p:cNvSpPr/>
            <p:nvPr/>
          </p:nvSpPr>
          <p:spPr>
            <a:xfrm>
              <a:off x="9214409" y="5379746"/>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23EF5076-C512-6640-A37E-4D0E9AEA5176}"/>
                </a:ext>
              </a:extLst>
            </p:cNvPr>
            <p:cNvCxnSpPr>
              <a:cxnSpLocks/>
            </p:cNvCxnSpPr>
            <p:nvPr/>
          </p:nvCxnSpPr>
          <p:spPr>
            <a:xfrm>
              <a:off x="6742375" y="4080388"/>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7D9312-C3E3-DC46-9331-2A00772CFE51}"/>
                </a:ext>
              </a:extLst>
            </p:cNvPr>
            <p:cNvCxnSpPr>
              <a:cxnSpLocks/>
            </p:cNvCxnSpPr>
            <p:nvPr/>
          </p:nvCxnSpPr>
          <p:spPr>
            <a:xfrm flipV="1">
              <a:off x="9690026" y="2803681"/>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7E6CD61-61D7-6F46-9001-5BA4811157FB}"/>
                </a:ext>
              </a:extLst>
            </p:cNvPr>
            <p:cNvSpPr/>
            <p:nvPr/>
          </p:nvSpPr>
          <p:spPr>
            <a:xfrm>
              <a:off x="7983902" y="5382518"/>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7AB4E58-5747-1F4A-A84C-DF54FAFE7994}"/>
                </a:ext>
              </a:extLst>
            </p:cNvPr>
            <p:cNvSpPr/>
            <p:nvPr/>
          </p:nvSpPr>
          <p:spPr>
            <a:xfrm>
              <a:off x="10976228" y="5374752"/>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ight Arrow 64">
            <a:extLst>
              <a:ext uri="{FF2B5EF4-FFF2-40B4-BE49-F238E27FC236}">
                <a16:creationId xmlns:a16="http://schemas.microsoft.com/office/drawing/2014/main" id="{D7B9814C-E875-974E-9EFC-B258717466B5}"/>
              </a:ext>
            </a:extLst>
          </p:cNvPr>
          <p:cNvSpPr/>
          <p:nvPr/>
        </p:nvSpPr>
        <p:spPr>
          <a:xfrm>
            <a:off x="5781366" y="3441290"/>
            <a:ext cx="639097" cy="64476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68E8099A-5822-4140-AF33-C0DA13BB2FA7}"/>
              </a:ext>
            </a:extLst>
          </p:cNvPr>
          <p:cNvSpPr txBox="1">
            <a:spLocks/>
          </p:cNvSpPr>
          <p:nvPr/>
        </p:nvSpPr>
        <p:spPr>
          <a:xfrm>
            <a:off x="1967321" y="5612187"/>
            <a:ext cx="8455742" cy="10264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Now we have our problem statement: Given a list of lines L[] in the 2D plane, find the “horizon”. In other words, return the subset of lines H[] for which each line in H[] has the highest output value for some input x.</a:t>
            </a:r>
          </a:p>
        </p:txBody>
      </p:sp>
    </p:spTree>
    <p:extLst>
      <p:ext uri="{BB962C8B-B14F-4D97-AF65-F5344CB8AC3E}">
        <p14:creationId xmlns:p14="http://schemas.microsoft.com/office/powerpoint/2010/main" val="3256752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950997"/>
                <a:ext cx="10771436" cy="1218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Solution</a:t>
                </a:r>
                <a:r>
                  <a:rPr lang="en-US" sz="2000" i="1" dirty="0"/>
                  <a:t>: Find all pair of intersection points I[]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and sort by x-value. For each range between intersection points, test each line to see which has the maximum value in that range (can optimize slightly by only checking intersection points involving the current highest line)</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950997"/>
                <a:ext cx="10771436" cy="1218587"/>
              </a:xfrm>
              <a:prstGeom prst="rect">
                <a:avLst/>
              </a:prstGeom>
              <a:blipFill>
                <a:blip r:embed="rId2"/>
                <a:stretch>
                  <a:fillRect l="-589" b="-3093"/>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D473AB77-EF7D-C840-97B0-3495C9F029CD}"/>
              </a:ext>
            </a:extLst>
          </p:cNvPr>
          <p:cNvGrpSpPr/>
          <p:nvPr/>
        </p:nvGrpSpPr>
        <p:grpSpPr>
          <a:xfrm>
            <a:off x="3375357" y="2595437"/>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FF759269-AE69-9044-BA0B-7693A012BB27}"/>
              </a:ext>
            </a:extLst>
          </p:cNvPr>
          <p:cNvCxnSpPr>
            <a:cxnSpLocks/>
          </p:cNvCxnSpPr>
          <p:nvPr/>
        </p:nvCxnSpPr>
        <p:spPr>
          <a:xfrm>
            <a:off x="4011562" y="2969344"/>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52C825C-26AB-7743-9D48-129B86825F30}"/>
              </a:ext>
            </a:extLst>
          </p:cNvPr>
          <p:cNvCxnSpPr>
            <a:cxnSpLocks/>
          </p:cNvCxnSpPr>
          <p:nvPr/>
        </p:nvCxnSpPr>
        <p:spPr>
          <a:xfrm>
            <a:off x="4508091" y="296443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5B1C977-040E-4F4E-ADA9-4108E862F0C6}"/>
              </a:ext>
            </a:extLst>
          </p:cNvPr>
          <p:cNvCxnSpPr>
            <a:cxnSpLocks/>
          </p:cNvCxnSpPr>
          <p:nvPr/>
        </p:nvCxnSpPr>
        <p:spPr>
          <a:xfrm>
            <a:off x="4817803" y="296935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A395D2-9CCD-E744-9280-2448A5FD0224}"/>
              </a:ext>
            </a:extLst>
          </p:cNvPr>
          <p:cNvCxnSpPr>
            <a:cxnSpLocks/>
          </p:cNvCxnSpPr>
          <p:nvPr/>
        </p:nvCxnSpPr>
        <p:spPr>
          <a:xfrm>
            <a:off x="4950539" y="297427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1DEC9C0-4D81-0E46-8FE4-6CD05DF328CB}"/>
              </a:ext>
            </a:extLst>
          </p:cNvPr>
          <p:cNvCxnSpPr>
            <a:cxnSpLocks/>
          </p:cNvCxnSpPr>
          <p:nvPr/>
        </p:nvCxnSpPr>
        <p:spPr>
          <a:xfrm>
            <a:off x="5171763" y="297919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99A94ED-7D45-E04B-BD7B-88EED972EAF2}"/>
              </a:ext>
            </a:extLst>
          </p:cNvPr>
          <p:cNvCxnSpPr>
            <a:cxnSpLocks/>
          </p:cNvCxnSpPr>
          <p:nvPr/>
        </p:nvCxnSpPr>
        <p:spPr>
          <a:xfrm>
            <a:off x="5530639" y="298411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4911CF-F5ED-D047-9BE1-54A5BF0D31D4}"/>
              </a:ext>
            </a:extLst>
          </p:cNvPr>
          <p:cNvCxnSpPr>
            <a:cxnSpLocks/>
          </p:cNvCxnSpPr>
          <p:nvPr/>
        </p:nvCxnSpPr>
        <p:spPr>
          <a:xfrm>
            <a:off x="5928845" y="297919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56BC245-6350-1343-A39D-59B349D57844}"/>
              </a:ext>
            </a:extLst>
          </p:cNvPr>
          <p:cNvCxnSpPr>
            <a:cxnSpLocks/>
          </p:cNvCxnSpPr>
          <p:nvPr/>
        </p:nvCxnSpPr>
        <p:spPr>
          <a:xfrm>
            <a:off x="6268057" y="298411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1AE07A8-3700-DE4A-9F5E-2B9CA14D4E29}"/>
              </a:ext>
            </a:extLst>
          </p:cNvPr>
          <p:cNvCxnSpPr>
            <a:cxnSpLocks/>
          </p:cNvCxnSpPr>
          <p:nvPr/>
        </p:nvCxnSpPr>
        <p:spPr>
          <a:xfrm>
            <a:off x="6882572" y="297920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4D66FFE-24BB-704B-8266-9ED33197B651}"/>
              </a:ext>
            </a:extLst>
          </p:cNvPr>
          <p:cNvCxnSpPr>
            <a:cxnSpLocks/>
          </p:cNvCxnSpPr>
          <p:nvPr/>
        </p:nvCxnSpPr>
        <p:spPr>
          <a:xfrm>
            <a:off x="7162792" y="298412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DBAD0D8-49B8-4649-8F62-EB582ECCEDD9}"/>
              </a:ext>
            </a:extLst>
          </p:cNvPr>
          <p:cNvCxnSpPr>
            <a:cxnSpLocks/>
          </p:cNvCxnSpPr>
          <p:nvPr/>
        </p:nvCxnSpPr>
        <p:spPr>
          <a:xfrm>
            <a:off x="7570831" y="298904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D824AF9-02AE-C441-B6B0-EFBB0251971B}"/>
              </a:ext>
            </a:extLst>
          </p:cNvPr>
          <p:cNvCxnSpPr>
            <a:cxnSpLocks/>
          </p:cNvCxnSpPr>
          <p:nvPr/>
        </p:nvCxnSpPr>
        <p:spPr>
          <a:xfrm>
            <a:off x="8185348" y="299396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255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20622" y="1318246"/>
            <a:ext cx="1341494"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Initialization</a:t>
            </a:r>
            <a:r>
              <a:rPr lang="en-US" sz="1400" i="1" dirty="0">
                <a:solidFill>
                  <a:schemeClr val="tx1">
                    <a:lumMod val="95000"/>
                  </a:schemeClr>
                </a:solidFill>
              </a:rPr>
              <a:t>: Sort by increasing slope.</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1252" y="1818916"/>
            <a:ext cx="393290" cy="403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BF57476-CFB5-9D4B-B639-FDF592AD974C}"/>
              </a:ext>
            </a:extLst>
          </p:cNvPr>
          <p:cNvSpPr txBox="1"/>
          <p:nvPr/>
        </p:nvSpPr>
        <p:spPr>
          <a:xfrm>
            <a:off x="6113711" y="3470805"/>
            <a:ext cx="1341494" cy="954107"/>
          </a:xfrm>
          <a:prstGeom prst="rect">
            <a:avLst/>
          </a:prstGeom>
          <a:noFill/>
        </p:spPr>
        <p:txBody>
          <a:bodyPr wrap="square" rtlCol="0">
            <a:spAutoFit/>
          </a:bodyPr>
          <a:lstStyle/>
          <a:p>
            <a:pPr algn="ctr"/>
            <a:r>
              <a:rPr lang="en-US" sz="1400" b="1" i="1" u="sng" dirty="0">
                <a:solidFill>
                  <a:schemeClr val="tx1">
                    <a:lumMod val="95000"/>
                  </a:schemeClr>
                </a:solidFill>
              </a:rPr>
              <a:t>Divide</a:t>
            </a:r>
            <a:r>
              <a:rPr lang="en-US" sz="1400" i="1" dirty="0">
                <a:solidFill>
                  <a:schemeClr val="tx1">
                    <a:lumMod val="95000"/>
                  </a:schemeClr>
                </a:solidFill>
              </a:rPr>
              <a:t>: Divide the list in half and recursively solve each half</a:t>
            </a:r>
          </a:p>
        </p:txBody>
      </p:sp>
      <p:cxnSp>
        <p:nvCxnSpPr>
          <p:cNvPr id="41" name="Straight Connector 40">
            <a:extLst>
              <a:ext uri="{FF2B5EF4-FFF2-40B4-BE49-F238E27FC236}">
                <a16:creationId xmlns:a16="http://schemas.microsoft.com/office/drawing/2014/main" id="{648D8301-5325-3B45-9D1F-4B739BCD1D9D}"/>
              </a:ext>
            </a:extLst>
          </p:cNvPr>
          <p:cNvCxnSpPr>
            <a:cxnSpLocks/>
          </p:cNvCxnSpPr>
          <p:nvPr/>
        </p:nvCxnSpPr>
        <p:spPr>
          <a:xfrm flipH="1">
            <a:off x="5917703" y="3978223"/>
            <a:ext cx="32419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2666477-46BE-3A46-9D97-246F434EBB81}"/>
              </a:ext>
            </a:extLst>
          </p:cNvPr>
          <p:cNvGrpSpPr/>
          <p:nvPr/>
        </p:nvGrpSpPr>
        <p:grpSpPr>
          <a:xfrm>
            <a:off x="370124" y="2374447"/>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662243" y="2874678"/>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665207" y="2424919"/>
              <a:ext cx="2085611" cy="23594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1614460" y="3544310"/>
              <a:ext cx="2173852" cy="13459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3969226"/>
              <a:ext cx="5213197" cy="10419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B7D49367-A3A8-0546-80ED-1AC2A76750C1}"/>
              </a:ext>
            </a:extLst>
          </p:cNvPr>
          <p:cNvCxnSpPr>
            <a:cxnSpLocks/>
          </p:cNvCxnSpPr>
          <p:nvPr/>
        </p:nvCxnSpPr>
        <p:spPr>
          <a:xfrm flipH="1">
            <a:off x="7367960" y="3492143"/>
            <a:ext cx="284274" cy="22508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874D8C-B44E-C645-B07D-C73374EF149E}"/>
              </a:ext>
            </a:extLst>
          </p:cNvPr>
          <p:cNvCxnSpPr>
            <a:cxnSpLocks/>
          </p:cNvCxnSpPr>
          <p:nvPr/>
        </p:nvCxnSpPr>
        <p:spPr>
          <a:xfrm flipH="1" flipV="1">
            <a:off x="7349409" y="4159435"/>
            <a:ext cx="160688" cy="3048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4F79D6-18D0-704D-950B-AB4F9A727280}"/>
              </a:ext>
            </a:extLst>
          </p:cNvPr>
          <p:cNvGrpSpPr/>
          <p:nvPr/>
        </p:nvGrpSpPr>
        <p:grpSpPr>
          <a:xfrm>
            <a:off x="7817048" y="1586108"/>
            <a:ext cx="3839402" cy="2384197"/>
            <a:chOff x="8033356" y="1586108"/>
            <a:chExt cx="3839402" cy="2384197"/>
          </a:xfrm>
        </p:grpSpPr>
        <p:sp>
          <p:nvSpPr>
            <p:cNvPr id="54" name="Rectangle 53">
              <a:extLst>
                <a:ext uri="{FF2B5EF4-FFF2-40B4-BE49-F238E27FC236}">
                  <a16:creationId xmlns:a16="http://schemas.microsoft.com/office/drawing/2014/main" id="{12A30339-391E-094A-86ED-3602ABF8B9A3}"/>
                </a:ext>
              </a:extLst>
            </p:cNvPr>
            <p:cNvSpPr/>
            <p:nvPr/>
          </p:nvSpPr>
          <p:spPr>
            <a:xfrm>
              <a:off x="8033356" y="1586108"/>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4D2867B-C0B1-924B-91CD-C74BDEE0ACD0}"/>
                </a:ext>
              </a:extLst>
            </p:cNvPr>
            <p:cNvCxnSpPr>
              <a:cxnSpLocks/>
            </p:cNvCxnSpPr>
            <p:nvPr/>
          </p:nvCxnSpPr>
          <p:spPr>
            <a:xfrm>
              <a:off x="8270919"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1C2A67-0EAB-6F45-9854-4FE6D876FA1A}"/>
                </a:ext>
              </a:extLst>
            </p:cNvPr>
            <p:cNvCxnSpPr>
              <a:cxnSpLocks/>
            </p:cNvCxnSpPr>
            <p:nvPr/>
          </p:nvCxnSpPr>
          <p:spPr>
            <a:xfrm>
              <a:off x="11587063"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2931AAB-0054-C548-B46C-21E243C8745A}"/>
                </a:ext>
              </a:extLst>
            </p:cNvPr>
            <p:cNvSpPr txBox="1"/>
            <p:nvPr/>
          </p:nvSpPr>
          <p:spPr>
            <a:xfrm>
              <a:off x="8170858" y="3584620"/>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58" name="TextBox 57">
              <a:extLst>
                <a:ext uri="{FF2B5EF4-FFF2-40B4-BE49-F238E27FC236}">
                  <a16:creationId xmlns:a16="http://schemas.microsoft.com/office/drawing/2014/main" id="{5F85C6C2-FAB2-D342-AE7E-1B37FF4E8914}"/>
                </a:ext>
              </a:extLst>
            </p:cNvPr>
            <p:cNvSpPr txBox="1"/>
            <p:nvPr/>
          </p:nvSpPr>
          <p:spPr>
            <a:xfrm>
              <a:off x="11477170" y="3574788"/>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59" name="Straight Connector 58">
              <a:extLst>
                <a:ext uri="{FF2B5EF4-FFF2-40B4-BE49-F238E27FC236}">
                  <a16:creationId xmlns:a16="http://schemas.microsoft.com/office/drawing/2014/main" id="{6BDB52A3-A22E-FA4F-932F-B0192DF035A1}"/>
                </a:ext>
              </a:extLst>
            </p:cNvPr>
            <p:cNvCxnSpPr>
              <a:cxnSpLocks/>
            </p:cNvCxnSpPr>
            <p:nvPr/>
          </p:nvCxnSpPr>
          <p:spPr>
            <a:xfrm flipH="1">
              <a:off x="8270919" y="3623719"/>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3C0DF1-DFCB-C74E-97C9-8D9640491715}"/>
                </a:ext>
              </a:extLst>
            </p:cNvPr>
            <p:cNvCxnSpPr>
              <a:cxnSpLocks/>
            </p:cNvCxnSpPr>
            <p:nvPr/>
          </p:nvCxnSpPr>
          <p:spPr>
            <a:xfrm>
              <a:off x="8193631" y="2036787"/>
              <a:ext cx="1644581" cy="1332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F7187F-CDC0-1741-B22C-0FB254ACAAD2}"/>
                </a:ext>
              </a:extLst>
            </p:cNvPr>
            <p:cNvCxnSpPr>
              <a:cxnSpLocks/>
            </p:cNvCxnSpPr>
            <p:nvPr/>
          </p:nvCxnSpPr>
          <p:spPr>
            <a:xfrm>
              <a:off x="8161026" y="2620628"/>
              <a:ext cx="3659778" cy="38873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205E17-295B-1447-85A2-E91C1769C9DD}"/>
                </a:ext>
              </a:extLst>
            </p:cNvPr>
            <p:cNvCxnSpPr>
              <a:cxnSpLocks/>
            </p:cNvCxnSpPr>
            <p:nvPr/>
          </p:nvCxnSpPr>
          <p:spPr>
            <a:xfrm>
              <a:off x="8088238" y="2509560"/>
              <a:ext cx="1534779" cy="95028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FF4806-23DD-5143-9065-00DFA4EE3B6B}"/>
                </a:ext>
              </a:extLst>
            </p:cNvPr>
            <p:cNvCxnSpPr>
              <a:cxnSpLocks/>
            </p:cNvCxnSpPr>
            <p:nvPr/>
          </p:nvCxnSpPr>
          <p:spPr>
            <a:xfrm flipH="1">
              <a:off x="8270919" y="3623719"/>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4A4C894-5F9F-914A-92F6-C49D06E7F9DD}"/>
              </a:ext>
            </a:extLst>
          </p:cNvPr>
          <p:cNvGrpSpPr/>
          <p:nvPr/>
        </p:nvGrpSpPr>
        <p:grpSpPr>
          <a:xfrm>
            <a:off x="7816371" y="4250519"/>
            <a:ext cx="3839402" cy="2384197"/>
            <a:chOff x="8032679" y="4309055"/>
            <a:chExt cx="3839402" cy="2384197"/>
          </a:xfrm>
        </p:grpSpPr>
        <p:sp>
          <p:nvSpPr>
            <p:cNvPr id="74" name="Rectangle 73">
              <a:extLst>
                <a:ext uri="{FF2B5EF4-FFF2-40B4-BE49-F238E27FC236}">
                  <a16:creationId xmlns:a16="http://schemas.microsoft.com/office/drawing/2014/main" id="{1261E6ED-44B4-614F-952A-A1E0BD6B2D47}"/>
                </a:ext>
              </a:extLst>
            </p:cNvPr>
            <p:cNvSpPr/>
            <p:nvPr/>
          </p:nvSpPr>
          <p:spPr>
            <a:xfrm>
              <a:off x="8032679" y="4309055"/>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F5E9E15A-3A4D-D047-9C6C-3EF0025B1E7D}"/>
                </a:ext>
              </a:extLst>
            </p:cNvPr>
            <p:cNvCxnSpPr>
              <a:cxnSpLocks/>
            </p:cNvCxnSpPr>
            <p:nvPr/>
          </p:nvCxnSpPr>
          <p:spPr>
            <a:xfrm>
              <a:off x="8270242"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3980E2-C06E-0242-B02D-B50136DB199E}"/>
                </a:ext>
              </a:extLst>
            </p:cNvPr>
            <p:cNvCxnSpPr>
              <a:cxnSpLocks/>
            </p:cNvCxnSpPr>
            <p:nvPr/>
          </p:nvCxnSpPr>
          <p:spPr>
            <a:xfrm>
              <a:off x="11586386"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BF7BF2E-6142-7745-A9E3-C5F49EE33C2E}"/>
                </a:ext>
              </a:extLst>
            </p:cNvPr>
            <p:cNvSpPr txBox="1"/>
            <p:nvPr/>
          </p:nvSpPr>
          <p:spPr>
            <a:xfrm>
              <a:off x="8170181" y="6307567"/>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78" name="TextBox 77">
              <a:extLst>
                <a:ext uri="{FF2B5EF4-FFF2-40B4-BE49-F238E27FC236}">
                  <a16:creationId xmlns:a16="http://schemas.microsoft.com/office/drawing/2014/main" id="{4C661732-F99B-4142-B6F7-5AC1B96037E5}"/>
                </a:ext>
              </a:extLst>
            </p:cNvPr>
            <p:cNvSpPr txBox="1"/>
            <p:nvPr/>
          </p:nvSpPr>
          <p:spPr>
            <a:xfrm>
              <a:off x="11476493" y="6297735"/>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79" name="Straight Connector 78">
              <a:extLst>
                <a:ext uri="{FF2B5EF4-FFF2-40B4-BE49-F238E27FC236}">
                  <a16:creationId xmlns:a16="http://schemas.microsoft.com/office/drawing/2014/main" id="{C31CCEBF-9F6B-3749-BF74-E5850AAC0D90}"/>
                </a:ext>
              </a:extLst>
            </p:cNvPr>
            <p:cNvCxnSpPr>
              <a:cxnSpLocks/>
            </p:cNvCxnSpPr>
            <p:nvPr/>
          </p:nvCxnSpPr>
          <p:spPr>
            <a:xfrm flipH="1">
              <a:off x="8270242" y="6346666"/>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4F25B3-7ED0-6740-BDD8-147665A59892}"/>
                </a:ext>
              </a:extLst>
            </p:cNvPr>
            <p:cNvCxnSpPr>
              <a:cxnSpLocks/>
            </p:cNvCxnSpPr>
            <p:nvPr/>
          </p:nvCxnSpPr>
          <p:spPr>
            <a:xfrm flipV="1">
              <a:off x="8121297" y="4759734"/>
              <a:ext cx="3639716" cy="14811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0F9009-09CA-1A40-B87E-2D005D8EE0C7}"/>
                </a:ext>
              </a:extLst>
            </p:cNvPr>
            <p:cNvCxnSpPr>
              <a:cxnSpLocks/>
            </p:cNvCxnSpPr>
            <p:nvPr/>
          </p:nvCxnSpPr>
          <p:spPr>
            <a:xfrm flipV="1">
              <a:off x="10241444" y="4442197"/>
              <a:ext cx="1472479" cy="166582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814724-0910-4F4E-8ACD-2071F325D1AF}"/>
                </a:ext>
              </a:extLst>
            </p:cNvPr>
            <p:cNvCxnSpPr>
              <a:cxnSpLocks/>
            </p:cNvCxnSpPr>
            <p:nvPr/>
          </p:nvCxnSpPr>
          <p:spPr>
            <a:xfrm flipV="1">
              <a:off x="8139516" y="5532505"/>
              <a:ext cx="3680611" cy="7356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25DB0E-5669-FF4F-9217-E01D233BD87F}"/>
                </a:ext>
              </a:extLst>
            </p:cNvPr>
            <p:cNvCxnSpPr>
              <a:cxnSpLocks/>
            </p:cNvCxnSpPr>
            <p:nvPr/>
          </p:nvCxnSpPr>
          <p:spPr>
            <a:xfrm flipH="1">
              <a:off x="8270242" y="6346666"/>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3569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09474" y="2661352"/>
            <a:ext cx="1341494" cy="954107"/>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Base Case</a:t>
            </a:r>
            <a:r>
              <a:rPr lang="en-US" sz="1400" i="1" dirty="0">
                <a:solidFill>
                  <a:schemeClr val="tx1">
                    <a:lumMod val="95000"/>
                  </a:schemeClr>
                </a:solidFill>
              </a:rPr>
              <a:t>:</a:t>
            </a:r>
          </a:p>
          <a:p>
            <a:pPr algn="ctr"/>
            <a:r>
              <a:rPr lang="en-US" sz="1400" i="1" dirty="0">
                <a:solidFill>
                  <a:schemeClr val="tx1">
                    <a:lumMod val="95000"/>
                  </a:schemeClr>
                </a:solidFill>
              </a:rPr>
              <a:t>If only one line, just return the line itself!</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2645" y="3135937"/>
            <a:ext cx="1069607" cy="403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FD480AB-E47C-3647-A344-15C4132BBA34}"/>
              </a:ext>
            </a:extLst>
          </p:cNvPr>
          <p:cNvSpPr/>
          <p:nvPr/>
        </p:nvSpPr>
        <p:spPr>
          <a:xfrm>
            <a:off x="3476138" y="247277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3812621"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8509589"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3656969" y="547057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8353937" y="547057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3812621" y="535883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601656" y="3111110"/>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3812621" y="5358832"/>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0BFD4D-0A70-BE4D-B3B3-8077018D1CF4}"/>
              </a:ext>
            </a:extLst>
          </p:cNvPr>
          <p:cNvSpPr txBox="1"/>
          <p:nvPr/>
        </p:nvSpPr>
        <p:spPr>
          <a:xfrm>
            <a:off x="9250729" y="2049524"/>
            <a:ext cx="2399223" cy="1815882"/>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Format of return value will be slope and y-intercept of each line (sorted by slope) and a second array that stores the intersection points of the lines in order left to right (in this case, there are none.</a:t>
            </a:r>
          </a:p>
        </p:txBody>
      </p:sp>
      <p:sp>
        <p:nvSpPr>
          <p:cNvPr id="48" name="TextBox 47">
            <a:extLst>
              <a:ext uri="{FF2B5EF4-FFF2-40B4-BE49-F238E27FC236}">
                <a16:creationId xmlns:a16="http://schemas.microsoft.com/office/drawing/2014/main" id="{61E49E2E-269C-D547-8F8F-0DE98CAE0307}"/>
              </a:ext>
            </a:extLst>
          </p:cNvPr>
          <p:cNvSpPr txBox="1"/>
          <p:nvPr/>
        </p:nvSpPr>
        <p:spPr>
          <a:xfrm>
            <a:off x="9250729" y="4450891"/>
            <a:ext cx="2399223"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Lines = [5,1]</a:t>
            </a:r>
            <a:br>
              <a:rPr lang="en-US" sz="1400" i="1" dirty="0">
                <a:solidFill>
                  <a:schemeClr val="tx1">
                    <a:lumMod val="95000"/>
                  </a:schemeClr>
                </a:solidFill>
              </a:rPr>
            </a:br>
            <a:r>
              <a:rPr lang="en-US" sz="1400" i="1" dirty="0">
                <a:solidFill>
                  <a:schemeClr val="tx1">
                    <a:lumMod val="95000"/>
                  </a:schemeClr>
                </a:solidFill>
              </a:rPr>
              <a:t>Intersections = []</a:t>
            </a:r>
          </a:p>
        </p:txBody>
      </p:sp>
    </p:spTree>
    <p:extLst>
      <p:ext uri="{BB962C8B-B14F-4D97-AF65-F5344CB8AC3E}">
        <p14:creationId xmlns:p14="http://schemas.microsoft.com/office/powerpoint/2010/main" val="238652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BF57476-CFB5-9D4B-B639-FDF592AD974C}"/>
              </a:ext>
            </a:extLst>
          </p:cNvPr>
          <p:cNvSpPr txBox="1"/>
          <p:nvPr/>
        </p:nvSpPr>
        <p:spPr>
          <a:xfrm>
            <a:off x="3364540" y="5498832"/>
            <a:ext cx="5742039" cy="954107"/>
          </a:xfrm>
          <a:prstGeom prst="rect">
            <a:avLst/>
          </a:prstGeom>
          <a:noFill/>
        </p:spPr>
        <p:txBody>
          <a:bodyPr wrap="square" rtlCol="0">
            <a:spAutoFit/>
          </a:bodyPr>
          <a:lstStyle/>
          <a:p>
            <a:pPr algn="ctr"/>
            <a:r>
              <a:rPr lang="en-US" sz="1400" b="1" i="1" u="sng" dirty="0">
                <a:solidFill>
                  <a:schemeClr val="tx1">
                    <a:lumMod val="95000"/>
                  </a:schemeClr>
                </a:solidFill>
              </a:rPr>
              <a:t>Merge Step</a:t>
            </a:r>
            <a:r>
              <a:rPr lang="en-US" sz="1400" i="1" dirty="0">
                <a:solidFill>
                  <a:schemeClr val="tx1">
                    <a:lumMod val="95000"/>
                  </a:schemeClr>
                </a:solidFill>
              </a:rPr>
              <a:t>: Given solution to both halves, merge solutions in linear time</a:t>
            </a:r>
          </a:p>
          <a:p>
            <a:pPr algn="ctr"/>
            <a:endParaRPr lang="en-US" sz="1400" i="1" dirty="0">
              <a:solidFill>
                <a:schemeClr val="tx1">
                  <a:lumMod val="95000"/>
                </a:schemeClr>
              </a:solidFill>
            </a:endParaRPr>
          </a:p>
          <a:p>
            <a:pPr algn="ctr"/>
            <a:r>
              <a:rPr lang="en-US" sz="1400" b="1" i="1" u="sng" dirty="0">
                <a:solidFill>
                  <a:schemeClr val="tx1">
                    <a:lumMod val="95000"/>
                  </a:schemeClr>
                </a:solidFill>
              </a:rPr>
              <a:t>Main Idea</a:t>
            </a:r>
            <a:r>
              <a:rPr lang="en-US" sz="1400" i="1" dirty="0">
                <a:solidFill>
                  <a:schemeClr val="tx1">
                    <a:lumMod val="95000"/>
                  </a:schemeClr>
                </a:solidFill>
              </a:rPr>
              <a:t>: Walk the intersection points left to right until the right (green) lines start to dominate.</a:t>
            </a:r>
          </a:p>
        </p:txBody>
      </p:sp>
      <p:grpSp>
        <p:nvGrpSpPr>
          <p:cNvPr id="15" name="Group 14">
            <a:extLst>
              <a:ext uri="{FF2B5EF4-FFF2-40B4-BE49-F238E27FC236}">
                <a16:creationId xmlns:a16="http://schemas.microsoft.com/office/drawing/2014/main" id="{92666477-46BE-3A46-9D97-246F434EBB81}"/>
              </a:ext>
            </a:extLst>
          </p:cNvPr>
          <p:cNvGrpSpPr/>
          <p:nvPr/>
        </p:nvGrpSpPr>
        <p:grpSpPr>
          <a:xfrm>
            <a:off x="3476138" y="1912332"/>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627138"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[(-7,12), (-1,8)]</a:t>
            </a:r>
            <a:br>
              <a:rPr lang="en-US" sz="1400" i="1" dirty="0">
                <a:solidFill>
                  <a:schemeClr val="tx1">
                    <a:lumMod val="95000"/>
                  </a:schemeClr>
                </a:solidFill>
              </a:rPr>
            </a:br>
            <a:r>
              <a:rPr lang="en-US" sz="1400" i="1" dirty="0">
                <a:solidFill>
                  <a:schemeClr val="tx1">
                    <a:lumMod val="95000"/>
                  </a:schemeClr>
                </a:solidFill>
              </a:rPr>
              <a:t>Intersections = [0.24]</a:t>
            </a:r>
          </a:p>
        </p:txBody>
      </p:sp>
      <p:sp>
        <p:nvSpPr>
          <p:cNvPr id="53" name="TextBox 52">
            <a:extLst>
              <a:ext uri="{FF2B5EF4-FFF2-40B4-BE49-F238E27FC236}">
                <a16:creationId xmlns:a16="http://schemas.microsoft.com/office/drawing/2014/main" id="{CE1716F7-C903-9E47-9DF4-55EF9B662C57}"/>
              </a:ext>
            </a:extLst>
          </p:cNvPr>
          <p:cNvSpPr txBox="1"/>
          <p:nvPr/>
        </p:nvSpPr>
        <p:spPr>
          <a:xfrm>
            <a:off x="9125140"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Green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[(0.5,6), (6,2), (8,-13)]</a:t>
            </a:r>
            <a:br>
              <a:rPr lang="en-US" sz="1400" i="1" dirty="0">
                <a:solidFill>
                  <a:schemeClr val="tx1">
                    <a:lumMod val="95000"/>
                  </a:schemeClr>
                </a:solidFill>
              </a:rPr>
            </a:br>
            <a:r>
              <a:rPr lang="en-US" sz="1400" i="1" dirty="0">
                <a:solidFill>
                  <a:schemeClr val="tx1">
                    <a:lumMod val="95000"/>
                  </a:schemeClr>
                </a:solidFill>
              </a:rPr>
              <a:t>Intersections = [0.46, 0.87]</a:t>
            </a:r>
          </a:p>
        </p:txBody>
      </p:sp>
    </p:spTree>
    <p:extLst>
      <p:ext uri="{BB962C8B-B14F-4D97-AF65-F5344CB8AC3E}">
        <p14:creationId xmlns:p14="http://schemas.microsoft.com/office/powerpoint/2010/main" val="1620786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1598452"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1278689"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=0</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4590846" y="2682438"/>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 (right now, purple)</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1227686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3710205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7792869" y="2667429"/>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465006" y="4990348"/>
            <a:ext cx="9478297" cy="1815882"/>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a:t>
            </a:r>
            <a:r>
              <a:rPr lang="en-US" sz="1400" b="1" i="1" dirty="0">
                <a:solidFill>
                  <a:schemeClr val="bg1"/>
                </a:solidFill>
              </a:rPr>
              <a:t>Else return both:</a:t>
            </a:r>
          </a:p>
          <a:p>
            <a:r>
              <a:rPr lang="en-US" sz="1400" b="1" i="1" dirty="0">
                <a:solidFill>
                  <a:schemeClr val="bg1"/>
                </a:solidFill>
              </a:rPr>
              <a:t>		</a:t>
            </a:r>
            <a:r>
              <a:rPr lang="en-US" sz="1400" b="1" i="1" dirty="0" err="1">
                <a:solidFill>
                  <a:schemeClr val="bg1"/>
                </a:solidFill>
              </a:rPr>
              <a:t>L_Lines</a:t>
            </a:r>
            <a:r>
              <a:rPr lang="en-US" sz="1400" b="1" i="1" dirty="0">
                <a:solidFill>
                  <a:schemeClr val="bg1"/>
                </a:solidFill>
              </a:rPr>
              <a:t>[0:leftIndex] + </a:t>
            </a:r>
            <a:r>
              <a:rPr lang="en-US" sz="1400" b="1" i="1" dirty="0" err="1">
                <a:solidFill>
                  <a:schemeClr val="bg1"/>
                </a:solidFill>
              </a:rPr>
              <a:t>Rlines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br>
              <a:rPr lang="en-US" sz="1400" b="1" i="1" dirty="0">
                <a:solidFill>
                  <a:schemeClr val="bg1"/>
                </a:solidFill>
              </a:rPr>
            </a:br>
            <a:r>
              <a:rPr lang="en-US" sz="1400" b="1" i="1" dirty="0">
                <a:solidFill>
                  <a:schemeClr val="bg1"/>
                </a:solidFill>
              </a:rPr>
              <a:t>		</a:t>
            </a:r>
            <a:r>
              <a:rPr lang="en-US" sz="1400" b="1" i="1" dirty="0" err="1">
                <a:solidFill>
                  <a:schemeClr val="bg1"/>
                </a:solidFill>
              </a:rPr>
              <a:t>L_int</a:t>
            </a:r>
            <a:r>
              <a:rPr lang="en-US" sz="1400" b="1" i="1" dirty="0">
                <a:solidFill>
                  <a:schemeClr val="bg1"/>
                </a:solidFill>
              </a:rPr>
              <a:t>[0:leftIndex-1] + intersection(</a:t>
            </a:r>
            <a:r>
              <a:rPr lang="en-US" sz="1400" b="1" i="1" dirty="0" err="1">
                <a:solidFill>
                  <a:schemeClr val="bg1"/>
                </a:solidFill>
              </a:rPr>
              <a:t>L_Lines</a:t>
            </a:r>
            <a:r>
              <a:rPr lang="en-US" sz="1400" b="1" i="1" dirty="0">
                <a:solidFill>
                  <a:schemeClr val="bg1"/>
                </a:solidFill>
              </a:rPr>
              <a:t>[</a:t>
            </a:r>
            <a:r>
              <a:rPr lang="en-US" sz="1400" b="1" i="1" dirty="0" err="1">
                <a:solidFill>
                  <a:schemeClr val="bg1"/>
                </a:solidFill>
              </a:rPr>
              <a:t>leftIndex</a:t>
            </a:r>
            <a:r>
              <a:rPr lang="en-US" sz="1400" b="1" i="1" dirty="0">
                <a:solidFill>
                  <a:schemeClr val="bg1"/>
                </a:solidFill>
              </a:rPr>
              <a:t>], </a:t>
            </a:r>
            <a:r>
              <a:rPr lang="en-US" sz="1400" b="1" i="1" dirty="0" err="1">
                <a:solidFill>
                  <a:schemeClr val="bg1"/>
                </a:solidFill>
              </a:rPr>
              <a:t>R_Lines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 + </a:t>
            </a:r>
            <a:r>
              <a:rPr lang="en-US" sz="1400" b="1" i="1" dirty="0" err="1">
                <a:solidFill>
                  <a:schemeClr val="bg1"/>
                </a:solidFill>
              </a:rPr>
              <a:t>R_int</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p>
        </p:txBody>
      </p:sp>
    </p:spTree>
    <p:extLst>
      <p:ext uri="{BB962C8B-B14F-4D97-AF65-F5344CB8AC3E}">
        <p14:creationId xmlns:p14="http://schemas.microsoft.com/office/powerpoint/2010/main" val="268038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4" name="Oval 3">
            <a:extLst>
              <a:ext uri="{FF2B5EF4-FFF2-40B4-BE49-F238E27FC236}">
                <a16:creationId xmlns:a16="http://schemas.microsoft.com/office/drawing/2014/main" id="{3BECBEF8-A7D8-1144-A34D-9D588F5EAF88}"/>
              </a:ext>
            </a:extLst>
          </p:cNvPr>
          <p:cNvSpPr/>
          <p:nvPr/>
        </p:nvSpPr>
        <p:spPr>
          <a:xfrm>
            <a:off x="5881377" y="3137180"/>
            <a:ext cx="167149" cy="1671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D1BA80-EE22-6B40-BFFC-E63219D3C137}"/>
              </a:ext>
            </a:extLst>
          </p:cNvPr>
          <p:cNvSpPr txBox="1"/>
          <p:nvPr/>
        </p:nvSpPr>
        <p:spPr>
          <a:xfrm>
            <a:off x="3762190" y="5212388"/>
            <a:ext cx="4866003" cy="1200329"/>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Final return values</a:t>
            </a:r>
            <a:r>
              <a:rPr lang="en-US" i="1" dirty="0">
                <a:solidFill>
                  <a:schemeClr val="tx1">
                    <a:lumMod val="95000"/>
                  </a:schemeClr>
                </a:solidFill>
              </a:rPr>
              <a:t>:</a:t>
            </a:r>
          </a:p>
          <a:p>
            <a:endParaRPr lang="en-US" i="1" dirty="0">
              <a:solidFill>
                <a:schemeClr val="tx1">
                  <a:lumMod val="95000"/>
                </a:schemeClr>
              </a:solidFill>
            </a:endParaRPr>
          </a:p>
          <a:p>
            <a:r>
              <a:rPr lang="en-US" i="1" dirty="0">
                <a:solidFill>
                  <a:schemeClr val="tx1">
                    <a:lumMod val="95000"/>
                  </a:schemeClr>
                </a:solidFill>
              </a:rPr>
              <a:t>Lines 	= [(-7,12), (-1,8), (6,2), (8,-13)]</a:t>
            </a:r>
            <a:br>
              <a:rPr lang="en-US" i="1" dirty="0">
                <a:solidFill>
                  <a:schemeClr val="tx1">
                    <a:lumMod val="95000"/>
                  </a:schemeClr>
                </a:solidFill>
              </a:rPr>
            </a:br>
            <a:r>
              <a:rPr lang="en-US" i="1" dirty="0" err="1">
                <a:solidFill>
                  <a:schemeClr val="tx1">
                    <a:lumMod val="95000"/>
                  </a:schemeClr>
                </a:solidFill>
              </a:rPr>
              <a:t>Int</a:t>
            </a:r>
            <a:r>
              <a:rPr lang="en-US" i="1" dirty="0">
                <a:solidFill>
                  <a:schemeClr val="tx1">
                    <a:lumMod val="95000"/>
                  </a:schemeClr>
                </a:solidFill>
              </a:rPr>
              <a:t> 	= [0.24, 0.49, 0.87]</a:t>
            </a:r>
          </a:p>
        </p:txBody>
      </p:sp>
    </p:spTree>
    <p:extLst>
      <p:ext uri="{BB962C8B-B14F-4D97-AF65-F5344CB8AC3E}">
        <p14:creationId xmlns:p14="http://schemas.microsoft.com/office/powerpoint/2010/main" val="1440173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133171" y="1890079"/>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ED1BA80-EE22-6B40-BFFC-E63219D3C137}"/>
                  </a:ext>
                </a:extLst>
              </p:cNvPr>
              <p:cNvSpPr txBox="1"/>
              <p:nvPr/>
            </p:nvSpPr>
            <p:spPr>
              <a:xfrm>
                <a:off x="5680750" y="2214545"/>
                <a:ext cx="6088463" cy="2722861"/>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A couple notes about this solution</a:t>
                </a:r>
                <a:r>
                  <a:rPr lang="en-US" i="1" dirty="0">
                    <a:solidFill>
                      <a:schemeClr val="tx1">
                        <a:lumMod val="95000"/>
                      </a:schemeClr>
                    </a:solidFill>
                  </a:rPr>
                  <a:t>:</a:t>
                </a:r>
              </a:p>
              <a:p>
                <a:endParaRPr lang="en-US" i="1" dirty="0">
                  <a:solidFill>
                    <a:schemeClr val="tx1">
                      <a:lumMod val="95000"/>
                    </a:schemeClr>
                  </a:solidFill>
                </a:endParaRPr>
              </a:p>
              <a:p>
                <a:pPr marL="285750" indent="-285750">
                  <a:buFontTx/>
                  <a:buChar char="-"/>
                </a:pPr>
                <a:r>
                  <a:rPr lang="en-US" i="1" dirty="0">
                    <a:solidFill>
                      <a:schemeClr val="tx1">
                        <a:lumMod val="95000"/>
                      </a:schemeClr>
                    </a:solidFill>
                  </a:rPr>
                  <a:t>Has common recurrence </a:t>
                </a:r>
                <a14:m>
                  <m:oMath xmlns:m="http://schemas.openxmlformats.org/officeDocument/2006/math">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=2</m:t>
                    </m:r>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f>
                          <m:fPr>
                            <m:ctrlPr>
                              <a:rPr lang="en-US" b="0" i="1" smtClean="0">
                                <a:solidFill>
                                  <a:schemeClr val="tx1">
                                    <a:lumMod val="95000"/>
                                  </a:schemeClr>
                                </a:solidFill>
                                <a:latin typeface="Cambria Math" panose="02040503050406030204" pitchFamily="18" charset="0"/>
                              </a:rPr>
                            </m:ctrlPr>
                          </m:fPr>
                          <m:num>
                            <m:r>
                              <a:rPr lang="en-US" b="0" i="1" smtClean="0">
                                <a:solidFill>
                                  <a:schemeClr val="tx1">
                                    <a:lumMod val="95000"/>
                                  </a:schemeClr>
                                </a:solidFill>
                                <a:latin typeface="Cambria Math" panose="02040503050406030204" pitchFamily="18" charset="0"/>
                              </a:rPr>
                              <m:t>𝑛</m:t>
                            </m:r>
                          </m:num>
                          <m:den>
                            <m:r>
                              <a:rPr lang="en-US" b="0" i="1" smtClean="0">
                                <a:solidFill>
                                  <a:schemeClr val="tx1">
                                    <a:lumMod val="95000"/>
                                  </a:schemeClr>
                                </a:solidFill>
                                <a:latin typeface="Cambria Math" panose="02040503050406030204" pitchFamily="18" charset="0"/>
                              </a:rPr>
                              <m:t>2</m:t>
                            </m:r>
                          </m:den>
                        </m:f>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func>
                      <m:funcPr>
                        <m:ctrlPr>
                          <a:rPr lang="en-US" b="0" i="1" smtClean="0">
                            <a:solidFill>
                              <a:schemeClr val="tx1">
                                <a:lumMod val="95000"/>
                              </a:schemeClr>
                            </a:solidFill>
                            <a:latin typeface="Cambria Math" panose="02040503050406030204" pitchFamily="18" charset="0"/>
                          </a:rPr>
                        </m:ctrlPr>
                      </m:funcPr>
                      <m:fName>
                        <m:r>
                          <m:rPr>
                            <m:sty m:val="p"/>
                          </m:rPr>
                          <a:rPr lang="en-US" b="0" i="0" smtClean="0">
                            <a:solidFill>
                              <a:schemeClr val="tx1">
                                <a:lumMod val="95000"/>
                              </a:schemeClr>
                            </a:solidFill>
                            <a:latin typeface="Cambria Math" panose="02040503050406030204" pitchFamily="18" charset="0"/>
                          </a:rPr>
                          <m:t>log</m:t>
                        </m:r>
                      </m:fName>
                      <m:e>
                        <m:r>
                          <a:rPr lang="en-US" b="0" i="1" smtClean="0">
                            <a:solidFill>
                              <a:schemeClr val="tx1">
                                <a:lumMod val="95000"/>
                              </a:schemeClr>
                            </a:solidFill>
                            <a:latin typeface="Cambria Math" panose="02040503050406030204" pitchFamily="18" charset="0"/>
                          </a:rPr>
                          <m:t>𝑛</m:t>
                        </m:r>
                      </m:e>
                    </m:func>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a:p>
                <a:pPr marL="285750" indent="-285750">
                  <a:buFontTx/>
                  <a:buChar char="-"/>
                </a:pPr>
                <a:r>
                  <a:rPr lang="en-US" i="1" dirty="0">
                    <a:solidFill>
                      <a:schemeClr val="tx1">
                        <a:lumMod val="95000"/>
                      </a:schemeClr>
                    </a:solidFill>
                  </a:rPr>
                  <a:t>As a preprocessing step, you should remove all lower parallel lines so this is not an issue</a:t>
                </a:r>
              </a:p>
              <a:p>
                <a:pPr marL="285750" indent="-285750">
                  <a:buFontTx/>
                  <a:buChar char="-"/>
                </a:pPr>
                <a:r>
                  <a:rPr lang="en-US" i="1" dirty="0">
                    <a:solidFill>
                      <a:schemeClr val="tx1">
                        <a:lumMod val="95000"/>
                      </a:schemeClr>
                    </a:solidFill>
                  </a:rPr>
                  <a:t>Notice that when merging, the smallest and largest slope lines will always be in the solution because we were not restricting the inputs to be between 0-1 only (though we could update approach to account for that)</a:t>
                </a:r>
              </a:p>
            </p:txBody>
          </p:sp>
        </mc:Choice>
        <mc:Fallback xmlns="">
          <p:sp>
            <p:nvSpPr>
              <p:cNvPr id="30" name="TextBox 29">
                <a:extLst>
                  <a:ext uri="{FF2B5EF4-FFF2-40B4-BE49-F238E27FC236}">
                    <a16:creationId xmlns:a16="http://schemas.microsoft.com/office/drawing/2014/main" id="{EED1BA80-EE22-6B40-BFFC-E63219D3C137}"/>
                  </a:ext>
                </a:extLst>
              </p:cNvPr>
              <p:cNvSpPr txBox="1">
                <a:spLocks noRot="1" noChangeAspect="1" noMove="1" noResize="1" noEditPoints="1" noAdjustHandles="1" noChangeArrowheads="1" noChangeShapeType="1" noTextEdit="1"/>
              </p:cNvSpPr>
              <p:nvPr/>
            </p:nvSpPr>
            <p:spPr>
              <a:xfrm>
                <a:off x="5680750" y="2214545"/>
                <a:ext cx="6088463" cy="2722861"/>
              </a:xfrm>
              <a:prstGeom prst="rect">
                <a:avLst/>
              </a:prstGeom>
              <a:blipFill>
                <a:blip r:embed="rId3"/>
                <a:stretch>
                  <a:fillRect l="-622" t="-461" b="-2304"/>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788484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Some </a:t>
            </a:r>
            <a:r>
              <a:rPr lang="en-US" sz="2000" b="1" u="sng" dirty="0"/>
              <a:t>computational geometry</a:t>
            </a:r>
            <a:r>
              <a:rPr lang="en-US" sz="2000" dirty="0"/>
              <a:t> approaches that we covered</a:t>
            </a:r>
            <a:r>
              <a:rPr lang="en-US" sz="2000" i="1" dirty="0"/>
              <a:t>:</a:t>
            </a:r>
          </a:p>
          <a:p>
            <a:pPr marL="0" indent="0">
              <a:buFont typeface="Arial" panose="020B0604020202020204" pitchFamily="34" charset="0"/>
              <a:buNone/>
            </a:pPr>
            <a:r>
              <a:rPr lang="en-US" sz="2000" i="1" dirty="0"/>
              <a:t>	- Using turns (cross-product) to compute things like intersection</a:t>
            </a:r>
            <a:br>
              <a:rPr lang="en-US" sz="2000" i="1" dirty="0"/>
            </a:br>
            <a:r>
              <a:rPr lang="en-US" sz="2000" i="1" dirty="0"/>
              <a:t>	- Checking various special cases (vertex falls on line segment, co-linearity, etc.)</a:t>
            </a:r>
            <a:br>
              <a:rPr lang="en-US" sz="2000" i="1" dirty="0"/>
            </a:br>
            <a:r>
              <a:rPr lang="en-US" sz="2000" i="1" dirty="0"/>
              <a:t>	- Example of a line sweep algorithm</a:t>
            </a:r>
            <a:br>
              <a:rPr lang="en-US" sz="2000" i="1" dirty="0"/>
            </a:br>
            <a:r>
              <a:rPr lang="en-US" sz="2000" i="1" dirty="0"/>
              <a:t>	- Example of divide and conquer to find a horizon</a:t>
            </a:r>
            <a:br>
              <a:rPr lang="en-US" sz="2000" i="1" dirty="0"/>
            </a:br>
            <a:r>
              <a:rPr lang="en-US" sz="2000" i="1" dirty="0"/>
              <a:t>	- Combining these approaches to detect intersection of polygons</a:t>
            </a:r>
            <a:br>
              <a:rPr lang="en-US" sz="2000" i="1" dirty="0"/>
            </a:br>
            <a:endParaRPr lang="en-US" sz="2000" i="1" dirty="0"/>
          </a:p>
          <a:p>
            <a:pPr marL="0" indent="0">
              <a:buFont typeface="Arial" panose="020B0604020202020204" pitchFamily="34" charset="0"/>
              <a:buNone/>
            </a:pPr>
            <a:r>
              <a:rPr lang="en-US" sz="2000" b="1" i="1" u="sng" dirty="0"/>
              <a:t>Next time</a:t>
            </a:r>
            <a:r>
              <a:rPr lang="en-US" sz="2000" i="1" dirty="0"/>
              <a:t>:</a:t>
            </a:r>
          </a:p>
          <a:p>
            <a:pPr marL="0" indent="0">
              <a:buFont typeface="Arial" panose="020B0604020202020204" pitchFamily="34" charset="0"/>
              <a:buNone/>
            </a:pPr>
            <a:r>
              <a:rPr lang="en-US" sz="2000" i="1" dirty="0"/>
              <a:t>	- Convex Hull (a neat algorithm that uses rotational sorting)</a:t>
            </a:r>
            <a:br>
              <a:rPr lang="en-US" sz="2000" i="1" dirty="0"/>
            </a:br>
            <a:r>
              <a:rPr lang="en-US" sz="2000" i="1" dirty="0"/>
              <a:t>	- Quad Trees (a data structure for storing geometric objects efficiently)</a:t>
            </a:r>
          </a:p>
        </p:txBody>
      </p:sp>
    </p:spTree>
    <p:extLst>
      <p:ext uri="{BB962C8B-B14F-4D97-AF65-F5344CB8AC3E}">
        <p14:creationId xmlns:p14="http://schemas.microsoft.com/office/powerpoint/2010/main" val="285046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403190"/>
                <a:ext cx="4118744" cy="3266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403190"/>
                <a:ext cx="4118744" cy="3266087"/>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3853078"/>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p2 is counter-clockwise from p1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527241"/>
            <a:ext cx="5844615" cy="224405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138880"/>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1986480"/>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180181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159619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197387"/>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6278252" y="2305454"/>
            <a:ext cx="469389" cy="2450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124011"/>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024476"/>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17869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276987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18251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a:off x="9620655" y="2550491"/>
            <a:ext cx="457200" cy="473985"/>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3837374"/>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p2 is clockwise from p1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638518"/>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xmlns="">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Left Turn!!</a:t>
            </a:r>
          </a:p>
        </p:txBody>
      </p:sp>
      <p:grpSp>
        <p:nvGrpSpPr>
          <p:cNvPr id="16" name="Group 15">
            <a:extLst>
              <a:ext uri="{FF2B5EF4-FFF2-40B4-BE49-F238E27FC236}">
                <a16:creationId xmlns:a16="http://schemas.microsoft.com/office/drawing/2014/main" id="{B144E3D9-F727-AE40-95A7-6FA386E037A8}"/>
              </a:ext>
            </a:extLst>
          </p:cNvPr>
          <p:cNvGrpSpPr/>
          <p:nvPr/>
        </p:nvGrpSpPr>
        <p:grpSpPr>
          <a:xfrm>
            <a:off x="1410550" y="1524919"/>
            <a:ext cx="1952187" cy="2359766"/>
            <a:chOff x="1410550" y="1524919"/>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410550"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2045086"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892686"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808487"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663114"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536167"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2059376" y="2454991"/>
              <a:ext cx="451500" cy="113112"/>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746955" y="1698325"/>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819660" y="1524919"/>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18" name="Group 17">
            <a:extLst>
              <a:ext uri="{FF2B5EF4-FFF2-40B4-BE49-F238E27FC236}">
                <a16:creationId xmlns:a16="http://schemas.microsoft.com/office/drawing/2014/main" id="{1F0B11F0-5319-6941-97A0-717495F21827}"/>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a:off x="9506611" y="2524302"/>
              <a:ext cx="371162" cy="194911"/>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xmlns="">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xmlns="">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Right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11692</TotalTime>
  <Words>4947</Words>
  <Application>Microsoft Macintosh PowerPoint</Application>
  <PresentationFormat>Widescreen</PresentationFormat>
  <Paragraphs>533</Paragraphs>
  <Slides>63</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Intersection</vt:lpstr>
      <vt:lpstr>Line Segments Intersect: Code</vt:lpstr>
      <vt:lpstr>Line Segments Intersect: Code</vt:lpstr>
      <vt:lpstr>Point-Polygon Intersection</vt:lpstr>
      <vt:lpstr>Point-Polygon Intersection</vt:lpstr>
      <vt:lpstr>Point-Polygon Intersection Method 1: Ray-Casting</vt:lpstr>
      <vt:lpstr>Method 1: Ray Casting</vt:lpstr>
      <vt:lpstr>Method 1: Ray Casting</vt:lpstr>
      <vt:lpstr>Method 1: Ray Casting</vt:lpstr>
      <vt:lpstr>Method 1: Ray Casting</vt:lpstr>
      <vt:lpstr>Method 1: Ray Casting</vt:lpstr>
      <vt:lpstr>Method 1: Ray Casting</vt:lpstr>
      <vt:lpstr>Method 1: Ray Casting</vt:lpstr>
      <vt:lpstr>Final Pseudocode</vt:lpstr>
      <vt:lpstr>Final Pseudocode</vt:lpstr>
      <vt:lpstr>Point-Polygon Intersection Method 2: Turns</vt:lpstr>
      <vt:lpstr>Method 2: Turns</vt:lpstr>
      <vt:lpstr>Method 2: Turns</vt:lpstr>
      <vt:lpstr>Method 2: Turns</vt:lpstr>
      <vt:lpstr>Point-Polygon Intersection Method 3: Triangles</vt:lpstr>
      <vt:lpstr>Method 3: Triangles</vt:lpstr>
      <vt:lpstr>Method 3: Triangles</vt:lpstr>
      <vt:lpstr>Method 3: Triangles</vt:lpstr>
      <vt:lpstr>Method 3: Triangles</vt:lpstr>
      <vt:lpstr>Method 3: Triangles</vt:lpstr>
      <vt:lpstr>Method 3: Triangles</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Intersection of Polygons</vt:lpstr>
      <vt:lpstr>Intersection of Polygons</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150</cp:revision>
  <dcterms:created xsi:type="dcterms:W3CDTF">2023-02-24T14:15:53Z</dcterms:created>
  <dcterms:modified xsi:type="dcterms:W3CDTF">2025-03-19T14:13:52Z</dcterms:modified>
</cp:coreProperties>
</file>