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0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82" r:id="rId18"/>
    <p:sldId id="383" r:id="rId19"/>
    <p:sldId id="384" r:id="rId20"/>
    <p:sldId id="385" r:id="rId21"/>
    <p:sldId id="386" r:id="rId22"/>
    <p:sldId id="369" r:id="rId23"/>
    <p:sldId id="388" r:id="rId24"/>
    <p:sldId id="389" r:id="rId25"/>
    <p:sldId id="360" r:id="rId26"/>
    <p:sldId id="372" r:id="rId27"/>
    <p:sldId id="391" r:id="rId28"/>
    <p:sldId id="373" r:id="rId29"/>
    <p:sldId id="392" r:id="rId30"/>
    <p:sldId id="396" r:id="rId31"/>
    <p:sldId id="374" r:id="rId32"/>
    <p:sldId id="393" r:id="rId33"/>
    <p:sldId id="394" r:id="rId34"/>
    <p:sldId id="395" r:id="rId35"/>
    <p:sldId id="397" r:id="rId36"/>
    <p:sldId id="375" r:id="rId37"/>
    <p:sldId id="357" r:id="rId38"/>
    <p:sldId id="33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5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1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26" Type="http://schemas.openxmlformats.org/officeDocument/2006/relationships/image" Target="../media/image101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100.png"/><Relationship Id="rId2" Type="http://schemas.openxmlformats.org/officeDocument/2006/relationships/image" Target="../media/image77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24" Type="http://schemas.openxmlformats.org/officeDocument/2006/relationships/image" Target="../media/image99.png"/><Relationship Id="rId5" Type="http://schemas.openxmlformats.org/officeDocument/2006/relationships/image" Target="../media/image80.png"/><Relationship Id="rId15" Type="http://schemas.openxmlformats.org/officeDocument/2006/relationships/image" Target="../media/image90.png"/><Relationship Id="rId23" Type="http://schemas.openxmlformats.org/officeDocument/2006/relationships/image" Target="../media/image98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Relationship Id="rId27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63122" y="1862310"/>
            <a:ext cx="3179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 the traveling salesperson problem: Given a graph G and start node, what is the minimum cost tour (visit every node exactly once then return to start)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5503312" y="190759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3448" y="361375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49E6667-1871-7344-A4FB-45AB1619AFE7}"/>
              </a:ext>
            </a:extLst>
          </p:cNvPr>
          <p:cNvCxnSpPr/>
          <p:nvPr/>
        </p:nvCxnSpPr>
        <p:spPr>
          <a:xfrm>
            <a:off x="4166295" y="2853483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/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our approximation, we are going to assume that the triangle inequality holds. For any three nodes u, v, w:</a:t>
                </a:r>
                <a:br>
                  <a:rPr lang="en-US" dirty="0"/>
                </a:br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109F4F5-0601-8B48-B967-EAE634205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987" y="4664509"/>
                <a:ext cx="4198432" cy="1477328"/>
              </a:xfrm>
              <a:prstGeom prst="rect">
                <a:avLst/>
              </a:prstGeom>
              <a:blipFill>
                <a:blip r:embed="rId2"/>
                <a:stretch>
                  <a:fillRect l="-1205" t="-847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92B1D8-2EFA-C54B-BC1D-B4317DAAD9B0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8879823" y="392672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203F62-399C-F34B-99F4-03267862559E}"/>
              </a:ext>
            </a:extLst>
          </p:cNvPr>
          <p:cNvSpPr txBox="1"/>
          <p:nvPr/>
        </p:nvSpPr>
        <p:spPr>
          <a:xfrm>
            <a:off x="10212064" y="3781434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8EA14D6-06E2-9142-BDAA-8572AF88800D}"/>
              </a:ext>
            </a:extLst>
          </p:cNvPr>
          <p:cNvGrpSpPr/>
          <p:nvPr/>
        </p:nvGrpSpPr>
        <p:grpSpPr>
          <a:xfrm>
            <a:off x="3016144" y="1724716"/>
            <a:ext cx="6420464" cy="3615379"/>
            <a:chOff x="693568" y="2319076"/>
            <a:chExt cx="6420464" cy="361537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612E3D-163D-D54A-A730-758DE5089A32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49B7E4-B73A-9C4E-88BA-03A9005BF08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4286EE5-C6CD-0641-8528-3236CB446C9E}"/>
                </a:ext>
              </a:extLst>
            </p:cNvPr>
            <p:cNvCxnSpPr>
              <a:cxnSpLocks/>
              <a:stCxn id="17" idx="7"/>
              <a:endCxn id="1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558CCB3-E859-2C45-8FB7-40BFC6F2ECAD}"/>
                </a:ext>
              </a:extLst>
            </p:cNvPr>
            <p:cNvCxnSpPr>
              <a:cxnSpLocks/>
              <a:stCxn id="19" idx="4"/>
              <a:endCxn id="2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CECFA6-F6BA-BD46-BF86-A2C068D996BB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2E110D-62F0-E749-956C-38C7E98DC791}"/>
                </a:ext>
              </a:extLst>
            </p:cNvPr>
            <p:cNvCxnSpPr>
              <a:stCxn id="21" idx="3"/>
              <a:endCxn id="2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57C778C-70DC-0A4F-B8E3-49601025C68C}"/>
                </a:ext>
              </a:extLst>
            </p:cNvPr>
            <p:cNvCxnSpPr>
              <a:stCxn id="21" idx="4"/>
              <a:endCxn id="22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8D0AD6-4A63-B448-B998-5656ED2C852C}"/>
                </a:ext>
              </a:extLst>
            </p:cNvPr>
            <p:cNvCxnSpPr>
              <a:cxnSpLocks/>
              <a:stCxn id="20" idx="5"/>
              <a:endCxn id="22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8B5F6F6-66DA-3948-AD09-DB9B85DC1F57}"/>
                </a:ext>
              </a:extLst>
            </p:cNvPr>
            <p:cNvCxnSpPr>
              <a:stCxn id="21" idx="5"/>
              <a:endCxn id="23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9EF7CD-AEDC-584A-A1FA-4CB143E702B4}"/>
                </a:ext>
              </a:extLst>
            </p:cNvPr>
            <p:cNvCxnSpPr>
              <a:cxnSpLocks/>
              <a:stCxn id="19" idx="3"/>
              <a:endCxn id="18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333B4CB-DD78-8649-9E8E-1DE950524102}"/>
                </a:ext>
              </a:extLst>
            </p:cNvPr>
            <p:cNvCxnSpPr>
              <a:cxnSpLocks/>
              <a:stCxn id="20" idx="2"/>
              <a:endCxn id="1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03BFA31-09F1-964F-85E1-35DE606A13F0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4CAA36-5357-1E41-9D7F-75ADA46B0475}"/>
                </a:ext>
              </a:extLst>
            </p:cNvPr>
            <p:cNvCxnSpPr>
              <a:cxnSpLocks/>
              <a:stCxn id="22" idx="2"/>
              <a:endCxn id="1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1CEB2B-50E8-8F4D-AA89-3E3E33375BCB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222A80F-F379-284D-9B12-1D3EB3217EAC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D98F0D-FA4C-6445-B0FD-2C99F89739ED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1A26EB-4A25-1A41-9ECD-E541C70BCCD0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64F940-5833-6D48-A992-EB3EF22AC6F5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F0D5A85-C94B-9643-B0F6-4AE6BB7A833C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C1B16D8-DD45-7249-B3F2-7530608FF245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BD5BF5B-FA8B-5C4F-8115-6E61D654653B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5168918-07F8-4146-A6C6-63F94C53045F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B707C12-35A6-EE49-BE50-3D21409F66A4}"/>
                </a:ext>
              </a:extLst>
            </p:cNvPr>
            <p:cNvSpPr txBox="1"/>
            <p:nvPr/>
          </p:nvSpPr>
          <p:spPr>
            <a:xfrm>
              <a:off x="5408767" y="354906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8AA9AC2-73CF-F344-8681-33F6B5871984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9AC9103-552B-E246-9A26-C32CD0B26CA2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7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252DC65-EF43-8F43-BECB-F9CD735ACC4F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22AD49-D8D5-8443-92B5-A4AF29D50D53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ED65C2-9E8B-004C-BBC1-272889896DB8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873ADC8-B423-0F45-9647-C22CF879E4A4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5E9ED4-3E22-B444-8488-F5BF55580DFB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ABD30B-C6EB-AE4F-B96D-F8F25D1FEC0B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A05753-5071-A546-82CD-F92C493C4A4F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66FBE395-B25F-7D4C-B0C0-FC8E63DB2DE7}"/>
              </a:ext>
            </a:extLst>
          </p:cNvPr>
          <p:cNvSpPr txBox="1"/>
          <p:nvPr/>
        </p:nvSpPr>
        <p:spPr>
          <a:xfrm>
            <a:off x="3344606" y="5661849"/>
            <a:ext cx="556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Cost of this tour is: 3 + 2 + 2 + 3 + 7 + 4 + 3 = 24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C499FE6-CBAD-1B42-9D9E-168882B5D28F}"/>
              </a:ext>
            </a:extLst>
          </p:cNvPr>
          <p:cNvCxnSpPr>
            <a:cxnSpLocks/>
            <a:stCxn id="23" idx="2"/>
            <a:endCxn id="20" idx="6"/>
          </p:cNvCxnSpPr>
          <p:nvPr/>
        </p:nvCxnSpPr>
        <p:spPr>
          <a:xfrm flipH="1" flipV="1">
            <a:off x="6392655" y="3743842"/>
            <a:ext cx="2276808" cy="2230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BCD386F-8D16-8349-97D6-ACD66C607ADE}"/>
              </a:ext>
            </a:extLst>
          </p:cNvPr>
          <p:cNvSpPr txBox="1"/>
          <p:nvPr/>
        </p:nvSpPr>
        <p:spPr>
          <a:xfrm>
            <a:off x="7777543" y="358235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3889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2952653" y="4390782"/>
            <a:ext cx="6283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Basic Idea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minimum spanning tree of G. Use pre-order traversal of this MST to define the tour for TSP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4306694" y="1851069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</p:spTree>
    <p:extLst>
      <p:ext uri="{BB962C8B-B14F-4D97-AF65-F5344CB8AC3E}">
        <p14:creationId xmlns:p14="http://schemas.microsoft.com/office/powerpoint/2010/main" val="3570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Calculate MST of G (let’s root it at 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MST T = prims-</a:t>
            </a:r>
            <a:r>
              <a:rPr lang="en-US" b="1" dirty="0" err="1">
                <a:solidFill>
                  <a:sysClr val="windowText" lastClr="000000"/>
                </a:solidFill>
              </a:rPr>
              <a:t>mst</a:t>
            </a:r>
            <a:r>
              <a:rPr lang="en-US" b="1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 =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for </a:t>
            </a:r>
            <a:r>
              <a:rPr lang="en-US" dirty="0">
                <a:solidFill>
                  <a:sysClr val="windowText" lastClr="000000"/>
                </a:solidFill>
              </a:rPr>
              <a:t>v in </a:t>
            </a:r>
            <a:r>
              <a:rPr lang="en-US" dirty="0" err="1">
                <a:solidFill>
                  <a:sysClr val="windowText" lastClr="000000"/>
                </a:solidFill>
              </a:rPr>
              <a:t>T.preorder</a:t>
            </a:r>
            <a:r>
              <a:rPr lang="en-US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add (</a:t>
            </a:r>
            <a:r>
              <a:rPr lang="en-US" dirty="0" err="1">
                <a:solidFill>
                  <a:sysClr val="windowText" lastClr="000000"/>
                </a:solidFill>
              </a:rPr>
              <a:t>prev</a:t>
            </a:r>
            <a:r>
              <a:rPr lang="en-US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3F35C6-9328-954A-84C8-1105C9FFFBA3}"/>
              </a:ext>
            </a:extLst>
          </p:cNvPr>
          <p:cNvGrpSpPr/>
          <p:nvPr/>
        </p:nvGrpSpPr>
        <p:grpSpPr>
          <a:xfrm>
            <a:off x="5121348" y="2445688"/>
            <a:ext cx="6420464" cy="3615379"/>
            <a:chOff x="693568" y="2319076"/>
            <a:chExt cx="6420464" cy="361537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636912-03B8-444F-B800-1876C8FF6784}"/>
                </a:ext>
              </a:extLst>
            </p:cNvPr>
            <p:cNvCxnSpPr>
              <a:cxnSpLocks/>
              <a:stCxn id="33" idx="4"/>
              <a:endCxn id="34" idx="0"/>
            </p:cNvCxnSpPr>
            <p:nvPr/>
          </p:nvCxnSpPr>
          <p:spPr>
            <a:xfrm>
              <a:off x="1280208" y="3803501"/>
              <a:ext cx="223070" cy="1272488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651CB1-F9A3-3B4E-860F-EC4038AB44D9}"/>
                </a:ext>
              </a:extLst>
            </p:cNvPr>
            <p:cNvCxnSpPr>
              <a:cxnSpLocks/>
              <a:stCxn id="33" idx="7"/>
              <a:endCxn id="35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4"/>
              <a:endCxn id="36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94B7C0-BEE7-CA49-83B7-9E39A5AB5F10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>
              <a:off x="3651410" y="2759946"/>
              <a:ext cx="1595932" cy="129362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68299BD-70EA-3D46-8D89-889C2D140D88}"/>
                </a:ext>
              </a:extLst>
            </p:cNvPr>
            <p:cNvCxnSpPr>
              <a:stCxn id="37" idx="3"/>
              <a:endCxn id="36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BB45AB-2563-4548-AC73-E1931520E0FD}"/>
                </a:ext>
              </a:extLst>
            </p:cNvPr>
            <p:cNvCxnSpPr>
              <a:stCxn id="37" idx="4"/>
              <a:endCxn id="39" idx="0"/>
            </p:cNvCxnSpPr>
            <p:nvPr/>
          </p:nvCxnSpPr>
          <p:spPr>
            <a:xfrm flipH="1">
              <a:off x="5024272" y="3204776"/>
              <a:ext cx="538538" cy="1871213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970CC85-D273-4742-93E1-23D548A7D2D0}"/>
                </a:ext>
              </a:extLst>
            </p:cNvPr>
            <p:cNvCxnSpPr>
              <a:cxnSpLocks/>
              <a:stCxn id="36" idx="5"/>
              <a:endCxn id="39" idx="2"/>
            </p:cNvCxnSpPr>
            <p:nvPr/>
          </p:nvCxnSpPr>
          <p:spPr>
            <a:xfrm>
              <a:off x="3977681" y="4561272"/>
              <a:ext cx="731123" cy="830185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F04607E-C056-0F47-AE15-45C954EB0C84}"/>
                </a:ext>
              </a:extLst>
            </p:cNvPr>
            <p:cNvCxnSpPr>
              <a:stCxn id="37" idx="5"/>
              <a:endCxn id="38" idx="1"/>
            </p:cNvCxnSpPr>
            <p:nvPr/>
          </p:nvCxnSpPr>
          <p:spPr>
            <a:xfrm>
              <a:off x="5785880" y="3112378"/>
              <a:ext cx="653405" cy="1225824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DBBEECD-3A9C-684F-8A58-460D995AD89C}"/>
                </a:ext>
              </a:extLst>
            </p:cNvPr>
            <p:cNvCxnSpPr>
              <a:cxnSpLocks/>
              <a:stCxn id="35" idx="3"/>
              <a:endCxn id="34" idx="7"/>
            </p:cNvCxnSpPr>
            <p:nvPr/>
          </p:nvCxnSpPr>
          <p:spPr>
            <a:xfrm flipH="1">
              <a:off x="1726348" y="2983016"/>
              <a:ext cx="1386524" cy="2185371"/>
            </a:xfrm>
            <a:prstGeom prst="line">
              <a:avLst/>
            </a:prstGeom>
            <a:ln w="25400">
              <a:solidFill>
                <a:schemeClr val="tx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864A9E-B23A-894E-A37F-3343FF111A6C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04A15A-64BB-9B4D-BC82-98EBBA95D2FF}"/>
                </a:ext>
              </a:extLst>
            </p:cNvPr>
            <p:cNvCxnSpPr>
              <a:cxnSpLocks/>
              <a:stCxn id="39" idx="2"/>
              <a:endCxn id="34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FA6EC5-3A03-3C4D-9230-E3B28F292A81}"/>
                </a:ext>
              </a:extLst>
            </p:cNvPr>
            <p:cNvSpPr txBox="1"/>
            <p:nvPr/>
          </p:nvSpPr>
          <p:spPr>
            <a:xfrm>
              <a:off x="1022030" y="4115132"/>
              <a:ext cx="32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5B6177-E55A-CB4E-8E0E-08644FAF144F}"/>
                </a:ext>
              </a:extLst>
            </p:cNvPr>
            <p:cNvSpPr txBox="1"/>
            <p:nvPr/>
          </p:nvSpPr>
          <p:spPr>
            <a:xfrm>
              <a:off x="2149386" y="3730111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76CB59F-EBE6-BA45-B119-8479B14D3D54}"/>
                </a:ext>
              </a:extLst>
            </p:cNvPr>
            <p:cNvSpPr txBox="1"/>
            <p:nvPr/>
          </p:nvSpPr>
          <p:spPr>
            <a:xfrm>
              <a:off x="4326335" y="2415444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008667-D71D-F147-8AEC-37468B0724F7}"/>
                </a:ext>
              </a:extLst>
            </p:cNvPr>
            <p:cNvSpPr txBox="1"/>
            <p:nvPr/>
          </p:nvSpPr>
          <p:spPr>
            <a:xfrm>
              <a:off x="4334767" y="4532180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6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1A9E82-2EC4-8946-99B5-5FD481CD323C}"/>
                </a:ext>
              </a:extLst>
            </p:cNvPr>
            <p:cNvSpPr txBox="1"/>
            <p:nvPr/>
          </p:nvSpPr>
          <p:spPr>
            <a:xfrm>
              <a:off x="5385665" y="359664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8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D5B2F3-F732-664A-9B65-29A7003D10FD}"/>
                </a:ext>
              </a:extLst>
            </p:cNvPr>
            <p:cNvSpPr txBox="1"/>
            <p:nvPr/>
          </p:nvSpPr>
          <p:spPr>
            <a:xfrm>
              <a:off x="6139890" y="3420273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872077-9DB9-2246-9255-24A1150E7B57}"/>
              </a:ext>
            </a:extLst>
          </p:cNvPr>
          <p:cNvCxnSpPr>
            <a:cxnSpLocks/>
            <a:stCxn id="38" idx="2"/>
            <a:endCxn id="36" idx="6"/>
          </p:cNvCxnSpPr>
          <p:nvPr/>
        </p:nvCxnSpPr>
        <p:spPr>
          <a:xfrm flipH="1" flipV="1">
            <a:off x="8497859" y="4464814"/>
            <a:ext cx="2276808" cy="223070"/>
          </a:xfrm>
          <a:prstGeom prst="line">
            <a:avLst/>
          </a:prstGeom>
          <a:ln w="254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EC5BF0-EBA9-1449-90AF-50E166CFABAF}"/>
              </a:ext>
            </a:extLst>
          </p:cNvPr>
          <p:cNvSpPr txBox="1"/>
          <p:nvPr/>
        </p:nvSpPr>
        <p:spPr>
          <a:xfrm>
            <a:off x="9859376" y="4299796"/>
            <a:ext cx="3080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998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  <a:br>
              <a:rPr lang="en-US" sz="2000" b="1" i="1" dirty="0"/>
            </a:br>
            <a:r>
              <a:rPr lang="en-US" sz="2000" b="1" i="1" dirty="0"/>
              <a:t>	- Randomization and Linear Programming (maybe)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121348" y="1440574"/>
            <a:ext cx="6420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Step 2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Tour is just the pre-order traversal of the MST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D0BE3-DBDC-2A4F-888F-DB09AF72307E}"/>
              </a:ext>
            </a:extLst>
          </p:cNvPr>
          <p:cNvSpPr txBox="1"/>
          <p:nvPr/>
        </p:nvSpPr>
        <p:spPr>
          <a:xfrm>
            <a:off x="832154" y="2451677"/>
            <a:ext cx="3575434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TSP-</a:t>
            </a:r>
            <a:r>
              <a:rPr lang="en-US" dirty="0" err="1">
                <a:solidFill>
                  <a:sysClr val="windowText" lastClr="000000"/>
                </a:solidFill>
              </a:rPr>
              <a:t>Approx</a:t>
            </a:r>
            <a:r>
              <a:rPr lang="en-US" dirty="0">
                <a:solidFill>
                  <a:sysClr val="windowText" lastClr="000000"/>
                </a:solidFill>
              </a:rPr>
              <a:t>(G, s):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Select any vertex R in G.V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MST T = prims-</a:t>
            </a:r>
            <a:r>
              <a:rPr lang="en-US" dirty="0" err="1">
                <a:solidFill>
                  <a:sysClr val="windowText" lastClr="000000"/>
                </a:solidFill>
              </a:rPr>
              <a:t>mst</a:t>
            </a:r>
            <a:r>
              <a:rPr lang="en-US" dirty="0">
                <a:solidFill>
                  <a:sysClr val="windowText" lastClr="000000"/>
                </a:solidFill>
              </a:rPr>
              <a:t>(G, r)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 =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().first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for v in </a:t>
            </a:r>
            <a:r>
              <a:rPr lang="en-US" b="1" dirty="0" err="1">
                <a:solidFill>
                  <a:sysClr val="windowText" lastClr="000000"/>
                </a:solidFill>
              </a:rPr>
              <a:t>T.preorder</a:t>
            </a:r>
            <a:r>
              <a:rPr lang="en-US" b="1" dirty="0">
                <a:solidFill>
                  <a:sysClr val="windowText" lastClr="000000"/>
                </a:solidFill>
              </a:rPr>
              <a:t>().second : …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v) to solution</a:t>
            </a:r>
          </a:p>
          <a:p>
            <a:r>
              <a:rPr lang="en-US" b="1" dirty="0">
                <a:solidFill>
                  <a:sysClr val="windowText" lastClr="000000"/>
                </a:solidFill>
              </a:rPr>
              <a:t>   add (</a:t>
            </a:r>
            <a:r>
              <a:rPr lang="en-US" b="1" dirty="0" err="1">
                <a:solidFill>
                  <a:sysClr val="windowText" lastClr="000000"/>
                </a:solidFill>
              </a:rPr>
              <a:t>prev</a:t>
            </a:r>
            <a:r>
              <a:rPr lang="en-US" b="1" dirty="0">
                <a:solidFill>
                  <a:sysClr val="windowText" lastClr="000000"/>
                </a:solidFill>
              </a:rPr>
              <a:t>, s) to solution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solution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70D1D69-DE9B-6A4C-9C69-4436E3866C06}"/>
              </a:ext>
            </a:extLst>
          </p:cNvPr>
          <p:cNvGrpSpPr/>
          <p:nvPr/>
        </p:nvGrpSpPr>
        <p:grpSpPr>
          <a:xfrm>
            <a:off x="5121348" y="2445688"/>
            <a:ext cx="6420464" cy="4126562"/>
            <a:chOff x="5121348" y="2445688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5121348" y="2445688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E25C566-9E30-C145-95A4-5471D9C1031A}"/>
                </a:ext>
              </a:extLst>
            </p:cNvPr>
            <p:cNvCxnSpPr>
              <a:cxnSpLocks/>
              <a:stCxn id="35" idx="2"/>
              <a:endCxn id="36" idx="7"/>
            </p:cNvCxnSpPr>
            <p:nvPr/>
          </p:nvCxnSpPr>
          <p:spPr>
            <a:xfrm flipH="1">
              <a:off x="7793025" y="3579948"/>
              <a:ext cx="1055485" cy="575326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732440-D5FA-EC46-A3AE-7F7455F845AF}"/>
                </a:ext>
              </a:extLst>
            </p:cNvPr>
            <p:cNvCxnSpPr>
              <a:cxnSpLocks/>
              <a:stCxn id="36" idx="2"/>
              <a:endCxn id="34" idx="6"/>
            </p:cNvCxnSpPr>
            <p:nvPr/>
          </p:nvCxnSpPr>
          <p:spPr>
            <a:xfrm flipH="1">
              <a:off x="5878354" y="4378344"/>
              <a:ext cx="1376133" cy="154709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tx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9794842" y="3171798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81EFE0C-242B-F747-9F3D-3FD30A3C5F68}"/>
                </a:ext>
              </a:extLst>
            </p:cNvPr>
            <p:cNvSpPr txBox="1"/>
            <p:nvPr/>
          </p:nvSpPr>
          <p:spPr>
            <a:xfrm>
              <a:off x="6463350" y="4099827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A7D4AA7-3AA2-564E-BBF7-64AB7F4BF4B9}"/>
                </a:ext>
              </a:extLst>
            </p:cNvPr>
            <p:cNvSpPr txBox="1"/>
            <p:nvPr/>
          </p:nvSpPr>
          <p:spPr>
            <a:xfrm>
              <a:off x="8075246" y="3498279"/>
              <a:ext cx="308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</a:schemeClr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9120275" y="4386791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6617392" y="5534026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8431598" y="612118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5247418" y="4217585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848510" y="326448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254487" y="406287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10427776" y="477372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9333040" y="580571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7323769" y="5760628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stCxn id="34" idx="5"/>
              <a:endCxn id="39" idx="1"/>
            </p:cNvCxnSpPr>
            <p:nvPr/>
          </p:nvCxnSpPr>
          <p:spPr>
            <a:xfrm>
              <a:off x="5785956" y="4756123"/>
              <a:ext cx="1630211" cy="1096903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7954705" y="6076096"/>
              <a:ext cx="1378335" cy="4508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1"/>
              <a:endCxn id="36" idx="5"/>
            </p:cNvCxnSpPr>
            <p:nvPr/>
          </p:nvCxnSpPr>
          <p:spPr>
            <a:xfrm flipH="1" flipV="1">
              <a:off x="7793025" y="4601414"/>
              <a:ext cx="1632413" cy="12967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>
              <a:off x="7885423" y="4378344"/>
              <a:ext cx="2542353" cy="710844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1"/>
              <a:endCxn id="35" idx="5"/>
            </p:cNvCxnSpPr>
            <p:nvPr/>
          </p:nvCxnSpPr>
          <p:spPr>
            <a:xfrm flipH="1" flipV="1">
              <a:off x="9387048" y="3803018"/>
              <a:ext cx="1133126" cy="106310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6"/>
              <a:endCxn id="33" idx="2"/>
            </p:cNvCxnSpPr>
            <p:nvPr/>
          </p:nvCxnSpPr>
          <p:spPr>
            <a:xfrm flipV="1">
              <a:off x="9479446" y="2816110"/>
              <a:ext cx="725260" cy="763838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1"/>
              <a:endCxn id="34" idx="0"/>
            </p:cNvCxnSpPr>
            <p:nvPr/>
          </p:nvCxnSpPr>
          <p:spPr>
            <a:xfrm flipH="1">
              <a:off x="5562886" y="2593040"/>
              <a:ext cx="4734218" cy="162454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10204706" y="250064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014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879248" y="1423111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Rearrange to show tour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Cost is 3 + 4 + 8 + 3 + 3 + 2 + 3 = 26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72F028D-330E-6B41-8DF7-F9775D0A48CF}"/>
              </a:ext>
            </a:extLst>
          </p:cNvPr>
          <p:cNvGrpSpPr/>
          <p:nvPr/>
        </p:nvGrpSpPr>
        <p:grpSpPr>
          <a:xfrm>
            <a:off x="1879248" y="2355150"/>
            <a:ext cx="6420464" cy="4126562"/>
            <a:chOff x="2884179" y="2038283"/>
            <a:chExt cx="6420464" cy="4126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F6EFD26-107D-7948-A9D6-BC1E751AEA6F}"/>
                </a:ext>
              </a:extLst>
            </p:cNvPr>
            <p:cNvSpPr/>
            <p:nvPr/>
          </p:nvSpPr>
          <p:spPr>
            <a:xfrm>
              <a:off x="2884179" y="2038283"/>
              <a:ext cx="6420464" cy="412656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9502F35-DF35-5241-A348-EACDA193A5FE}"/>
                </a:ext>
              </a:extLst>
            </p:cNvPr>
            <p:cNvSpPr txBox="1"/>
            <p:nvPr/>
          </p:nvSpPr>
          <p:spPr>
            <a:xfrm>
              <a:off x="7281257" y="2649405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34C93A4-E7DE-094B-99F7-4DD201351BB3}"/>
                </a:ext>
              </a:extLst>
            </p:cNvPr>
            <p:cNvSpPr txBox="1"/>
            <p:nvPr/>
          </p:nvSpPr>
          <p:spPr>
            <a:xfrm>
              <a:off x="8125271" y="5165434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0F4458-59B1-A748-97AE-7A5750F566A6}"/>
                </a:ext>
              </a:extLst>
            </p:cNvPr>
            <p:cNvSpPr txBox="1"/>
            <p:nvPr/>
          </p:nvSpPr>
          <p:spPr>
            <a:xfrm>
              <a:off x="3406916" y="406743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B955C5-D197-7D4A-AD08-20099F0B71D1}"/>
                </a:ext>
              </a:extLst>
            </p:cNvPr>
            <p:cNvSpPr txBox="1"/>
            <p:nvPr/>
          </p:nvSpPr>
          <p:spPr>
            <a:xfrm>
              <a:off x="4564873" y="5637240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AAAA670-5AF8-3748-9A0A-0F21D3FE581B}"/>
                </a:ext>
              </a:extLst>
            </p:cNvPr>
            <p:cNvCxnSpPr>
              <a:cxnSpLocks/>
              <a:stCxn id="34" idx="4"/>
              <a:endCxn id="39" idx="0"/>
            </p:cNvCxnSpPr>
            <p:nvPr/>
          </p:nvCxnSpPr>
          <p:spPr>
            <a:xfrm>
              <a:off x="3438726" y="3001338"/>
              <a:ext cx="539294" cy="200496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F277525-DAFD-E241-B7D7-607DA25C5EE0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4293488" y="5321772"/>
              <a:ext cx="1140374" cy="421122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5088D0B-488A-E740-BF14-16616E555F3C}"/>
                </a:ext>
              </a:extLst>
            </p:cNvPr>
            <p:cNvCxnSpPr>
              <a:cxnSpLocks/>
              <a:stCxn id="38" idx="6"/>
              <a:endCxn id="36" idx="2"/>
            </p:cNvCxnSpPr>
            <p:nvPr/>
          </p:nvCxnSpPr>
          <p:spPr>
            <a:xfrm flipV="1">
              <a:off x="6064798" y="5689519"/>
              <a:ext cx="1364201" cy="53375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D13EA97-7E6E-E849-B4CC-1FCAEB7C6668}"/>
                </a:ext>
              </a:extLst>
            </p:cNvPr>
            <p:cNvCxnSpPr>
              <a:cxnSpLocks/>
              <a:stCxn id="36" idx="7"/>
              <a:endCxn id="37" idx="3"/>
            </p:cNvCxnSpPr>
            <p:nvPr/>
          </p:nvCxnSpPr>
          <p:spPr>
            <a:xfrm flipV="1">
              <a:off x="7967537" y="4598438"/>
              <a:ext cx="471381" cy="868011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5C9C2-FCE9-6045-A17D-78C88F20CF33}"/>
                </a:ext>
              </a:extLst>
            </p:cNvPr>
            <p:cNvCxnSpPr>
              <a:cxnSpLocks/>
              <a:stCxn id="37" idx="0"/>
              <a:endCxn id="35" idx="4"/>
            </p:cNvCxnSpPr>
            <p:nvPr/>
          </p:nvCxnSpPr>
          <p:spPr>
            <a:xfrm flipH="1" flipV="1">
              <a:off x="8375403" y="3053618"/>
              <a:ext cx="286585" cy="1006282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1B9141-843B-C54A-BEB1-D2E4EA1DA813}"/>
                </a:ext>
              </a:extLst>
            </p:cNvPr>
            <p:cNvCxnSpPr>
              <a:cxnSpLocks/>
              <a:stCxn id="35" idx="2"/>
              <a:endCxn id="33" idx="6"/>
            </p:cNvCxnSpPr>
            <p:nvPr/>
          </p:nvCxnSpPr>
          <p:spPr>
            <a:xfrm flipH="1" flipV="1">
              <a:off x="6622786" y="2435124"/>
              <a:ext cx="1437149" cy="303026"/>
            </a:xfrm>
            <a:prstGeom prst="straightConnector1">
              <a:avLst/>
            </a:prstGeom>
            <a:ln w="60325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4CE9401-3771-8544-8134-A3DB5315F397}"/>
                </a:ext>
              </a:extLst>
            </p:cNvPr>
            <p:cNvCxnSpPr>
              <a:cxnSpLocks/>
              <a:stCxn id="33" idx="2"/>
              <a:endCxn id="34" idx="6"/>
            </p:cNvCxnSpPr>
            <p:nvPr/>
          </p:nvCxnSpPr>
          <p:spPr>
            <a:xfrm flipH="1">
              <a:off x="3754194" y="2435124"/>
              <a:ext cx="2237656" cy="250746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8EEB2F7-8396-EC44-AC74-BE948FA027C8}"/>
                </a:ext>
              </a:extLst>
            </p:cNvPr>
            <p:cNvSpPr/>
            <p:nvPr/>
          </p:nvSpPr>
          <p:spPr>
            <a:xfrm>
              <a:off x="5991850" y="211965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F8015D-76C5-4E44-907D-2A3225FDD978}"/>
                </a:ext>
              </a:extLst>
            </p:cNvPr>
            <p:cNvSpPr/>
            <p:nvPr/>
          </p:nvSpPr>
          <p:spPr>
            <a:xfrm>
              <a:off x="3123258" y="237040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DCA5887-CBAB-B249-B6B6-543908FF389F}"/>
                </a:ext>
              </a:extLst>
            </p:cNvPr>
            <p:cNvSpPr/>
            <p:nvPr/>
          </p:nvSpPr>
          <p:spPr>
            <a:xfrm>
              <a:off x="8059935" y="2422682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B73D67F-713C-B34F-B242-5E105C1316AD}"/>
                </a:ext>
              </a:extLst>
            </p:cNvPr>
            <p:cNvSpPr/>
            <p:nvPr/>
          </p:nvSpPr>
          <p:spPr>
            <a:xfrm>
              <a:off x="7428999" y="5374051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9B271A7-A8B9-784C-872D-E75D09DDABF9}"/>
                </a:ext>
              </a:extLst>
            </p:cNvPr>
            <p:cNvSpPr/>
            <p:nvPr/>
          </p:nvSpPr>
          <p:spPr>
            <a:xfrm>
              <a:off x="8346520" y="4059900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181C3F-478F-E841-A028-4E3C60B0080D}"/>
                </a:ext>
              </a:extLst>
            </p:cNvPr>
            <p:cNvSpPr/>
            <p:nvPr/>
          </p:nvSpPr>
          <p:spPr>
            <a:xfrm>
              <a:off x="5433862" y="5427426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06E17AC-9A7A-314C-81BE-6BBDAF8F69CD}"/>
                </a:ext>
              </a:extLst>
            </p:cNvPr>
            <p:cNvSpPr/>
            <p:nvPr/>
          </p:nvSpPr>
          <p:spPr>
            <a:xfrm>
              <a:off x="3662552" y="5006304"/>
              <a:ext cx="630936" cy="630936"/>
            </a:xfrm>
            <a:prstGeom prst="ellipse">
              <a:avLst/>
            </a:prstGeom>
            <a:solidFill>
              <a:schemeClr val="tx1">
                <a:lumMod val="8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25B5378-7BC6-4B47-A137-C71B85A9FD6E}"/>
                </a:ext>
              </a:extLst>
            </p:cNvPr>
            <p:cNvSpPr txBox="1"/>
            <p:nvPr/>
          </p:nvSpPr>
          <p:spPr>
            <a:xfrm>
              <a:off x="4760081" y="219116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488FDF1-6AAB-434D-92E9-DA2F955CEFB0}"/>
                </a:ext>
              </a:extLst>
            </p:cNvPr>
            <p:cNvSpPr txBox="1"/>
            <p:nvPr/>
          </p:nvSpPr>
          <p:spPr>
            <a:xfrm>
              <a:off x="8548425" y="3407070"/>
              <a:ext cx="429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B1DE3D-D644-9843-B8B9-9AEA8A6281AD}"/>
                </a:ext>
              </a:extLst>
            </p:cNvPr>
            <p:cNvSpPr txBox="1"/>
            <p:nvPr/>
          </p:nvSpPr>
          <p:spPr>
            <a:xfrm>
              <a:off x="6468743" y="5330117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75FAF68C-75A6-AC44-859E-E70472F72282}"/>
              </a:ext>
            </a:extLst>
          </p:cNvPr>
          <p:cNvSpPr txBox="1"/>
          <p:nvPr/>
        </p:nvSpPr>
        <p:spPr>
          <a:xfrm>
            <a:off x="9535061" y="3107700"/>
            <a:ext cx="2656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How good / bad can this approximation be though?</a:t>
            </a:r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510519-0512-FC4E-BB93-625C70428991}"/>
              </a:ext>
            </a:extLst>
          </p:cNvPr>
          <p:cNvCxnSpPr/>
          <p:nvPr/>
        </p:nvCxnSpPr>
        <p:spPr>
          <a:xfrm>
            <a:off x="8527828" y="3197258"/>
            <a:ext cx="890712" cy="27669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556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831ABE2-E09F-E04F-80C3-38FDC29F6117}"/>
              </a:ext>
            </a:extLst>
          </p:cNvPr>
          <p:cNvGrpSpPr/>
          <p:nvPr/>
        </p:nvGrpSpPr>
        <p:grpSpPr>
          <a:xfrm>
            <a:off x="1384235" y="1504783"/>
            <a:ext cx="6420464" cy="3615379"/>
            <a:chOff x="693568" y="2319076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693568" y="2319076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1503278" y="2759946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3335942" y="3075414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3977681" y="3112378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1818746" y="4338202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5339740" y="4561272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1818746" y="5391457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1932064" y="2603914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2557706" y="442041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3442747" y="335698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4638326" y="357323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3377498" y="541531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5591735" y="4657574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964740" y="317256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187810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020474" y="244447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3439143" y="402273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247342" y="2573840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6346887" y="4245804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4708804" y="5075989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14951"/>
            <a:ext cx="642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1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minimum spanning tree is a lower bound for the optimal tour. Why?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200329"/>
              </a:xfrm>
              <a:prstGeom prst="rect">
                <a:avLst/>
              </a:prstGeom>
              <a:blipFill>
                <a:blip r:embed="rId2"/>
                <a:stretch>
                  <a:fillRect l="-100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A75CD1-EB46-D840-87A2-F0B000ED1C00}"/>
              </a:ext>
            </a:extLst>
          </p:cNvPr>
          <p:cNvSpPr/>
          <p:nvPr/>
        </p:nvSpPr>
        <p:spPr>
          <a:xfrm>
            <a:off x="1384235" y="1504783"/>
            <a:ext cx="6420464" cy="361537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EA1B2D5-09FF-E04B-BD7B-954692EC9C8C}"/>
              </a:ext>
            </a:extLst>
          </p:cNvPr>
          <p:cNvCxnSpPr>
            <a:cxnSpLocks/>
            <a:stCxn id="57" idx="7"/>
            <a:endCxn id="59" idx="2"/>
          </p:cNvCxnSpPr>
          <p:nvPr/>
        </p:nvCxnSpPr>
        <p:spPr>
          <a:xfrm flipV="1">
            <a:off x="2193945" y="1945653"/>
            <a:ext cx="1517196" cy="505017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E04DF5A-8128-F246-B1B0-E88BDEBDC671}"/>
              </a:ext>
            </a:extLst>
          </p:cNvPr>
          <p:cNvCxnSpPr>
            <a:cxnSpLocks/>
            <a:stCxn id="59" idx="4"/>
            <a:endCxn id="60" idx="1"/>
          </p:cNvCxnSpPr>
          <p:nvPr/>
        </p:nvCxnSpPr>
        <p:spPr>
          <a:xfrm>
            <a:off x="4026609" y="2261121"/>
            <a:ext cx="195599" cy="1039718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86FA0D8-EFD9-5D47-B974-6D92D5DEBD13}"/>
              </a:ext>
            </a:extLst>
          </p:cNvPr>
          <p:cNvCxnSpPr>
            <a:stCxn id="61" idx="3"/>
            <a:endCxn id="60" idx="7"/>
          </p:cNvCxnSpPr>
          <p:nvPr/>
        </p:nvCxnSpPr>
        <p:spPr>
          <a:xfrm flipH="1">
            <a:off x="4668348" y="2298085"/>
            <a:ext cx="1362059" cy="1002754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2B4B395-6536-A94C-804C-D39493FCD9AB}"/>
              </a:ext>
            </a:extLst>
          </p:cNvPr>
          <p:cNvCxnSpPr>
            <a:cxnSpLocks/>
            <a:stCxn id="60" idx="2"/>
            <a:endCxn id="58" idx="6"/>
          </p:cNvCxnSpPr>
          <p:nvPr/>
        </p:nvCxnSpPr>
        <p:spPr>
          <a:xfrm flipH="1">
            <a:off x="2509413" y="3523909"/>
            <a:ext cx="1620397" cy="105325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2FFDA4-B7C5-3D41-BC77-2739EF1737BE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6030407" y="3746979"/>
            <a:ext cx="1007147" cy="830185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A4A33F-061F-494E-B29D-507F31797788}"/>
              </a:ext>
            </a:extLst>
          </p:cNvPr>
          <p:cNvCxnSpPr>
            <a:cxnSpLocks/>
            <a:stCxn id="63" idx="2"/>
            <a:endCxn id="58" idx="6"/>
          </p:cNvCxnSpPr>
          <p:nvPr/>
        </p:nvCxnSpPr>
        <p:spPr>
          <a:xfrm flipH="1">
            <a:off x="2509413" y="4577164"/>
            <a:ext cx="2890058" cy="0"/>
          </a:xfrm>
          <a:prstGeom prst="line">
            <a:avLst/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0CD6E22-AD42-2343-807A-2388992AF5DF}"/>
              </a:ext>
            </a:extLst>
          </p:cNvPr>
          <p:cNvSpPr txBox="1"/>
          <p:nvPr/>
        </p:nvSpPr>
        <p:spPr>
          <a:xfrm>
            <a:off x="2622731" y="1789621"/>
            <a:ext cx="3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1287EC-796A-4E41-B1F1-4AAED0C127BC}"/>
              </a:ext>
            </a:extLst>
          </p:cNvPr>
          <p:cNvSpPr txBox="1"/>
          <p:nvPr/>
        </p:nvSpPr>
        <p:spPr>
          <a:xfrm>
            <a:off x="3248373" y="360611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E09463D-F290-0A42-9AE2-FA52A680CA21}"/>
              </a:ext>
            </a:extLst>
          </p:cNvPr>
          <p:cNvSpPr txBox="1"/>
          <p:nvPr/>
        </p:nvSpPr>
        <p:spPr>
          <a:xfrm>
            <a:off x="4133414" y="2542695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A21E423-A5CB-E64C-B25E-5238DC93DCD7}"/>
              </a:ext>
            </a:extLst>
          </p:cNvPr>
          <p:cNvSpPr txBox="1"/>
          <p:nvPr/>
        </p:nvSpPr>
        <p:spPr>
          <a:xfrm>
            <a:off x="5328993" y="2758938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F4AD15-F53D-1A4B-9553-EDA9B2F61F3A}"/>
              </a:ext>
            </a:extLst>
          </p:cNvPr>
          <p:cNvSpPr txBox="1"/>
          <p:nvPr/>
        </p:nvSpPr>
        <p:spPr>
          <a:xfrm>
            <a:off x="4068165" y="4601022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C5652B7-BB1B-4047-AE3C-DA67920B7E42}"/>
              </a:ext>
            </a:extLst>
          </p:cNvPr>
          <p:cNvSpPr txBox="1"/>
          <p:nvPr/>
        </p:nvSpPr>
        <p:spPr>
          <a:xfrm>
            <a:off x="6282402" y="3843281"/>
            <a:ext cx="308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2E7EB09-1178-E14E-8C04-4799AB3D30A4}"/>
              </a:ext>
            </a:extLst>
          </p:cNvPr>
          <p:cNvSpPr/>
          <p:nvPr/>
        </p:nvSpPr>
        <p:spPr>
          <a:xfrm>
            <a:off x="1655407" y="2358272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3B92A97-A216-3849-9E09-06BBE862968E}"/>
              </a:ext>
            </a:extLst>
          </p:cNvPr>
          <p:cNvSpPr/>
          <p:nvPr/>
        </p:nvSpPr>
        <p:spPr>
          <a:xfrm>
            <a:off x="1878477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CC51B31-965E-9A41-A954-7A2740737873}"/>
              </a:ext>
            </a:extLst>
          </p:cNvPr>
          <p:cNvSpPr/>
          <p:nvPr/>
        </p:nvSpPr>
        <p:spPr>
          <a:xfrm>
            <a:off x="3711141" y="1630185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B4528C4-15BD-0B40-889D-2AB289E77703}"/>
              </a:ext>
            </a:extLst>
          </p:cNvPr>
          <p:cNvSpPr/>
          <p:nvPr/>
        </p:nvSpPr>
        <p:spPr>
          <a:xfrm>
            <a:off x="4129810" y="320844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7E3FFB7-47E5-8447-9898-C9D77CE66F14}"/>
              </a:ext>
            </a:extLst>
          </p:cNvPr>
          <p:cNvSpPr/>
          <p:nvPr/>
        </p:nvSpPr>
        <p:spPr>
          <a:xfrm>
            <a:off x="5938009" y="1759547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D136AEE-A7A6-E144-8516-155875F5F278}"/>
              </a:ext>
            </a:extLst>
          </p:cNvPr>
          <p:cNvSpPr/>
          <p:nvPr/>
        </p:nvSpPr>
        <p:spPr>
          <a:xfrm>
            <a:off x="7037554" y="3431511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176B93-6F79-3C46-9161-32A1A1586B7D}"/>
              </a:ext>
            </a:extLst>
          </p:cNvPr>
          <p:cNvSpPr/>
          <p:nvPr/>
        </p:nvSpPr>
        <p:spPr>
          <a:xfrm>
            <a:off x="5399471" y="4261696"/>
            <a:ext cx="630936" cy="630936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182431"/>
            <a:ext cx="642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2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Consider the FULL WALK of T. Notice that the full walk traverses each edge exactly twice. </a:t>
            </a:r>
            <a:br>
              <a:rPr lang="en-US" dirty="0"/>
            </a:br>
            <a:r>
              <a:rPr lang="en-US" dirty="0"/>
              <a:t>Full walk is (a f g f a e d e c b c e 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/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u="sng" dirty="0"/>
                  <a:t>So we get the inequality</a:t>
                </a:r>
                <a:r>
                  <a:rPr lang="en-US" dirty="0"/>
                  <a:t>:</a:t>
                </a:r>
                <a:br>
                  <a:rPr lang="en-US" dirty="0"/>
                </a:b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C454DBC-4A04-0044-9A24-FF4021B72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548" y="2528105"/>
                <a:ext cx="3789391" cy="1477328"/>
              </a:xfrm>
              <a:prstGeom prst="rect">
                <a:avLst/>
              </a:prstGeom>
              <a:blipFill>
                <a:blip r:embed="rId2"/>
                <a:stretch>
                  <a:fillRect l="-1000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CB192AD-A56C-5641-871F-4CE011DB114D}"/>
              </a:ext>
            </a:extLst>
          </p:cNvPr>
          <p:cNvSpPr txBox="1"/>
          <p:nvPr/>
        </p:nvSpPr>
        <p:spPr>
          <a:xfrm>
            <a:off x="8920465" y="4584152"/>
            <a:ext cx="2580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But this walk is not a tour (it is an </a:t>
            </a:r>
            <a:r>
              <a:rPr lang="en-US" i="1" dirty="0" err="1"/>
              <a:t>mst</a:t>
            </a:r>
            <a:r>
              <a:rPr lang="en-US" i="1" dirty="0"/>
              <a:t> full walk), what about the tour that gets returned by the algorithm?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A16059E-5C27-7649-9DD8-7B3C0DF15F11}"/>
              </a:ext>
            </a:extLst>
          </p:cNvPr>
          <p:cNvCxnSpPr>
            <a:cxnSpLocks/>
          </p:cNvCxnSpPr>
          <p:nvPr/>
        </p:nvCxnSpPr>
        <p:spPr>
          <a:xfrm flipH="1" flipV="1">
            <a:off x="9496540" y="3839377"/>
            <a:ext cx="208756" cy="6224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9477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5DA012-4759-BE4B-AF23-7C03FC0C8264}"/>
              </a:ext>
            </a:extLst>
          </p:cNvPr>
          <p:cNvSpPr txBox="1"/>
          <p:nvPr/>
        </p:nvSpPr>
        <p:spPr>
          <a:xfrm>
            <a:off x="1347731" y="5303617"/>
            <a:ext cx="6420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Observation 3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cross edges never increase the cost of the “walk”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/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Consider the edge (</a:t>
                </a:r>
                <a:r>
                  <a:rPr lang="en-US" i="1" dirty="0" err="1"/>
                  <a:t>g,e</a:t>
                </a:r>
                <a:r>
                  <a:rPr lang="en-US" i="1" dirty="0"/>
                  <a:t>) with cost 8</a:t>
                </a:r>
              </a:p>
              <a:p>
                <a:endParaRPr lang="en-US" i="1" dirty="0"/>
              </a:p>
              <a:p>
                <a:r>
                  <a:rPr lang="en-US" i="1" dirty="0"/>
                  <a:t>The full walk goes from (g f a e)</a:t>
                </a:r>
                <a:br>
                  <a:rPr lang="en-US" i="1" dirty="0"/>
                </a:br>
                <a:r>
                  <a:rPr lang="en-US" i="1" dirty="0"/>
                  <a:t>Direct edge goes from (g e)</a:t>
                </a:r>
                <a:br>
                  <a:rPr lang="en-US" i="1" dirty="0"/>
                </a:br>
                <a:br>
                  <a:rPr lang="en-US" i="1" dirty="0"/>
                </a:br>
                <a:r>
                  <a:rPr lang="en-US" i="1" dirty="0"/>
                  <a:t>Due to triangle inequality:</a:t>
                </a:r>
                <a:br>
                  <a:rPr lang="en-US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8≤10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B192AD-A56C-5641-871F-4CE011DB1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3992" y="2165442"/>
                <a:ext cx="3712562" cy="2308324"/>
              </a:xfrm>
              <a:prstGeom prst="rect">
                <a:avLst/>
              </a:prstGeom>
              <a:blipFill>
                <a:blip r:embed="rId2"/>
                <a:stretch>
                  <a:fillRect l="-1365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FF3C79B-290D-D44C-97CC-F7D4E3D5F9B4}"/>
              </a:ext>
            </a:extLst>
          </p:cNvPr>
          <p:cNvGrpSpPr/>
          <p:nvPr/>
        </p:nvGrpSpPr>
        <p:grpSpPr>
          <a:xfrm>
            <a:off x="1384235" y="1625969"/>
            <a:ext cx="6420464" cy="3615379"/>
            <a:chOff x="1384235" y="1504783"/>
            <a:chExt cx="6420464" cy="361537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7A75CD1-EB46-D840-87A2-F0B000ED1C00}"/>
                </a:ext>
              </a:extLst>
            </p:cNvPr>
            <p:cNvSpPr/>
            <p:nvPr/>
          </p:nvSpPr>
          <p:spPr>
            <a:xfrm>
              <a:off x="1384235" y="1504783"/>
              <a:ext cx="6420464" cy="36153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A1B2D5-09FF-E04B-BD7B-954692EC9C8C}"/>
                </a:ext>
              </a:extLst>
            </p:cNvPr>
            <p:cNvCxnSpPr>
              <a:cxnSpLocks/>
              <a:stCxn id="57" idx="7"/>
              <a:endCxn id="59" idx="2"/>
            </p:cNvCxnSpPr>
            <p:nvPr/>
          </p:nvCxnSpPr>
          <p:spPr>
            <a:xfrm flipV="1">
              <a:off x="2193945" y="1945653"/>
              <a:ext cx="1517196" cy="505017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E04DF5A-8128-F246-B1B0-E88BDEBDC671}"/>
                </a:ext>
              </a:extLst>
            </p:cNvPr>
            <p:cNvCxnSpPr>
              <a:cxnSpLocks/>
              <a:stCxn id="59" idx="4"/>
              <a:endCxn id="60" idx="1"/>
            </p:cNvCxnSpPr>
            <p:nvPr/>
          </p:nvCxnSpPr>
          <p:spPr>
            <a:xfrm>
              <a:off x="4026609" y="2261121"/>
              <a:ext cx="195599" cy="1039718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6FA0D8-EFD9-5D47-B974-6D92D5DEBD13}"/>
                </a:ext>
              </a:extLst>
            </p:cNvPr>
            <p:cNvCxnSpPr>
              <a:stCxn id="61" idx="3"/>
              <a:endCxn id="60" idx="7"/>
            </p:cNvCxnSpPr>
            <p:nvPr/>
          </p:nvCxnSpPr>
          <p:spPr>
            <a:xfrm flipH="1">
              <a:off x="4668348" y="2298085"/>
              <a:ext cx="1362059" cy="1002754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B4B395-6536-A94C-804C-D39493FCD9AB}"/>
                </a:ext>
              </a:extLst>
            </p:cNvPr>
            <p:cNvCxnSpPr>
              <a:cxnSpLocks/>
              <a:stCxn id="60" idx="2"/>
              <a:endCxn id="58" idx="6"/>
            </p:cNvCxnSpPr>
            <p:nvPr/>
          </p:nvCxnSpPr>
          <p:spPr>
            <a:xfrm flipH="1">
              <a:off x="2509413" y="3523909"/>
              <a:ext cx="1620397" cy="105325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F2FFDA4-B7C5-3D41-BC77-2739EF1737BE}"/>
                </a:ext>
              </a:extLst>
            </p:cNvPr>
            <p:cNvCxnSpPr>
              <a:cxnSpLocks/>
              <a:stCxn id="63" idx="6"/>
              <a:endCxn id="62" idx="2"/>
            </p:cNvCxnSpPr>
            <p:nvPr/>
          </p:nvCxnSpPr>
          <p:spPr>
            <a:xfrm flipV="1">
              <a:off x="6030407" y="3746979"/>
              <a:ext cx="1007147" cy="830185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0A4A33F-061F-494E-B29D-507F31797788}"/>
                </a:ext>
              </a:extLst>
            </p:cNvPr>
            <p:cNvCxnSpPr>
              <a:cxnSpLocks/>
              <a:stCxn id="63" idx="2"/>
              <a:endCxn id="58" idx="6"/>
            </p:cNvCxnSpPr>
            <p:nvPr/>
          </p:nvCxnSpPr>
          <p:spPr>
            <a:xfrm flipH="1">
              <a:off x="2509413" y="4577164"/>
              <a:ext cx="2890058" cy="0"/>
            </a:xfrm>
            <a:prstGeom prst="line">
              <a:avLst/>
            </a:prstGeom>
            <a:solidFill>
              <a:schemeClr val="accent3"/>
            </a:solidFill>
            <a:ln w="254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0CD6E22-AD42-2343-807A-2388992AF5DF}"/>
                </a:ext>
              </a:extLst>
            </p:cNvPr>
            <p:cNvSpPr txBox="1"/>
            <p:nvPr/>
          </p:nvSpPr>
          <p:spPr>
            <a:xfrm>
              <a:off x="2622731" y="1789621"/>
              <a:ext cx="329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1287EC-796A-4E41-B1F1-4AAED0C127BC}"/>
                </a:ext>
              </a:extLst>
            </p:cNvPr>
            <p:cNvSpPr txBox="1"/>
            <p:nvPr/>
          </p:nvSpPr>
          <p:spPr>
            <a:xfrm>
              <a:off x="3248373" y="360611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E09463D-F290-0A42-9AE2-FA52A680CA21}"/>
                </a:ext>
              </a:extLst>
            </p:cNvPr>
            <p:cNvSpPr txBox="1"/>
            <p:nvPr/>
          </p:nvSpPr>
          <p:spPr>
            <a:xfrm>
              <a:off x="4133414" y="254269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A21E423-A5CB-E64C-B25E-5238DC93DCD7}"/>
                </a:ext>
              </a:extLst>
            </p:cNvPr>
            <p:cNvSpPr txBox="1"/>
            <p:nvPr/>
          </p:nvSpPr>
          <p:spPr>
            <a:xfrm>
              <a:off x="5328993" y="2758938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9F4AD15-F53D-1A4B-9553-EDA9B2F61F3A}"/>
                </a:ext>
              </a:extLst>
            </p:cNvPr>
            <p:cNvSpPr txBox="1"/>
            <p:nvPr/>
          </p:nvSpPr>
          <p:spPr>
            <a:xfrm>
              <a:off x="4068165" y="4601022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C5652B7-BB1B-4047-AE3C-DA67920B7E42}"/>
                </a:ext>
              </a:extLst>
            </p:cNvPr>
            <p:cNvSpPr txBox="1"/>
            <p:nvPr/>
          </p:nvSpPr>
          <p:spPr>
            <a:xfrm>
              <a:off x="6282402" y="3843281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2E7EB09-1178-E14E-8C04-4799AB3D30A4}"/>
                </a:ext>
              </a:extLst>
            </p:cNvPr>
            <p:cNvSpPr/>
            <p:nvPr/>
          </p:nvSpPr>
          <p:spPr>
            <a:xfrm>
              <a:off x="1655407" y="2358272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3B92A97-A216-3849-9E09-06BBE862968E}"/>
                </a:ext>
              </a:extLst>
            </p:cNvPr>
            <p:cNvSpPr/>
            <p:nvPr/>
          </p:nvSpPr>
          <p:spPr>
            <a:xfrm>
              <a:off x="1878477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C51B31-965E-9A41-A954-7A2740737873}"/>
                </a:ext>
              </a:extLst>
            </p:cNvPr>
            <p:cNvSpPr/>
            <p:nvPr/>
          </p:nvSpPr>
          <p:spPr>
            <a:xfrm>
              <a:off x="3711141" y="1630185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4528C4-15BD-0B40-889D-2AB289E77703}"/>
                </a:ext>
              </a:extLst>
            </p:cNvPr>
            <p:cNvSpPr/>
            <p:nvPr/>
          </p:nvSpPr>
          <p:spPr>
            <a:xfrm>
              <a:off x="4129810" y="32084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E3FFB7-47E5-8447-9898-C9D77CE66F14}"/>
                </a:ext>
              </a:extLst>
            </p:cNvPr>
            <p:cNvSpPr/>
            <p:nvPr/>
          </p:nvSpPr>
          <p:spPr>
            <a:xfrm>
              <a:off x="5938009" y="1759547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D136AEE-A7A6-E144-8516-155875F5F278}"/>
                </a:ext>
              </a:extLst>
            </p:cNvPr>
            <p:cNvSpPr/>
            <p:nvPr/>
          </p:nvSpPr>
          <p:spPr>
            <a:xfrm>
              <a:off x="7037554" y="343151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7176B93-6F79-3C46-9161-32A1A1586B7D}"/>
                </a:ext>
              </a:extLst>
            </p:cNvPr>
            <p:cNvSpPr/>
            <p:nvPr/>
          </p:nvSpPr>
          <p:spPr>
            <a:xfrm>
              <a:off x="5399471" y="426169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319A54C-D1B1-E84B-BCDA-E6E1E9DDD465}"/>
                </a:ext>
              </a:extLst>
            </p:cNvPr>
            <p:cNvCxnSpPr>
              <a:cxnSpLocks/>
              <a:stCxn id="62" idx="1"/>
              <a:endCxn id="60" idx="6"/>
            </p:cNvCxnSpPr>
            <p:nvPr/>
          </p:nvCxnSpPr>
          <p:spPr>
            <a:xfrm flipH="1">
              <a:off x="4760746" y="3523909"/>
              <a:ext cx="2369206" cy="0"/>
            </a:xfrm>
            <a:prstGeom prst="straightConnector1">
              <a:avLst/>
            </a:prstGeom>
            <a:ln w="60325">
              <a:solidFill>
                <a:schemeClr val="tx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5AA59E5-AAB6-7B40-B85B-4AC7B58299A8}"/>
                </a:ext>
              </a:extLst>
            </p:cNvPr>
            <p:cNvSpPr txBox="1"/>
            <p:nvPr/>
          </p:nvSpPr>
          <p:spPr>
            <a:xfrm>
              <a:off x="5655567" y="3183785"/>
              <a:ext cx="308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845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4312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825258" y="1303275"/>
            <a:ext cx="4732758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 Cover Problem Statement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DE29E-3BC3-C148-957F-F7A1501580D2}"/>
              </a:ext>
            </a:extLst>
          </p:cNvPr>
          <p:cNvGrpSpPr/>
          <p:nvPr/>
        </p:nvGrpSpPr>
        <p:grpSpPr>
          <a:xfrm>
            <a:off x="488022" y="845205"/>
            <a:ext cx="6170674" cy="5801121"/>
            <a:chOff x="488022" y="845205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488022" y="84520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820266" y="105273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877824" y="128420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1490472" y="1672607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2752344" y="243155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844888" y="482828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451" y="1267032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797" y="6083409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1221316" y="115941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4686892" y="113449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0876" y="3841126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9993" y="6066237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6151" y="5723060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34" y="4822089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/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i="1" u="sng" dirty="0">
                    <a:solidFill>
                      <a:schemeClr val="bg1"/>
                    </a:solidFill>
                  </a:rPr>
                  <a:t>INPUT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(black nodes in image)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A family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or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|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said to </a:t>
                </a:r>
                <a:r>
                  <a:rPr lang="en-US" b="1" i="1" u="sng" dirty="0">
                    <a:solidFill>
                      <a:schemeClr val="bg1"/>
                    </a:solidFill>
                  </a:rPr>
                  <a:t>cover</a:t>
                </a:r>
                <a:r>
                  <a:rPr lang="en-US" dirty="0">
                    <a:solidFill>
                      <a:schemeClr val="bg1"/>
                    </a:solidFill>
                  </a:rPr>
                  <a:t> its elements</a:t>
                </a: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i="1" u="sng" dirty="0">
                    <a:solidFill>
                      <a:schemeClr val="bg1"/>
                    </a:solidFill>
                  </a:rPr>
                  <a:t>OUTPUT</a:t>
                </a:r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Minimum size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such that: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C29C61-5373-3D49-BEBF-754BBD12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258" y="1897635"/>
                <a:ext cx="4732758" cy="2897140"/>
              </a:xfrm>
              <a:prstGeom prst="rect">
                <a:avLst/>
              </a:prstGeom>
              <a:blipFill>
                <a:blip r:embed="rId8"/>
                <a:stretch>
                  <a:fillRect l="-800" t="-433" b="-1515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696B3F65-419C-C245-9211-ECAC2DD443DC}"/>
              </a:ext>
            </a:extLst>
          </p:cNvPr>
          <p:cNvSpPr txBox="1"/>
          <p:nvPr/>
        </p:nvSpPr>
        <p:spPr>
          <a:xfrm>
            <a:off x="8595359" y="5815329"/>
            <a:ext cx="2611479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In other words, find the smallest group of subsets that include all the elements.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/>
          <p:nvPr/>
        </p:nvCxnSpPr>
        <p:spPr>
          <a:xfrm flipH="1" flipV="1">
            <a:off x="8741664" y="5006755"/>
            <a:ext cx="449973" cy="71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7736"/>
            <a:ext cx="9905998" cy="733132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BFC8F05-1A09-5C4B-B38E-6C0C004039E4}"/>
              </a:ext>
            </a:extLst>
          </p:cNvPr>
          <p:cNvGrpSpPr/>
          <p:nvPr/>
        </p:nvGrpSpPr>
        <p:grpSpPr>
          <a:xfrm>
            <a:off x="1649310" y="842630"/>
            <a:ext cx="6170674" cy="5801121"/>
            <a:chOff x="1649310" y="842630"/>
            <a:chExt cx="6170674" cy="5801121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FE295E-918B-8B44-BBCF-AC60F2A58A17}"/>
                </a:ext>
              </a:extLst>
            </p:cNvPr>
            <p:cNvSpPr/>
            <p:nvPr/>
          </p:nvSpPr>
          <p:spPr>
            <a:xfrm>
              <a:off x="1649310" y="842630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1693AD-303D-5247-BA4B-8B44523E924F}"/>
                </a:ext>
              </a:extLst>
            </p:cNvPr>
            <p:cNvSpPr/>
            <p:nvPr/>
          </p:nvSpPr>
          <p:spPr>
            <a:xfrm>
              <a:off x="1981554" y="1050156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DFE58FC-9EA7-9643-A327-B9197062E72E}"/>
                </a:ext>
              </a:extLst>
            </p:cNvPr>
            <p:cNvSpPr/>
            <p:nvPr/>
          </p:nvSpPr>
          <p:spPr>
            <a:xfrm>
              <a:off x="2039112" y="1281629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2E288C-C3E1-994B-B9E1-982FCD83832C}"/>
                </a:ext>
              </a:extLst>
            </p:cNvPr>
            <p:cNvGrpSpPr/>
            <p:nvPr/>
          </p:nvGrpSpPr>
          <p:grpSpPr>
            <a:xfrm>
              <a:off x="2651760" y="1670032"/>
              <a:ext cx="4209288" cy="3991756"/>
              <a:chOff x="1527048" y="1627632"/>
              <a:chExt cx="4209288" cy="3991756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DF22D9A-25C3-DC49-9FB9-9929B75A2D0A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E42E551-6382-9D4B-A6A0-AF09C9002525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EF6C792-8365-864B-8074-685BB196784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A4B58C-28FB-534A-9B2C-90B7FCA3D96D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E943D1-75A9-B448-9E4B-E6728C71A7A5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515881F-FD05-1D42-90DE-93DCBF6A3D39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3565265-B88B-B841-8F85-CBC43C4D9B73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D12707A-E7D0-0949-A92D-F5F8F1F3451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8D0D4E-F470-0644-9F9B-FD71F8BA233E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F9A3881-0B39-B84D-8726-EFD1305DA2D6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3563A96-4D59-C24E-A874-BEB50DFEA6D5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0C6DFDE-99E1-7B41-BE92-1F69EC2D171E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E01E7A6-ED55-784B-8071-B6CC2F68B26F}"/>
                </a:ext>
              </a:extLst>
            </p:cNvPr>
            <p:cNvSpPr/>
            <p:nvPr/>
          </p:nvSpPr>
          <p:spPr>
            <a:xfrm>
              <a:off x="3913632" y="2428984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7B16954-C1D0-F847-A4A2-64E24D6930C9}"/>
                </a:ext>
              </a:extLst>
            </p:cNvPr>
            <p:cNvSpPr/>
            <p:nvPr/>
          </p:nvSpPr>
          <p:spPr>
            <a:xfrm>
              <a:off x="2006176" y="4825709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/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3BECCF2-B688-084D-9E69-8CA1B4185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7739" y="1264457"/>
                  <a:ext cx="462498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/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3FB52E8-EF92-BA4A-9C80-9CD93585F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3085" y="6080834"/>
                  <a:ext cx="4678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08D2571-6142-E748-95DD-A07723FCF889}"/>
                </a:ext>
              </a:extLst>
            </p:cNvPr>
            <p:cNvSpPr/>
            <p:nvPr/>
          </p:nvSpPr>
          <p:spPr>
            <a:xfrm>
              <a:off x="2382604" y="11568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CFC0794-6533-FC4C-A657-7C62D4856D2D}"/>
                </a:ext>
              </a:extLst>
            </p:cNvPr>
            <p:cNvSpPr/>
            <p:nvPr/>
          </p:nvSpPr>
          <p:spPr>
            <a:xfrm>
              <a:off x="5848180" y="113192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/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AB300-B155-584A-ABC4-9F0D734286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164" y="3838551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/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533D9C1-1935-F748-BE4D-7AB23AD2A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1281" y="6063662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/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447B4EB-DB71-684D-939D-27E92D032A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439" y="5720485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/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68874DE-1500-6147-88B3-C1501D566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8222" y="4819514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/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i="1" dirty="0"/>
                  <a:t>Minimum cover is called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, for this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i="1" dirty="0"/>
                  <a:t> is shown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sz="2000" i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6B3F65-419C-C245-9211-ECAC2DD44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2560" y="1921152"/>
                <a:ext cx="2798064" cy="1015663"/>
              </a:xfrm>
              <a:prstGeom prst="rect">
                <a:avLst/>
              </a:prstGeom>
              <a:blipFill>
                <a:blip r:embed="rId8"/>
                <a:stretch>
                  <a:fillRect t="-2469" r="-4525" b="-9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F43EC-9135-8946-B298-040173926B50}"/>
              </a:ext>
            </a:extLst>
          </p:cNvPr>
          <p:cNvCxnSpPr>
            <a:cxnSpLocks/>
          </p:cNvCxnSpPr>
          <p:nvPr/>
        </p:nvCxnSpPr>
        <p:spPr>
          <a:xfrm flipH="1">
            <a:off x="8078607" y="2428983"/>
            <a:ext cx="1220841" cy="18841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7EFBF42-876E-1E4B-84A3-0216E0742DA9}"/>
              </a:ext>
            </a:extLst>
          </p:cNvPr>
          <p:cNvSpPr txBox="1"/>
          <p:nvPr/>
        </p:nvSpPr>
        <p:spPr>
          <a:xfrm>
            <a:off x="8842247" y="4478850"/>
            <a:ext cx="25485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Set Cover is also NP-Hard, by the way.</a:t>
            </a:r>
          </a:p>
        </p:txBody>
      </p:sp>
    </p:spTree>
    <p:extLst>
      <p:ext uri="{BB962C8B-B14F-4D97-AF65-F5344CB8AC3E}">
        <p14:creationId xmlns:p14="http://schemas.microsoft.com/office/powerpoint/2010/main" val="1185504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740361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4557942" y="1717825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942" y="2153688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1111" t="-1093" b="-103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CAD0F-7FB4-D34F-AE16-322FF57518FC}"/>
              </a:ext>
            </a:extLst>
          </p:cNvPr>
          <p:cNvSpPr txBox="1"/>
          <p:nvPr/>
        </p:nvSpPr>
        <p:spPr>
          <a:xfrm>
            <a:off x="2000948" y="5441146"/>
            <a:ext cx="21762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What is the runtime of this method?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64A80A-50B4-A746-AA76-787F533F1207}"/>
              </a:ext>
            </a:extLst>
          </p:cNvPr>
          <p:cNvCxnSpPr>
            <a:cxnSpLocks/>
          </p:cNvCxnSpPr>
          <p:nvPr/>
        </p:nvCxnSpPr>
        <p:spPr>
          <a:xfrm flipV="1">
            <a:off x="3843992" y="463556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CF307B-7D88-7644-8812-0E660BD928DB}"/>
              </a:ext>
            </a:extLst>
          </p:cNvPr>
          <p:cNvSpPr txBox="1"/>
          <p:nvPr/>
        </p:nvSpPr>
        <p:spPr>
          <a:xfrm>
            <a:off x="5500052" y="4537687"/>
            <a:ext cx="577450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… in other words, always select the subset that adds the most new (currently uncovered) elements to the cover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6FCA9-5546-CC4B-AAFE-98DA4FAD0580}"/>
              </a:ext>
            </a:extLst>
          </p:cNvPr>
          <p:cNvSpPr txBox="1"/>
          <p:nvPr/>
        </p:nvSpPr>
        <p:spPr>
          <a:xfrm>
            <a:off x="315404" y="2874345"/>
            <a:ext cx="246437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How good of a cover will this produce? Any “gut” reactions?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5CA7B4-AC04-7E47-B380-4C06D157EC01}"/>
              </a:ext>
            </a:extLst>
          </p:cNvPr>
          <p:cNvCxnSpPr>
            <a:cxnSpLocks/>
          </p:cNvCxnSpPr>
          <p:nvPr/>
        </p:nvCxnSpPr>
        <p:spPr>
          <a:xfrm flipV="1">
            <a:off x="2779776" y="3277136"/>
            <a:ext cx="1563624" cy="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7365150" y="1050313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 greedy approximation for set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dirty="0">
                    <a:solidFill>
                      <a:schemeClr val="bg1"/>
                    </a:solidFill>
                  </a:rPr>
                  <a:t>(X, F):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while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select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maximizes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⋂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⋃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return</a:t>
                </a:r>
                <a:r>
                  <a:rPr lang="en-US" dirty="0">
                    <a:solidFill>
                      <a:schemeClr val="bg1"/>
                    </a:solidFill>
                  </a:rPr>
                  <a:t> C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1486176"/>
                <a:ext cx="4554266" cy="2308324"/>
              </a:xfrm>
              <a:prstGeom prst="rect">
                <a:avLst/>
              </a:prstGeom>
              <a:blipFill>
                <a:blip r:embed="rId2"/>
                <a:stretch>
                  <a:fillRect l="-831" t="-1087" b="-978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800D3A41-F342-1A47-986A-5FFE606F2979}"/>
              </a:ext>
            </a:extLst>
          </p:cNvPr>
          <p:cNvGrpSpPr/>
          <p:nvPr/>
        </p:nvGrpSpPr>
        <p:grpSpPr>
          <a:xfrm>
            <a:off x="80806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0C3EC4E-293D-FC4B-88E5-FC8513A2D42F}"/>
                  </a:ext>
                </a:extLst>
              </p:cNvPr>
              <p:cNvSpPr/>
              <p:nvPr/>
            </p:nvSpPr>
            <p:spPr>
              <a:xfrm>
                <a:off x="1527048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B86D1-8F77-E846-8E11-5D441540D030}"/>
                  </a:ext>
                </a:extLst>
              </p:cNvPr>
              <p:cNvSpPr/>
              <p:nvPr/>
            </p:nvSpPr>
            <p:spPr>
              <a:xfrm>
                <a:off x="3334512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C421902-B091-C043-BC00-62C35A65BE54}"/>
                  </a:ext>
                </a:extLst>
              </p:cNvPr>
              <p:cNvSpPr/>
              <p:nvPr/>
            </p:nvSpPr>
            <p:spPr>
              <a:xfrm>
                <a:off x="5141976" y="1627632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1D103D7-976A-C647-A872-A4AFB5FAB4E6}"/>
                  </a:ext>
                </a:extLst>
              </p:cNvPr>
              <p:cNvSpPr/>
              <p:nvPr/>
            </p:nvSpPr>
            <p:spPr>
              <a:xfrm>
                <a:off x="1527048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44B1FE5-2868-6642-884D-91C2BB546C74}"/>
                  </a:ext>
                </a:extLst>
              </p:cNvPr>
              <p:cNvSpPr/>
              <p:nvPr/>
            </p:nvSpPr>
            <p:spPr>
              <a:xfrm>
                <a:off x="3334512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2D237C8-82F7-9147-9171-2623F1BD64BF}"/>
                  </a:ext>
                </a:extLst>
              </p:cNvPr>
              <p:cNvSpPr/>
              <p:nvPr/>
            </p:nvSpPr>
            <p:spPr>
              <a:xfrm>
                <a:off x="5141976" y="2760296"/>
                <a:ext cx="594360" cy="59436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D0122B6-8758-C341-BF10-18562A166F24}"/>
                  </a:ext>
                </a:extLst>
              </p:cNvPr>
              <p:cNvSpPr/>
              <p:nvPr/>
            </p:nvSpPr>
            <p:spPr>
              <a:xfrm>
                <a:off x="1527048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43C0C1-643B-A343-BA33-CFCD6D133696}"/>
                  </a:ext>
                </a:extLst>
              </p:cNvPr>
              <p:cNvSpPr/>
              <p:nvPr/>
            </p:nvSpPr>
            <p:spPr>
              <a:xfrm>
                <a:off x="3334512" y="3892960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5F02FD9-2DD5-B243-A97C-9BBDF0415180}"/>
                  </a:ext>
                </a:extLst>
              </p:cNvPr>
              <p:cNvSpPr/>
              <p:nvPr/>
            </p:nvSpPr>
            <p:spPr>
              <a:xfrm>
                <a:off x="5141976" y="3892960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F703AE-9E77-8445-829B-88A452E62409}"/>
                  </a:ext>
                </a:extLst>
              </p:cNvPr>
              <p:cNvSpPr/>
              <p:nvPr/>
            </p:nvSpPr>
            <p:spPr>
              <a:xfrm>
                <a:off x="1527048" y="5025028"/>
                <a:ext cx="594360" cy="594360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C832709B-827B-4545-9968-422845F94457}"/>
                  </a:ext>
                </a:extLst>
              </p:cNvPr>
              <p:cNvSpPr/>
              <p:nvPr/>
            </p:nvSpPr>
            <p:spPr>
              <a:xfrm>
                <a:off x="3334512" y="5025028"/>
                <a:ext cx="594360" cy="594360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3D7195CE-9C0B-B84C-BF93-CB503391CF9B}"/>
                  </a:ext>
                </a:extLst>
              </p:cNvPr>
              <p:cNvSpPr/>
              <p:nvPr/>
            </p:nvSpPr>
            <p:spPr>
              <a:xfrm>
                <a:off x="5141976" y="5025028"/>
                <a:ext cx="594360" cy="594360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Execution on test case gives: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2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 first (adds six nodes to cover)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1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next (adds three nodes to cover)</a:t>
                </a:r>
                <a:br>
                  <a:rPr lang="en-US" dirty="0">
                    <a:solidFill>
                      <a:schemeClr val="accent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3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next (adds two nodes to cover)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     </a:t>
                </a:r>
                <a:r>
                  <a:rPr lang="en-US" dirty="0">
                    <a:solidFill>
                      <a:schemeClr val="accent5"/>
                    </a:solidFill>
                  </a:rPr>
                  <a:t>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/>
                    </a:solidFill>
                  </a:rPr>
                  <a:t> last (adds one node to cover)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4090446"/>
                <a:ext cx="4554266" cy="1477328"/>
              </a:xfrm>
              <a:prstGeom prst="rect">
                <a:avLst/>
              </a:prstGeom>
              <a:blipFill>
                <a:blip r:embed="rId9"/>
                <a:stretch>
                  <a:fillRect l="-831" t="-847" b="-423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/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p>
                              <m:r>
                                <a:rPr lang="en-US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FEA050-807E-2C45-9C4E-F1E5BA822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5150" y="5889497"/>
                <a:ext cx="455426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74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661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223010" y="1725654"/>
            <a:ext cx="988695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i="1" dirty="0"/>
              <a:t>Theorem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i="1" dirty="0">
                    <a:solidFill>
                      <a:schemeClr val="bg1"/>
                    </a:solidFill>
                  </a:rPr>
                  <a:t>Greedy-Set-Cover</a:t>
                </a:r>
                <a:r>
                  <a:rPr lang="en-US" sz="2800" dirty="0">
                    <a:solidFill>
                      <a:schemeClr val="bg1"/>
                    </a:solidFill>
                  </a:rPr>
                  <a:t>(X, F)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-approximation of set-cover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010" y="2204621"/>
                <a:ext cx="9886950" cy="954107"/>
              </a:xfrm>
              <a:prstGeom prst="rect">
                <a:avLst/>
              </a:prstGeom>
              <a:blipFill>
                <a:blip r:embed="rId2"/>
                <a:stretch>
                  <a:fillRect l="-385" t="-6494" r="-1154" b="-9091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EC3FA16-B683-1646-BCA6-F1C68A5F3CCA}"/>
              </a:ext>
            </a:extLst>
          </p:cNvPr>
          <p:cNvSpPr txBox="1"/>
          <p:nvPr/>
        </p:nvSpPr>
        <p:spPr>
          <a:xfrm>
            <a:off x="2743898" y="4206706"/>
            <a:ext cx="27996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H() is a harmonic number (see next slide)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0D404B6-26A0-2F4B-958D-B4DAD4F01B3F}"/>
              </a:ext>
            </a:extLst>
          </p:cNvPr>
          <p:cNvCxnSpPr>
            <a:cxnSpLocks/>
          </p:cNvCxnSpPr>
          <p:nvPr/>
        </p:nvCxnSpPr>
        <p:spPr>
          <a:xfrm flipV="1">
            <a:off x="4552652" y="3366832"/>
            <a:ext cx="713950" cy="805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58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64705"/>
          </a:xfrm>
        </p:spPr>
        <p:txBody>
          <a:bodyPr/>
          <a:lstStyle/>
          <a:p>
            <a:pPr algn="ctr"/>
            <a:r>
              <a:rPr lang="en-US" dirty="0"/>
              <a:t>Aside: Harmonic Numbers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5646592" y="5905832"/>
            <a:ext cx="5843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Harmonic number (x-axis) and value of summation </a:t>
            </a:r>
            <a:r>
              <a:rPr lang="en-US" i="1" dirty="0" err="1"/>
              <a:t>H_d</a:t>
            </a:r>
            <a:r>
              <a:rPr lang="en-US" i="1" dirty="0"/>
              <a:t> (y-axis).  **source = Wikipedia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/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E6383-74F0-E04B-AB42-DFAB4003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35" y="1852831"/>
                <a:ext cx="4606290" cy="876907"/>
              </a:xfrm>
              <a:prstGeom prst="rect">
                <a:avLst/>
              </a:prstGeom>
              <a:blipFill>
                <a:blip r:embed="rId2"/>
                <a:stretch>
                  <a:fillRect t="-91549" b="-14366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B910C21-BD29-764E-929D-F7D1AE136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592" y="1131570"/>
            <a:ext cx="5843588" cy="46748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472F2-1AD0-E94B-A995-B8683A9E1D27}"/>
              </a:ext>
            </a:extLst>
          </p:cNvPr>
          <p:cNvSpPr txBox="1"/>
          <p:nvPr/>
        </p:nvSpPr>
        <p:spPr>
          <a:xfrm>
            <a:off x="793835" y="1445288"/>
            <a:ext cx="4606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Harmonic Number: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EF4241-3F07-FE45-877F-C09BAFFF4BA8}"/>
              </a:ext>
            </a:extLst>
          </p:cNvPr>
          <p:cNvSpPr txBox="1"/>
          <p:nvPr/>
        </p:nvSpPr>
        <p:spPr>
          <a:xfrm>
            <a:off x="1530796" y="2901791"/>
            <a:ext cx="31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Why? Well set cover algorithm seems to have a similar pattern. You keep adding a percentage of nodes that are left on each iteration.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/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i="1" dirty="0"/>
                  <a:t>Note that it is established that:</a:t>
                </a:r>
              </a:p>
              <a:p>
                <a:pPr algn="ctr"/>
                <a:endParaRPr lang="en-US" i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37FEDB-19D4-B444-B59B-9EA888305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209" y="5305667"/>
                <a:ext cx="3154629" cy="923330"/>
              </a:xfrm>
              <a:prstGeom prst="rect">
                <a:avLst/>
              </a:prstGeom>
              <a:blipFill>
                <a:blip r:embed="rId4"/>
                <a:stretch>
                  <a:fillRect t="-2703" b="-270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51474" y="1432577"/>
            <a:ext cx="4554266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Consider the following cost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/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−(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⋃"/>
                              <m:subHide m:val="on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⋃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…</m:t>
                                  </m:r>
                                  <m:nary>
                                    <m:naryPr>
                                      <m:chr m:val="⋃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nary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)|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5DDFE5-89DF-4E4A-B05C-A1115882F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1868440"/>
                <a:ext cx="4554266" cy="659411"/>
              </a:xfrm>
              <a:prstGeom prst="rect">
                <a:avLst/>
              </a:prstGeom>
              <a:blipFill>
                <a:blip r:embed="rId2"/>
                <a:stretch>
                  <a:fillRect t="-5556" b="-7592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474" y="4222371"/>
                <a:ext cx="4554266" cy="1822871"/>
              </a:xfrm>
              <a:prstGeom prst="rect">
                <a:avLst/>
              </a:prstGeom>
              <a:blipFill>
                <a:blip r:embed="rId21"/>
                <a:stretch>
                  <a:fillRect l="-83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95FEA050-807E-2C45-9C4E-F1E5BA822A81}"/>
              </a:ext>
            </a:extLst>
          </p:cNvPr>
          <p:cNvSpPr txBox="1"/>
          <p:nvPr/>
        </p:nvSpPr>
        <p:spPr>
          <a:xfrm>
            <a:off x="6951474" y="2732993"/>
            <a:ext cx="455426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set we add to the solution adds a cost of 1, but spread cost out among elements added. Each element has exactly ONE cost.</a:t>
            </a:r>
          </a:p>
        </p:txBody>
      </p:sp>
    </p:spTree>
    <p:extLst>
      <p:ext uri="{BB962C8B-B14F-4D97-AF65-F5344CB8AC3E}">
        <p14:creationId xmlns:p14="http://schemas.microsoft.com/office/powerpoint/2010/main" val="227353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035552-1B82-544C-B98A-1E2502A2DEE0}"/>
              </a:ext>
            </a:extLst>
          </p:cNvPr>
          <p:cNvGrpSpPr/>
          <p:nvPr/>
        </p:nvGrpSpPr>
        <p:grpSpPr>
          <a:xfrm>
            <a:off x="362292" y="936645"/>
            <a:ext cx="6170674" cy="5801121"/>
            <a:chOff x="808062" y="936645"/>
            <a:chExt cx="6170674" cy="580112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F03E741-A46F-3148-99CA-80600871D058}"/>
                </a:ext>
              </a:extLst>
            </p:cNvPr>
            <p:cNvSpPr/>
            <p:nvPr/>
          </p:nvSpPr>
          <p:spPr>
            <a:xfrm>
              <a:off x="808062" y="936645"/>
              <a:ext cx="6170674" cy="5801121"/>
            </a:xfrm>
            <a:prstGeom prst="round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9D4FA61-07C4-BE49-9593-8756BF4DD610}"/>
                </a:ext>
              </a:extLst>
            </p:cNvPr>
            <p:cNvSpPr/>
            <p:nvPr/>
          </p:nvSpPr>
          <p:spPr>
            <a:xfrm>
              <a:off x="1140306" y="1144171"/>
              <a:ext cx="3618655" cy="5382838"/>
            </a:xfrm>
            <a:custGeom>
              <a:avLst/>
              <a:gdLst>
                <a:gd name="connsiteX0" fmla="*/ 3312822 w 3618655"/>
                <a:gd name="connsiteY0" fmla="*/ 514769 h 6157320"/>
                <a:gd name="connsiteX1" fmla="*/ 2188110 w 3618655"/>
                <a:gd name="connsiteY1" fmla="*/ 478193 h 6157320"/>
                <a:gd name="connsiteX2" fmla="*/ 2032662 w 3618655"/>
                <a:gd name="connsiteY2" fmla="*/ 3075089 h 6157320"/>
                <a:gd name="connsiteX3" fmla="*/ 213006 w 3618655"/>
                <a:gd name="connsiteY3" fmla="*/ 2965361 h 6157320"/>
                <a:gd name="connsiteX4" fmla="*/ 249582 w 3618655"/>
                <a:gd name="connsiteY4" fmla="*/ 4163225 h 6157320"/>
                <a:gd name="connsiteX5" fmla="*/ 2124102 w 3618655"/>
                <a:gd name="connsiteY5" fmla="*/ 4144937 h 6157320"/>
                <a:gd name="connsiteX6" fmla="*/ 2078382 w 3618655"/>
                <a:gd name="connsiteY6" fmla="*/ 5708561 h 6157320"/>
                <a:gd name="connsiteX7" fmla="*/ 3532278 w 3618655"/>
                <a:gd name="connsiteY7" fmla="*/ 5708561 h 6157320"/>
                <a:gd name="connsiteX8" fmla="*/ 3312822 w 3618655"/>
                <a:gd name="connsiteY8" fmla="*/ 514769 h 615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8655" h="6157320">
                  <a:moveTo>
                    <a:pt x="3312822" y="514769"/>
                  </a:moveTo>
                  <a:cubicBezTo>
                    <a:pt x="3088794" y="-356959"/>
                    <a:pt x="2401470" y="51473"/>
                    <a:pt x="2188110" y="478193"/>
                  </a:cubicBezTo>
                  <a:cubicBezTo>
                    <a:pt x="1974750" y="904913"/>
                    <a:pt x="2361846" y="2660561"/>
                    <a:pt x="2032662" y="3075089"/>
                  </a:cubicBezTo>
                  <a:cubicBezTo>
                    <a:pt x="1703478" y="3489617"/>
                    <a:pt x="510186" y="2784005"/>
                    <a:pt x="213006" y="2965361"/>
                  </a:cubicBezTo>
                  <a:cubicBezTo>
                    <a:pt x="-84174" y="3146717"/>
                    <a:pt x="-68934" y="3966629"/>
                    <a:pt x="249582" y="4163225"/>
                  </a:cubicBezTo>
                  <a:cubicBezTo>
                    <a:pt x="568098" y="4359821"/>
                    <a:pt x="1819302" y="3887381"/>
                    <a:pt x="2124102" y="4144937"/>
                  </a:cubicBezTo>
                  <a:cubicBezTo>
                    <a:pt x="2428902" y="4402493"/>
                    <a:pt x="1843686" y="5447957"/>
                    <a:pt x="2078382" y="5708561"/>
                  </a:cubicBezTo>
                  <a:cubicBezTo>
                    <a:pt x="2313078" y="5969165"/>
                    <a:pt x="3325014" y="6572669"/>
                    <a:pt x="3532278" y="5708561"/>
                  </a:cubicBezTo>
                  <a:cubicBezTo>
                    <a:pt x="3739542" y="4844453"/>
                    <a:pt x="3536850" y="1386497"/>
                    <a:pt x="3312822" y="514769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AC7B14BB-B59F-EC42-90EC-EC77EB368662}"/>
                </a:ext>
              </a:extLst>
            </p:cNvPr>
            <p:cNvSpPr/>
            <p:nvPr/>
          </p:nvSpPr>
          <p:spPr>
            <a:xfrm>
              <a:off x="1197864" y="1375644"/>
              <a:ext cx="5431536" cy="2537243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D9CB15-26CF-3D46-9447-429E53C6503F}"/>
                </a:ext>
              </a:extLst>
            </p:cNvPr>
            <p:cNvGrpSpPr/>
            <p:nvPr/>
          </p:nvGrpSpPr>
          <p:grpSpPr>
            <a:xfrm>
              <a:off x="1810512" y="1764047"/>
              <a:ext cx="4209288" cy="3991756"/>
              <a:chOff x="1527048" y="1627632"/>
              <a:chExt cx="4209288" cy="39917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/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00C3EC4E-293D-FC4B-88E5-FC8513A2D4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1627632"/>
                    <a:ext cx="594360" cy="594360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/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59B86D1-8F77-E846-8E11-5D441540D0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1627632"/>
                    <a:ext cx="594360" cy="594360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/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8C421902-B091-C043-BC00-62C35A65B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1627632"/>
                    <a:ext cx="594360" cy="59436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/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A1D103D7-976A-C647-A872-A4AFB5FAB4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2760296"/>
                    <a:ext cx="594360" cy="59436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/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44B1FE5-2868-6642-884D-91C2BB546C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2760296"/>
                    <a:ext cx="594360" cy="59436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/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2D237C8-82F7-9147-9171-2623F1BD6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2760296"/>
                    <a:ext cx="594360" cy="5943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/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7D0122B6-8758-C341-BF10-18562A166F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3892960"/>
                    <a:ext cx="594360" cy="5943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/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D543C0C1-643B-A343-BA33-CFCD6D1336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3892960"/>
                    <a:ext cx="594360" cy="5943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/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5F02FD9-2DD5-B243-A97C-9BBDF04151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3892960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/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3CF703AE-9E77-8445-829B-88A452E624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7048" y="5025028"/>
                    <a:ext cx="594360" cy="59436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/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C832709B-827B-4545-9968-422845F944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4512" y="5025028"/>
                    <a:ext cx="594360" cy="59436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/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D7195CE-9C0B-B84C-BF93-CB503391CF9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1976" y="5025028"/>
                    <a:ext cx="594360" cy="59436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8FFE00F-E082-E240-87F1-E54FAB4D3976}"/>
                </a:ext>
              </a:extLst>
            </p:cNvPr>
            <p:cNvSpPr/>
            <p:nvPr/>
          </p:nvSpPr>
          <p:spPr>
            <a:xfrm>
              <a:off x="3072384" y="2522999"/>
              <a:ext cx="3557016" cy="240380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CD75B43-6B89-D74C-93F1-D91B48F09ED3}"/>
                </a:ext>
              </a:extLst>
            </p:cNvPr>
            <p:cNvSpPr/>
            <p:nvPr/>
          </p:nvSpPr>
          <p:spPr>
            <a:xfrm>
              <a:off x="1164928" y="4919724"/>
              <a:ext cx="3465576" cy="1154439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/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628459-FE42-1045-9BF7-1414742D8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6491" y="1358472"/>
                  <a:ext cx="46249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/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5855F73-DD1E-3946-BF1A-25952B2AB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1837" y="6174849"/>
                  <a:ext cx="46782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4EBD289-1555-AF4A-849C-A74222603A03}"/>
                </a:ext>
              </a:extLst>
            </p:cNvPr>
            <p:cNvSpPr/>
            <p:nvPr/>
          </p:nvSpPr>
          <p:spPr>
            <a:xfrm>
              <a:off x="1541356" y="1250851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tx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8702A65C-111A-334C-AB90-280270B0F0F2}"/>
                </a:ext>
              </a:extLst>
            </p:cNvPr>
            <p:cNvSpPr/>
            <p:nvPr/>
          </p:nvSpPr>
          <p:spPr>
            <a:xfrm>
              <a:off x="5006932" y="1225936"/>
              <a:ext cx="1409108" cy="5219307"/>
            </a:xfrm>
            <a:custGeom>
              <a:avLst/>
              <a:gdLst>
                <a:gd name="connsiteX0" fmla="*/ 637897 w 5639935"/>
                <a:gd name="connsiteY0" fmla="*/ 123227 h 1407221"/>
                <a:gd name="connsiteX1" fmla="*/ 5145889 w 5639935"/>
                <a:gd name="connsiteY1" fmla="*/ 159803 h 1407221"/>
                <a:gd name="connsiteX2" fmla="*/ 4999585 w 5639935"/>
                <a:gd name="connsiteY2" fmla="*/ 1284515 h 1407221"/>
                <a:gd name="connsiteX3" fmla="*/ 491593 w 5639935"/>
                <a:gd name="connsiteY3" fmla="*/ 1247939 h 1407221"/>
                <a:gd name="connsiteX4" fmla="*/ 637897 w 5639935"/>
                <a:gd name="connsiteY4" fmla="*/ 123227 h 140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39935" h="1407221">
                  <a:moveTo>
                    <a:pt x="637897" y="123227"/>
                  </a:moveTo>
                  <a:cubicBezTo>
                    <a:pt x="1413613" y="-58129"/>
                    <a:pt x="4418941" y="-33745"/>
                    <a:pt x="5145889" y="159803"/>
                  </a:cubicBezTo>
                  <a:cubicBezTo>
                    <a:pt x="5872837" y="353351"/>
                    <a:pt x="5775301" y="1103159"/>
                    <a:pt x="4999585" y="1284515"/>
                  </a:cubicBezTo>
                  <a:cubicBezTo>
                    <a:pt x="4223869" y="1465871"/>
                    <a:pt x="1212445" y="1439963"/>
                    <a:pt x="491593" y="1247939"/>
                  </a:cubicBezTo>
                  <a:cubicBezTo>
                    <a:pt x="-229259" y="1055915"/>
                    <a:pt x="-137819" y="304583"/>
                    <a:pt x="637897" y="123227"/>
                  </a:cubicBezTo>
                  <a:close/>
                </a:path>
              </a:pathLst>
            </a:cu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/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8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168A3A-81C1-1E44-8C20-B7615748EF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916" y="3932566"/>
                  <a:ext cx="46782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/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7645F42-96DA-0746-9060-1F1739446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0033" y="6157677"/>
                  <a:ext cx="46782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/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3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3011454-BB8C-9F42-BD07-750C433C66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6191" y="5814500"/>
                  <a:ext cx="46782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/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F2C788E-7C30-C047-BD3B-1F330EB37F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74" y="4913529"/>
                  <a:ext cx="46782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/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>
                    <a:solidFill>
                      <a:schemeClr val="bg1"/>
                    </a:solidFill>
                  </a:rPr>
                  <a:t>Costs of the nodes in this example are:</a:t>
                </a:r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3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accent5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B9DAFC-B073-FE46-ACA9-A682A254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1249956"/>
                <a:ext cx="4554266" cy="1822871"/>
              </a:xfrm>
              <a:prstGeom prst="rect">
                <a:avLst/>
              </a:prstGeom>
              <a:blipFill>
                <a:blip r:embed="rId20"/>
                <a:stretch>
                  <a:fillRect l="-1111" t="-68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A7B7B2FE-698A-064F-8077-A24B96DAA922}"/>
              </a:ext>
            </a:extLst>
          </p:cNvPr>
          <p:cNvSpPr txBox="1"/>
          <p:nvPr/>
        </p:nvSpPr>
        <p:spPr>
          <a:xfrm>
            <a:off x="6766298" y="3477024"/>
            <a:ext cx="2457712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the following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/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540E53D-4BDA-FD46-BCCE-EB373480E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3912887"/>
                <a:ext cx="2457712" cy="764505"/>
              </a:xfrm>
              <a:prstGeom prst="rect">
                <a:avLst/>
              </a:prstGeom>
              <a:blipFill>
                <a:blip r:embed="rId21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64CA3A46-9EBF-2041-AC6B-952E8591E954}"/>
              </a:ext>
            </a:extLst>
          </p:cNvPr>
          <p:cNvSpPr txBox="1"/>
          <p:nvPr/>
        </p:nvSpPr>
        <p:spPr>
          <a:xfrm>
            <a:off x="9307568" y="3958607"/>
            <a:ext cx="2728222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Sum of costs equals total cost. In this case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298" y="4833519"/>
                <a:ext cx="2674882" cy="764825"/>
              </a:xfrm>
              <a:prstGeom prst="rect">
                <a:avLst/>
              </a:prstGeom>
              <a:blipFill>
                <a:blip r:embed="rId22"/>
                <a:stretch>
                  <a:fillRect l="-25943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9532620" y="4764939"/>
            <a:ext cx="2423160" cy="92333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Because left side duplicates some costs that right side does not</a:t>
            </a:r>
          </a:p>
        </p:txBody>
      </p:sp>
    </p:spTree>
    <p:extLst>
      <p:ext uri="{BB962C8B-B14F-4D97-AF65-F5344CB8AC3E}">
        <p14:creationId xmlns:p14="http://schemas.microsoft.com/office/powerpoint/2010/main" val="16885414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B4B3D50-84B5-7F4D-A188-2337A0CD61F4}"/>
              </a:ext>
            </a:extLst>
          </p:cNvPr>
          <p:cNvSpPr/>
          <p:nvPr/>
        </p:nvSpPr>
        <p:spPr>
          <a:xfrm>
            <a:off x="2606040" y="3383280"/>
            <a:ext cx="8321040" cy="3054096"/>
          </a:xfrm>
          <a:prstGeom prst="roundRect">
            <a:avLst/>
          </a:prstGeom>
          <a:noFill/>
          <a:ln w="28575"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/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829A95-C0FE-B341-B118-D02052B1B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56" y="1685151"/>
                <a:ext cx="3039054" cy="764825"/>
              </a:xfrm>
              <a:prstGeom prst="rect">
                <a:avLst/>
              </a:prstGeom>
              <a:blipFill>
                <a:blip r:embed="rId2"/>
                <a:stretch>
                  <a:fillRect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7345C43D-DAAE-7B43-9EC9-D6F1D5B1A252}"/>
              </a:ext>
            </a:extLst>
          </p:cNvPr>
          <p:cNvSpPr txBox="1"/>
          <p:nvPr/>
        </p:nvSpPr>
        <p:spPr>
          <a:xfrm>
            <a:off x="1705356" y="1238319"/>
            <a:ext cx="3039054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Previous Slide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786788"/>
                <a:ext cx="2457712" cy="764505"/>
              </a:xfrm>
              <a:prstGeom prst="rect">
                <a:avLst/>
              </a:prstGeom>
              <a:blipFill>
                <a:blip r:embed="rId3"/>
                <a:stretch>
                  <a:fillRect l="-14796" t="-119355" b="-16612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6580266" y="3852551"/>
            <a:ext cx="408163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Accept as true for now, will argue why in a moment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/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0600322-54D5-CC4E-8892-CCC951A4E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4771292"/>
                <a:ext cx="2457712" cy="764505"/>
              </a:xfrm>
              <a:prstGeom prst="rect">
                <a:avLst/>
              </a:prstGeom>
              <a:blipFill>
                <a:blip r:embed="rId4"/>
                <a:stretch>
                  <a:fillRect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01F3348A-5029-1248-B11A-FF40274FA502}"/>
              </a:ext>
            </a:extLst>
          </p:cNvPr>
          <p:cNvSpPr txBox="1"/>
          <p:nvPr/>
        </p:nvSpPr>
        <p:spPr>
          <a:xfrm>
            <a:off x="6589410" y="4837055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…………………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/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4D0D8F-D787-B344-86E8-62EEEC7FF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096" y="5655212"/>
                <a:ext cx="3445200" cy="369332"/>
              </a:xfrm>
              <a:prstGeom prst="rect">
                <a:avLst/>
              </a:prstGeom>
              <a:blipFill>
                <a:blip r:embed="rId5"/>
                <a:stretch>
                  <a:fillRect b="-1290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14CAAFDE-7D43-4946-9F67-4BF8784B7789}"/>
              </a:ext>
            </a:extLst>
          </p:cNvPr>
          <p:cNvSpPr txBox="1"/>
          <p:nvPr/>
        </p:nvSpPr>
        <p:spPr>
          <a:xfrm>
            <a:off x="6598554" y="5655181"/>
            <a:ext cx="40816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Q.E.D. if inequality assumed above is true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FEE75D-78AA-5043-868D-657AF20F916C}"/>
              </a:ext>
            </a:extLst>
          </p:cNvPr>
          <p:cNvCxnSpPr/>
          <p:nvPr/>
        </p:nvCxnSpPr>
        <p:spPr>
          <a:xfrm>
            <a:off x="813816" y="2907792"/>
            <a:ext cx="11000232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439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0887"/>
            <a:ext cx="9905998" cy="669097"/>
          </a:xfrm>
        </p:spPr>
        <p:txBody>
          <a:bodyPr/>
          <a:lstStyle/>
          <a:p>
            <a:pPr algn="ctr"/>
            <a:r>
              <a:rPr lang="en-US" dirty="0"/>
              <a:t>Analysis of Set Cover Greedy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/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97843B8-8279-7149-9364-84E052A3A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112" y="1619291"/>
                <a:ext cx="2457712" cy="764505"/>
              </a:xfrm>
              <a:prstGeom prst="rect">
                <a:avLst/>
              </a:prstGeom>
              <a:blipFill>
                <a:blip r:embed="rId2"/>
                <a:stretch>
                  <a:fillRect l="-15385" t="-120968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B6853F7A-C8EC-504D-97E9-875ADC40CEC5}"/>
              </a:ext>
            </a:extLst>
          </p:cNvPr>
          <p:cNvSpPr txBox="1"/>
          <p:nvPr/>
        </p:nvSpPr>
        <p:spPr>
          <a:xfrm>
            <a:off x="1832296" y="1118360"/>
            <a:ext cx="84673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Analysis on previous slide relies on the following inequality. Does it actually hold?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69EA12-4B20-144E-ADB9-99B52D294968}"/>
              </a:ext>
            </a:extLst>
          </p:cNvPr>
          <p:cNvGrpSpPr/>
          <p:nvPr/>
        </p:nvGrpSpPr>
        <p:grpSpPr>
          <a:xfrm>
            <a:off x="2390868" y="4428892"/>
            <a:ext cx="8699398" cy="752863"/>
            <a:chOff x="2464020" y="4172860"/>
            <a:chExt cx="8699398" cy="75286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5BEA7F-AC89-C146-8C86-A344EDD536F3}"/>
                </a:ext>
              </a:extLst>
            </p:cNvPr>
            <p:cNvGrpSpPr/>
            <p:nvPr/>
          </p:nvGrpSpPr>
          <p:grpSpPr>
            <a:xfrm>
              <a:off x="2464020" y="4172860"/>
              <a:ext cx="8699398" cy="752863"/>
              <a:chOff x="2464020" y="4172860"/>
              <a:chExt cx="8699398" cy="7528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EF31422-0472-FA4E-AFD5-817B772AE6A0}"/>
                      </a:ext>
                    </a:extLst>
                  </p:cNvPr>
                  <p:cNvSpPr txBox="1"/>
                  <p:nvPr/>
                </p:nvSpPr>
                <p:spPr>
                  <a:xfrm>
                    <a:off x="2464020" y="4184756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EF31422-0472-FA4E-AFD5-817B772AE6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4020" y="4184756"/>
                    <a:ext cx="1028988" cy="61279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00FCB4E-BA94-1B42-B2E2-8D0B86677E74}"/>
                      </a:ext>
                    </a:extLst>
                  </p:cNvPr>
                  <p:cNvSpPr txBox="1"/>
                  <p:nvPr/>
                </p:nvSpPr>
                <p:spPr>
                  <a:xfrm>
                    <a:off x="3572874" y="4190704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00FCB4E-BA94-1B42-B2E2-8D0B86677E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874" y="4190704"/>
                    <a:ext cx="1028988" cy="61279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D94D644-4FC2-1B42-8FFD-69B47C6BE584}"/>
                      </a:ext>
                    </a:extLst>
                  </p:cNvPr>
                  <p:cNvSpPr txBox="1"/>
                  <p:nvPr/>
                </p:nvSpPr>
                <p:spPr>
                  <a:xfrm>
                    <a:off x="4681728" y="4184756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2D94D644-4FC2-1B42-8FFD-69B47C6BE5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1728" y="4184756"/>
                    <a:ext cx="1028988" cy="61279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3A5761E-5B41-CA42-9124-CDF2BF747CAF}"/>
                      </a:ext>
                    </a:extLst>
                  </p:cNvPr>
                  <p:cNvSpPr txBox="1"/>
                  <p:nvPr/>
                </p:nvSpPr>
                <p:spPr>
                  <a:xfrm>
                    <a:off x="5744798" y="4178808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D3A5761E-5B41-CA42-9124-CDF2BF747C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798" y="4178808"/>
                    <a:ext cx="1028988" cy="61279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0E7382-FE3C-9341-8FF8-E9A456CD81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652" y="4184756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440E7382-FE3C-9341-8FF8-E9A456CD81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652" y="4184756"/>
                    <a:ext cx="1028988" cy="61279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475DED-2502-7144-A587-09CF4F0EEA1A}"/>
                      </a:ext>
                    </a:extLst>
                  </p:cNvPr>
                  <p:cNvSpPr txBox="1"/>
                  <p:nvPr/>
                </p:nvSpPr>
                <p:spPr>
                  <a:xfrm>
                    <a:off x="7962506" y="4178808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A475DED-2502-7144-A587-09CF4F0EEA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2506" y="4178808"/>
                    <a:ext cx="1028988" cy="61279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C67504-E048-9D45-AE6C-C91D37551644}"/>
                  </a:ext>
                </a:extLst>
              </p:cNvPr>
              <p:cNvSpPr txBox="1"/>
              <p:nvPr/>
            </p:nvSpPr>
            <p:spPr>
              <a:xfrm>
                <a:off x="9025576" y="4279392"/>
                <a:ext cx="10289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i="1" dirty="0"/>
                  <a:t>…</a:t>
                </a:r>
                <a:br>
                  <a:rPr lang="en-US" b="0" i="1" dirty="0"/>
                </a:br>
                <a:endParaRPr lang="en-US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E152E5C-EF52-334D-8055-405EF03D6A11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4430" y="4172860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E152E5C-EF52-334D-8055-405EF03D6A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4430" y="4172860"/>
                    <a:ext cx="1028988" cy="61279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62445D-3ABF-EB49-9498-41A7D4B86539}"/>
                    </a:ext>
                  </a:extLst>
                </p:cNvPr>
                <p:cNvSpPr txBox="1"/>
                <p:nvPr/>
              </p:nvSpPr>
              <p:spPr>
                <a:xfrm>
                  <a:off x="3288131" y="433392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B62445D-3ABF-EB49-9498-41A7D4B86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31" y="4333920"/>
                  <a:ext cx="51449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473649-9308-EB43-A695-DEED459DDCFF}"/>
                    </a:ext>
                  </a:extLst>
                </p:cNvPr>
                <p:cNvSpPr txBox="1"/>
                <p:nvPr/>
              </p:nvSpPr>
              <p:spPr>
                <a:xfrm>
                  <a:off x="4381255" y="433392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0473649-9308-EB43-A695-DEED459DD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55" y="4333920"/>
                  <a:ext cx="51449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51D706-645F-4B47-BFFE-EEDC074C404B}"/>
                    </a:ext>
                  </a:extLst>
                </p:cNvPr>
                <p:cNvSpPr txBox="1"/>
                <p:nvPr/>
              </p:nvSpPr>
              <p:spPr>
                <a:xfrm>
                  <a:off x="5462613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E51D706-645F-4B47-BFFE-EEDC074C4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613" y="4315780"/>
                  <a:ext cx="51449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176F71-217B-C046-A42A-F8FD2268CEE8}"/>
                    </a:ext>
                  </a:extLst>
                </p:cNvPr>
                <p:cNvSpPr txBox="1"/>
                <p:nvPr/>
              </p:nvSpPr>
              <p:spPr>
                <a:xfrm>
                  <a:off x="6555737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176F71-217B-C046-A42A-F8FD2268CE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737" y="4315780"/>
                  <a:ext cx="51449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0BB54-5C9A-5441-A905-A22B04F34C57}"/>
                    </a:ext>
                  </a:extLst>
                </p:cNvPr>
                <p:cNvSpPr txBox="1"/>
                <p:nvPr/>
              </p:nvSpPr>
              <p:spPr>
                <a:xfrm>
                  <a:off x="7648861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A40BB54-5C9A-5441-A905-A22B04F34C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861" y="4315780"/>
                  <a:ext cx="5144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143C9F-FC41-9C4D-BA55-191D4B3A63F4}"/>
                    </a:ext>
                  </a:extLst>
                </p:cNvPr>
                <p:cNvSpPr txBox="1"/>
                <p:nvPr/>
              </p:nvSpPr>
              <p:spPr>
                <a:xfrm>
                  <a:off x="8728396" y="4306488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143C9F-FC41-9C4D-BA55-191D4B3A63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6" y="4306488"/>
                  <a:ext cx="5144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E27AFF-AA11-4C42-B7B0-CD3B9870F4E9}"/>
                    </a:ext>
                  </a:extLst>
                </p:cNvPr>
                <p:cNvSpPr txBox="1"/>
                <p:nvPr/>
              </p:nvSpPr>
              <p:spPr>
                <a:xfrm>
                  <a:off x="9834021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CE27AFF-AA11-4C42-B7B0-CD3B9870F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21" y="4315780"/>
                  <a:ext cx="51449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A013B3-36A1-6741-890E-A1558AE772AC}"/>
                  </a:ext>
                </a:extLst>
              </p:cNvPr>
              <p:cNvSpPr txBox="1"/>
              <p:nvPr/>
            </p:nvSpPr>
            <p:spPr>
              <a:xfrm>
                <a:off x="1309094" y="4392365"/>
                <a:ext cx="1130382" cy="76450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A013B3-36A1-6741-890E-A1558AE7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94" y="4392365"/>
                <a:ext cx="1130382" cy="764505"/>
              </a:xfrm>
              <a:prstGeom prst="rect">
                <a:avLst/>
              </a:prstGeom>
              <a:blipFill>
                <a:blip r:embed="rId15"/>
                <a:stretch>
                  <a:fillRect l="-59341" t="-119355" b="-164516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4B17D2E-3FA3-C44F-9FAF-F76721D87C7E}"/>
              </a:ext>
            </a:extLst>
          </p:cNvPr>
          <p:cNvGrpSpPr/>
          <p:nvPr/>
        </p:nvGrpSpPr>
        <p:grpSpPr>
          <a:xfrm>
            <a:off x="2655756" y="3402288"/>
            <a:ext cx="8118818" cy="675910"/>
            <a:chOff x="2719764" y="2981664"/>
            <a:chExt cx="8118818" cy="6759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DBF75C9-777C-014B-B6CB-BA8F4BCA04C5}"/>
                </a:ext>
              </a:extLst>
            </p:cNvPr>
            <p:cNvSpPr/>
            <p:nvPr/>
          </p:nvSpPr>
          <p:spPr>
            <a:xfrm>
              <a:off x="2719764" y="3008376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008F556-A53D-3E44-990C-ACFCFA627DCE}"/>
                </a:ext>
              </a:extLst>
            </p:cNvPr>
            <p:cNvSpPr/>
            <p:nvPr/>
          </p:nvSpPr>
          <p:spPr>
            <a:xfrm>
              <a:off x="3828618" y="3008376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6378673-61FD-6F42-95CA-822AEEE84FC4}"/>
                </a:ext>
              </a:extLst>
            </p:cNvPr>
            <p:cNvSpPr/>
            <p:nvPr/>
          </p:nvSpPr>
          <p:spPr>
            <a:xfrm>
              <a:off x="4937472" y="3008376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DFCB85E-366A-9242-AE32-3CFD4304E1A7}"/>
                </a:ext>
              </a:extLst>
            </p:cNvPr>
            <p:cNvSpPr/>
            <p:nvPr/>
          </p:nvSpPr>
          <p:spPr>
            <a:xfrm>
              <a:off x="6046326" y="3008376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A0BAB8D-07B4-9444-8077-7B6AE014D1FE}"/>
                </a:ext>
              </a:extLst>
            </p:cNvPr>
            <p:cNvSpPr/>
            <p:nvPr/>
          </p:nvSpPr>
          <p:spPr>
            <a:xfrm>
              <a:off x="7111187" y="2987575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3B1C742-7A8F-4947-8E0F-5EFB578D91BD}"/>
                </a:ext>
              </a:extLst>
            </p:cNvPr>
            <p:cNvSpPr/>
            <p:nvPr/>
          </p:nvSpPr>
          <p:spPr>
            <a:xfrm>
              <a:off x="8220041" y="2987575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1F50DE-C1E0-5C45-853B-DB0A24460667}"/>
                </a:ext>
              </a:extLst>
            </p:cNvPr>
            <p:cNvSpPr/>
            <p:nvPr/>
          </p:nvSpPr>
          <p:spPr>
            <a:xfrm>
              <a:off x="10339371" y="2981664"/>
              <a:ext cx="499211" cy="4992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CF2D48F-A6F8-DB42-960C-67AB95DC1B9A}"/>
                </a:ext>
              </a:extLst>
            </p:cNvPr>
            <p:cNvSpPr txBox="1"/>
            <p:nvPr/>
          </p:nvSpPr>
          <p:spPr>
            <a:xfrm>
              <a:off x="9016432" y="3011243"/>
              <a:ext cx="10289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i="1" dirty="0"/>
                <a:t>…</a:t>
              </a:r>
              <a:br>
                <a:rPr lang="en-US" b="0" i="1" dirty="0"/>
              </a:br>
              <a:endParaRPr lang="en-US" i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49F564-A024-AE40-8D4B-2F5E4F5CF11A}"/>
              </a:ext>
            </a:extLst>
          </p:cNvPr>
          <p:cNvSpPr txBox="1"/>
          <p:nvPr/>
        </p:nvSpPr>
        <p:spPr>
          <a:xfrm>
            <a:off x="1018484" y="2295793"/>
            <a:ext cx="299573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First, suppose that there is a set S with size |S| and algorithm adds all nodes from S “at once”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B17F97-E8B9-7949-BF18-62D698104EDD}"/>
              </a:ext>
            </a:extLst>
          </p:cNvPr>
          <p:cNvGrpSpPr/>
          <p:nvPr/>
        </p:nvGrpSpPr>
        <p:grpSpPr>
          <a:xfrm>
            <a:off x="2390868" y="5687904"/>
            <a:ext cx="8699398" cy="752863"/>
            <a:chOff x="2464020" y="4172860"/>
            <a:chExt cx="8699398" cy="75286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A4426E8-E08F-6841-AE6D-164A288812DC}"/>
                </a:ext>
              </a:extLst>
            </p:cNvPr>
            <p:cNvGrpSpPr/>
            <p:nvPr/>
          </p:nvGrpSpPr>
          <p:grpSpPr>
            <a:xfrm>
              <a:off x="2464020" y="4172860"/>
              <a:ext cx="8699398" cy="752863"/>
              <a:chOff x="2464020" y="4172860"/>
              <a:chExt cx="8699398" cy="7528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1F6E2A0-632F-0644-93EC-63A3A318EDF0}"/>
                      </a:ext>
                    </a:extLst>
                  </p:cNvPr>
                  <p:cNvSpPr txBox="1"/>
                  <p:nvPr/>
                </p:nvSpPr>
                <p:spPr>
                  <a:xfrm>
                    <a:off x="2464020" y="4367636"/>
                    <a:ext cx="1028988" cy="3693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F1F6E2A0-632F-0644-93EC-63A3A318E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4020" y="4367636"/>
                    <a:ext cx="1028988" cy="36939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E59BF50-633E-E54B-B6A8-A71DBD81A6BB}"/>
                      </a:ext>
                    </a:extLst>
                  </p:cNvPr>
                  <p:cNvSpPr txBox="1"/>
                  <p:nvPr/>
                </p:nvSpPr>
                <p:spPr>
                  <a:xfrm>
                    <a:off x="3572874" y="4190704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BE59BF50-633E-E54B-B6A8-A71DBD81A6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72874" y="4190704"/>
                    <a:ext cx="1028988" cy="61279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74F84DE-A0F6-5044-AF0C-329F5BC30794}"/>
                      </a:ext>
                    </a:extLst>
                  </p:cNvPr>
                  <p:cNvSpPr txBox="1"/>
                  <p:nvPr/>
                </p:nvSpPr>
                <p:spPr>
                  <a:xfrm>
                    <a:off x="4681728" y="4184756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574F84DE-A0F6-5044-AF0C-329F5BC307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1728" y="4184756"/>
                    <a:ext cx="1028988" cy="612796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041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3FDD23-7B4C-E74C-8E9A-B121F9AE707C}"/>
                      </a:ext>
                    </a:extLst>
                  </p:cNvPr>
                  <p:cNvSpPr txBox="1"/>
                  <p:nvPr/>
                </p:nvSpPr>
                <p:spPr>
                  <a:xfrm>
                    <a:off x="5744798" y="4178808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3FDD23-7B4C-E74C-8E9A-B121F9AE70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798" y="4178808"/>
                    <a:ext cx="1028988" cy="61279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EA246E9-9C10-944D-851C-B47F975B8514}"/>
                      </a:ext>
                    </a:extLst>
                  </p:cNvPr>
                  <p:cNvSpPr txBox="1"/>
                  <p:nvPr/>
                </p:nvSpPr>
                <p:spPr>
                  <a:xfrm>
                    <a:off x="6853652" y="4184756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9EA246E9-9C10-944D-851C-B47F975B85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3652" y="4184756"/>
                    <a:ext cx="1028988" cy="61279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082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9F1A125-B4EF-3647-8A9A-34348D16B53A}"/>
                      </a:ext>
                    </a:extLst>
                  </p:cNvPr>
                  <p:cNvSpPr txBox="1"/>
                  <p:nvPr/>
                </p:nvSpPr>
                <p:spPr>
                  <a:xfrm>
                    <a:off x="7962506" y="4178808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29F1A125-B4EF-3647-8A9A-34348D16B5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2506" y="4178808"/>
                    <a:ext cx="1028988" cy="612796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1BC53B0-7893-A648-90BC-30443D12BF45}"/>
                  </a:ext>
                </a:extLst>
              </p:cNvPr>
              <p:cNvSpPr txBox="1"/>
              <p:nvPr/>
            </p:nvSpPr>
            <p:spPr>
              <a:xfrm>
                <a:off x="9025576" y="4279392"/>
                <a:ext cx="102898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i="1" dirty="0"/>
                  <a:t>…</a:t>
                </a:r>
                <a:br>
                  <a:rPr lang="en-US" b="0" i="1" dirty="0"/>
                </a:br>
                <a:endParaRPr lang="en-US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13C8B4A-FB87-BB45-B680-E7B5A892D6C8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4430" y="4172860"/>
                    <a:ext cx="1028988" cy="6127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br>
                      <a:rPr lang="en-US" b="0" i="1" dirty="0"/>
                    </a:br>
                    <a:endParaRPr lang="en-US" i="1" dirty="0"/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13C8B4A-FB87-BB45-B680-E7B5A892D6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4430" y="4172860"/>
                    <a:ext cx="1028988" cy="61279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C40A7A-89C4-674E-A1B0-8A6DEE4885F6}"/>
                    </a:ext>
                  </a:extLst>
                </p:cNvPr>
                <p:cNvSpPr txBox="1"/>
                <p:nvPr/>
              </p:nvSpPr>
              <p:spPr>
                <a:xfrm>
                  <a:off x="3288131" y="433392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C40A7A-89C4-674E-A1B0-8A6DEE488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31" y="4333920"/>
                  <a:ext cx="5144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F322E2-DF87-1F46-A10D-AEFBF019F207}"/>
                    </a:ext>
                  </a:extLst>
                </p:cNvPr>
                <p:cNvSpPr txBox="1"/>
                <p:nvPr/>
              </p:nvSpPr>
              <p:spPr>
                <a:xfrm>
                  <a:off x="4381255" y="433392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6F322E2-DF87-1F46-A10D-AEFBF019F2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255" y="4333920"/>
                  <a:ext cx="51449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740EEA-D4B6-8F4C-9EFA-53DECD49F56E}"/>
                    </a:ext>
                  </a:extLst>
                </p:cNvPr>
                <p:cNvSpPr txBox="1"/>
                <p:nvPr/>
              </p:nvSpPr>
              <p:spPr>
                <a:xfrm>
                  <a:off x="5462613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7740EEA-D4B6-8F4C-9EFA-53DECD49F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613" y="4315780"/>
                  <a:ext cx="51449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97F32D1-93FC-7A43-B87D-8605573C50EF}"/>
                    </a:ext>
                  </a:extLst>
                </p:cNvPr>
                <p:cNvSpPr txBox="1"/>
                <p:nvPr/>
              </p:nvSpPr>
              <p:spPr>
                <a:xfrm>
                  <a:off x="6555737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97F32D1-93FC-7A43-B87D-8605573C50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737" y="4315780"/>
                  <a:ext cx="51449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EED803F-4900-0846-8661-3C618B891C1B}"/>
                    </a:ext>
                  </a:extLst>
                </p:cNvPr>
                <p:cNvSpPr txBox="1"/>
                <p:nvPr/>
              </p:nvSpPr>
              <p:spPr>
                <a:xfrm>
                  <a:off x="7648861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EED803F-4900-0846-8661-3C618B891C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861" y="4315780"/>
                  <a:ext cx="51449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3FCB73C-5D29-6940-B34C-300E72BFC729}"/>
                    </a:ext>
                  </a:extLst>
                </p:cNvPr>
                <p:cNvSpPr txBox="1"/>
                <p:nvPr/>
              </p:nvSpPr>
              <p:spPr>
                <a:xfrm>
                  <a:off x="8728396" y="4306488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3FCB73C-5D29-6940-B34C-300E72BFC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396" y="4306488"/>
                  <a:ext cx="514494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FC2F8B-6986-9646-A5C2-EEC90D5A71D3}"/>
                    </a:ext>
                  </a:extLst>
                </p:cNvPr>
                <p:cNvSpPr txBox="1"/>
                <p:nvPr/>
              </p:nvSpPr>
              <p:spPr>
                <a:xfrm>
                  <a:off x="9834021" y="4315780"/>
                  <a:ext cx="51449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i="1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FC2F8B-6986-9646-A5C2-EEC90D5A71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021" y="4315780"/>
                  <a:ext cx="514494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4164D74-BBDD-BF49-90C0-5D01C0DB77D3}"/>
                  </a:ext>
                </a:extLst>
              </p:cNvPr>
              <p:cNvSpPr txBox="1"/>
              <p:nvPr/>
            </p:nvSpPr>
            <p:spPr>
              <a:xfrm>
                <a:off x="1309094" y="5870833"/>
                <a:ext cx="1130382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4164D74-BBDD-BF49-90C0-5D01C0DB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094" y="5870833"/>
                <a:ext cx="1130382" cy="369332"/>
              </a:xfrm>
              <a:prstGeom prst="rect">
                <a:avLst/>
              </a:prstGeom>
              <a:blipFill>
                <a:blip r:embed="rId27"/>
                <a:stretch>
                  <a:fillRect b="-9677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271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Randomization And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5670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Van </a:t>
            </a:r>
            <a:r>
              <a:rPr lang="en-US" sz="2000" b="1" i="1" u="sng" dirty="0" err="1"/>
              <a:t>Emde</a:t>
            </a:r>
            <a:r>
              <a:rPr lang="en-US" sz="2000" b="1" i="1" u="sng" dirty="0"/>
              <a:t> Boas Tree:</a:t>
            </a:r>
          </a:p>
          <a:p>
            <a:pPr lvl="1"/>
            <a:r>
              <a:rPr lang="en-US" sz="1600" dirty="0"/>
              <a:t>Are very fast, and a function of the universe (u) size</a:t>
            </a:r>
          </a:p>
          <a:p>
            <a:pPr lvl="1"/>
            <a:r>
              <a:rPr lang="en-US" sz="1600" dirty="0"/>
              <a:t>Takes advantage of the binary representations of integers to improve runtime</a:t>
            </a:r>
          </a:p>
          <a:p>
            <a:pPr lvl="1"/>
            <a:r>
              <a:rPr lang="en-US" sz="1600" dirty="0"/>
              <a:t>Is NOT generalizable to sets of any objects / things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 xmlns="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 xmlns="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25777</TotalTime>
  <Words>2587</Words>
  <Application>Microsoft Macintosh PowerPoint</Application>
  <PresentationFormat>Widescreen</PresentationFormat>
  <Paragraphs>505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Recall Traveling SalesPerson Problem</vt:lpstr>
      <vt:lpstr>Approximation for TSP</vt:lpstr>
      <vt:lpstr>Approximation for TSP</vt:lpstr>
      <vt:lpstr>Approximation for TSP</vt:lpstr>
      <vt:lpstr>Approximation for TSP</vt:lpstr>
      <vt:lpstr>Approximation for TSP: Analysis</vt:lpstr>
      <vt:lpstr>Approximation for TSP: Analysis</vt:lpstr>
      <vt:lpstr>Approximation for TSP: Analysis</vt:lpstr>
      <vt:lpstr>Set Cover</vt:lpstr>
      <vt:lpstr>Set Cover Problem</vt:lpstr>
      <vt:lpstr>Set Cover Problem</vt:lpstr>
      <vt:lpstr>Approximating Set Cover</vt:lpstr>
      <vt:lpstr>Approximating Set Cover</vt:lpstr>
      <vt:lpstr>Analysis</vt:lpstr>
      <vt:lpstr>Aside: Harmonic Numbers</vt:lpstr>
      <vt:lpstr>Analysis of Set Cover Greedy</vt:lpstr>
      <vt:lpstr>Analysis of Set Cover Greedy</vt:lpstr>
      <vt:lpstr>Analysis of Set Cover Greedy</vt:lpstr>
      <vt:lpstr>Analysis of Set Cover Greedy</vt:lpstr>
      <vt:lpstr>Randomization And Linear Programming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270</cp:revision>
  <dcterms:created xsi:type="dcterms:W3CDTF">2023-02-24T14:15:53Z</dcterms:created>
  <dcterms:modified xsi:type="dcterms:W3CDTF">2025-04-02T11:35:45Z</dcterms:modified>
</cp:coreProperties>
</file>