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39"/>
  </p:notesMasterIdLst>
  <p:sldIdLst>
    <p:sldId id="256" r:id="rId2"/>
    <p:sldId id="285" r:id="rId3"/>
    <p:sldId id="286" r:id="rId4"/>
    <p:sldId id="292" r:id="rId5"/>
    <p:sldId id="298" r:id="rId6"/>
    <p:sldId id="299" r:id="rId7"/>
    <p:sldId id="300" r:id="rId8"/>
    <p:sldId id="315" r:id="rId9"/>
    <p:sldId id="302" r:id="rId10"/>
    <p:sldId id="303" r:id="rId11"/>
    <p:sldId id="304" r:id="rId12"/>
    <p:sldId id="301" r:id="rId13"/>
    <p:sldId id="305" r:id="rId14"/>
    <p:sldId id="295" r:id="rId15"/>
    <p:sldId id="316" r:id="rId16"/>
    <p:sldId id="317" r:id="rId17"/>
    <p:sldId id="318" r:id="rId18"/>
    <p:sldId id="319" r:id="rId19"/>
    <p:sldId id="321" r:id="rId20"/>
    <p:sldId id="322" r:id="rId21"/>
    <p:sldId id="320" r:id="rId22"/>
    <p:sldId id="323" r:id="rId23"/>
    <p:sldId id="324" r:id="rId24"/>
    <p:sldId id="325" r:id="rId25"/>
    <p:sldId id="294" r:id="rId26"/>
    <p:sldId id="306" r:id="rId27"/>
    <p:sldId id="307" r:id="rId28"/>
    <p:sldId id="308" r:id="rId29"/>
    <p:sldId id="312" r:id="rId30"/>
    <p:sldId id="313" r:id="rId31"/>
    <p:sldId id="311" r:id="rId32"/>
    <p:sldId id="314" r:id="rId33"/>
    <p:sldId id="309" r:id="rId34"/>
    <p:sldId id="310" r:id="rId35"/>
    <p:sldId id="297" r:id="rId36"/>
    <p:sldId id="296" r:id="rId37"/>
    <p:sldId id="2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6"/>
    <p:restoredTop sz="94681"/>
  </p:normalViewPr>
  <p:slideViewPr>
    <p:cSldViewPr snapToGrid="0" snapToObjects="1">
      <p:cViewPr varScale="1">
        <p:scale>
          <a:sx n="130" d="100"/>
          <a:sy n="130" d="100"/>
        </p:scale>
        <p:origin x="200"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28</a:t>
            </a:fld>
            <a:endParaRPr lang="en-US"/>
          </a:p>
        </p:txBody>
      </p:sp>
    </p:spTree>
    <p:extLst>
      <p:ext uri="{BB962C8B-B14F-4D97-AF65-F5344CB8AC3E}">
        <p14:creationId xmlns:p14="http://schemas.microsoft.com/office/powerpoint/2010/main" val="1593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29</a:t>
            </a:fld>
            <a:endParaRPr lang="en-US"/>
          </a:p>
        </p:txBody>
      </p:sp>
    </p:spTree>
    <p:extLst>
      <p:ext uri="{BB962C8B-B14F-4D97-AF65-F5344CB8AC3E}">
        <p14:creationId xmlns:p14="http://schemas.microsoft.com/office/powerpoint/2010/main" val="173066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30</a:t>
            </a:fld>
            <a:endParaRPr lang="en-US"/>
          </a:p>
        </p:txBody>
      </p:sp>
    </p:spTree>
    <p:extLst>
      <p:ext uri="{BB962C8B-B14F-4D97-AF65-F5344CB8AC3E}">
        <p14:creationId xmlns:p14="http://schemas.microsoft.com/office/powerpoint/2010/main" val="337572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32</a:t>
            </a:fld>
            <a:endParaRPr lang="en-US"/>
          </a:p>
        </p:txBody>
      </p:sp>
    </p:spTree>
    <p:extLst>
      <p:ext uri="{BB962C8B-B14F-4D97-AF65-F5344CB8AC3E}">
        <p14:creationId xmlns:p14="http://schemas.microsoft.com/office/powerpoint/2010/main" val="4234966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1/27/25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1/27/25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Computational Geometry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33 and some outside readings</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When dealing with </a:t>
            </a:r>
            <a:r>
              <a:rPr lang="en-US" sz="2000" b="1" i="1" u="sng" dirty="0"/>
              <a:t>successive vectors</a:t>
            </a:r>
            <a:r>
              <a:rPr lang="en-US" sz="2000" i="1" dirty="0"/>
              <a:t> (or a sequence of three points p</a:t>
            </a:r>
            <a:r>
              <a:rPr lang="en-US" sz="2000" i="1" baseline="-25000" dirty="0"/>
              <a:t>0</a:t>
            </a:r>
            <a:r>
              <a:rPr lang="en-US" sz="2000" i="1" dirty="0"/>
              <a:t>, p</a:t>
            </a:r>
            <a:r>
              <a:rPr lang="en-US" sz="2000" i="1" baseline="-25000" dirty="0"/>
              <a:t>1</a:t>
            </a:r>
            <a:r>
              <a:rPr lang="en-US" sz="2000" i="1" dirty="0"/>
              <a:t>, p</a:t>
            </a:r>
            <a:r>
              <a:rPr lang="en-US" sz="2000" i="1" baseline="-25000" dirty="0"/>
              <a:t>2</a:t>
            </a:r>
            <a:r>
              <a:rPr lang="en-US" sz="2000" i="1" dirty="0"/>
              <a:t>). Normalize p</a:t>
            </a:r>
            <a:r>
              <a:rPr lang="en-US" sz="2000" i="1" baseline="-25000" dirty="0"/>
              <a:t>0</a:t>
            </a:r>
            <a:r>
              <a:rPr lang="en-US" sz="2000" i="1" dirty="0"/>
              <a:t> to the origin (using subtraction) and use vectors (p</a:t>
            </a:r>
            <a:r>
              <a:rPr lang="en-US" sz="2000" i="1" baseline="-25000" dirty="0"/>
              <a:t>0</a:t>
            </a:r>
            <a:r>
              <a:rPr lang="en-US" sz="2000" i="1" dirty="0"/>
              <a:t>,p</a:t>
            </a:r>
            <a:r>
              <a:rPr lang="en-US" sz="2000" i="1" baseline="-25000" dirty="0"/>
              <a:t>1</a:t>
            </a:r>
            <a:r>
              <a:rPr lang="en-US" sz="2000" i="1" dirty="0"/>
              <a:t>) and (p</a:t>
            </a:r>
            <a:r>
              <a:rPr lang="en-US" sz="2000" i="1" baseline="-25000" dirty="0"/>
              <a:t>0</a:t>
            </a:r>
            <a:r>
              <a:rPr lang="en-US" sz="2000" i="1" dirty="0"/>
              <a:t>,p</a:t>
            </a:r>
            <a:r>
              <a:rPr lang="en-US" sz="2000" i="1" baseline="-25000" dirty="0"/>
              <a:t>2</a:t>
            </a:r>
            <a:r>
              <a:rPr lang="en-US" sz="2000" i="1" dirty="0"/>
              <a:t>) to find the direction of the turn.</a:t>
            </a:r>
          </a:p>
        </p:txBody>
      </p:sp>
      <p:pic>
        <p:nvPicPr>
          <p:cNvPr id="5" name="Picture 4">
            <a:extLst>
              <a:ext uri="{FF2B5EF4-FFF2-40B4-BE49-F238E27FC236}">
                <a16:creationId xmlns:a16="http://schemas.microsoft.com/office/drawing/2014/main" id="{47477B8E-AFB6-A847-86CD-AA9D9741799B}"/>
              </a:ext>
            </a:extLst>
          </p:cNvPr>
          <p:cNvPicPr>
            <a:picLocks noChangeAspect="1"/>
          </p:cNvPicPr>
          <p:nvPr/>
        </p:nvPicPr>
        <p:blipFill>
          <a:blip r:embed="rId2"/>
          <a:stretch>
            <a:fillRect/>
          </a:stretch>
        </p:blipFill>
        <p:spPr>
          <a:xfrm>
            <a:off x="1923394" y="2175641"/>
            <a:ext cx="8339957" cy="2937656"/>
          </a:xfrm>
          <a:prstGeom prst="rect">
            <a:avLst/>
          </a:prstGeom>
        </p:spPr>
      </p:pic>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1141411" y="5293987"/>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e>
                      </m:d>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i="1" dirty="0"/>
              </a:p>
            </p:txBody>
          </p:sp>
        </mc:Choice>
        <mc:Fallback xmlns="">
          <p:sp>
            <p:nvSpPr>
              <p:cNvPr id="23" name="Content Placeholder 2">
                <a:extLst>
                  <a:ext uri="{FF2B5EF4-FFF2-40B4-BE49-F238E27FC236}">
                    <a16:creationId xmlns:a16="http://schemas.microsoft.com/office/drawing/2014/main" id="{FE97CB07-BAA0-844D-8F51-047D7CA87406}"/>
                  </a:ext>
                </a:extLst>
              </p:cNvPr>
              <p:cNvSpPr txBox="1">
                <a:spLocks noRot="1" noChangeAspect="1" noMove="1" noResize="1" noEditPoints="1" noAdjustHandles="1" noChangeArrowheads="1" noChangeShapeType="1" noTextEdit="1"/>
              </p:cNvSpPr>
              <p:nvPr/>
            </p:nvSpPr>
            <p:spPr>
              <a:xfrm>
                <a:off x="1141411" y="5293987"/>
                <a:ext cx="10091519" cy="9754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615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Back to Line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381561" y="1190848"/>
            <a:ext cx="4899298" cy="3521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To determine whether two line segments intersect, we observe the following:</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b="1" i="1" u="sng" dirty="0"/>
              <a:t>Two lines intersect if at least one of the following is true</a:t>
            </a:r>
            <a:r>
              <a:rPr lang="en-US" sz="2000" i="1" dirty="0"/>
              <a:t>:</a:t>
            </a:r>
            <a:br>
              <a:rPr lang="en-US" sz="2000" i="1" dirty="0"/>
            </a:br>
            <a:r>
              <a:rPr lang="en-US" sz="2000" i="1" dirty="0"/>
              <a:t>  - Each segment </a:t>
            </a:r>
            <a:r>
              <a:rPr lang="en-US" sz="2000" b="1" i="1" dirty="0"/>
              <a:t>straddles</a:t>
            </a:r>
            <a:r>
              <a:rPr lang="en-US" sz="2000" i="1" dirty="0"/>
              <a:t> the other</a:t>
            </a:r>
            <a:br>
              <a:rPr lang="en-US" sz="2000" i="1" dirty="0"/>
            </a:br>
            <a:r>
              <a:rPr lang="en-US" sz="2000" i="1" dirty="0"/>
              <a:t>  - An endpoint of one segment lies on the other</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4017122" y="5455614"/>
            <a:ext cx="4448816"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Straddling occurs if:</a:t>
            </a:r>
            <a:br>
              <a:rPr lang="en-US" sz="1600" i="1" dirty="0"/>
            </a:br>
            <a:r>
              <a:rPr lang="en-US" sz="1600" i="1" dirty="0"/>
              <a:t>  - p</a:t>
            </a:r>
            <a:r>
              <a:rPr lang="en-US" sz="1600" i="1" baseline="-25000" dirty="0"/>
              <a:t>1</a:t>
            </a:r>
            <a:r>
              <a:rPr lang="en-US" sz="1600" i="1" dirty="0"/>
              <a:t>, p</a:t>
            </a:r>
            <a:r>
              <a:rPr lang="en-US" sz="1600" i="1" baseline="-25000" dirty="0"/>
              <a:t>2</a:t>
            </a:r>
            <a:r>
              <a:rPr lang="en-US" sz="1600" i="1" dirty="0"/>
              <a:t>, p</a:t>
            </a:r>
            <a:r>
              <a:rPr lang="en-US" sz="1600" i="1" baseline="-25000" dirty="0"/>
              <a:t>3</a:t>
            </a:r>
            <a:r>
              <a:rPr lang="en-US" sz="1600" i="1" dirty="0"/>
              <a:t> and p</a:t>
            </a:r>
            <a:r>
              <a:rPr lang="en-US" sz="1600" i="1" baseline="-25000" dirty="0"/>
              <a:t>1</a:t>
            </a:r>
            <a:r>
              <a:rPr lang="en-US" sz="1600" i="1" dirty="0"/>
              <a:t>, p</a:t>
            </a:r>
            <a:r>
              <a:rPr lang="en-US" sz="1600" i="1" baseline="-25000" dirty="0"/>
              <a:t>2</a:t>
            </a:r>
            <a:r>
              <a:rPr lang="en-US" sz="1600" i="1" dirty="0"/>
              <a:t>, p</a:t>
            </a:r>
            <a:r>
              <a:rPr lang="en-US" sz="1600" i="1" baseline="-25000" dirty="0"/>
              <a:t>4</a:t>
            </a:r>
            <a:r>
              <a:rPr lang="en-US" sz="1600" i="1" dirty="0"/>
              <a:t> make opposite turns</a:t>
            </a:r>
            <a:br>
              <a:rPr lang="en-US" sz="1600" i="1" dirty="0"/>
            </a:br>
            <a:r>
              <a:rPr lang="en-US" sz="1600" i="1" dirty="0"/>
              <a:t>  - Same for p</a:t>
            </a:r>
            <a:r>
              <a:rPr lang="en-US" sz="1600" i="1" baseline="-25000" dirty="0"/>
              <a:t>3</a:t>
            </a:r>
            <a:r>
              <a:rPr lang="en-US" sz="1600" i="1" dirty="0"/>
              <a:t>, p</a:t>
            </a:r>
            <a:r>
              <a:rPr lang="en-US" sz="1600" i="1" baseline="-25000" dirty="0"/>
              <a:t>4</a:t>
            </a:r>
            <a:r>
              <a:rPr lang="en-US" sz="1600" i="1" dirty="0"/>
              <a:t>, p</a:t>
            </a:r>
            <a:r>
              <a:rPr lang="en-US" sz="1600" i="1" baseline="-25000" dirty="0"/>
              <a:t>1</a:t>
            </a:r>
            <a:r>
              <a:rPr lang="en-US" sz="1600" i="1" dirty="0"/>
              <a:t> and p</a:t>
            </a:r>
            <a:r>
              <a:rPr lang="en-US" sz="1600" i="1" baseline="-25000" dirty="0"/>
              <a:t>3</a:t>
            </a:r>
            <a:r>
              <a:rPr lang="en-US" sz="1600" i="1" dirty="0"/>
              <a:t>, p</a:t>
            </a:r>
            <a:r>
              <a:rPr lang="en-US" sz="1600" i="1" baseline="-25000" dirty="0"/>
              <a:t>4</a:t>
            </a:r>
            <a:r>
              <a:rPr lang="en-US" sz="1600" i="1" dirty="0"/>
              <a:t>, p</a:t>
            </a:r>
            <a:r>
              <a:rPr lang="en-US" sz="1600" i="1" baseline="-25000" dirty="0"/>
              <a:t>2</a:t>
            </a: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587988" y="4712516"/>
            <a:ext cx="3119046" cy="10576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These two line segments straddle each other. We can defining straddling in terms of vector turns! </a:t>
            </a:r>
          </a:p>
        </p:txBody>
      </p:sp>
      <p:grpSp>
        <p:nvGrpSpPr>
          <p:cNvPr id="14" name="Group 13">
            <a:extLst>
              <a:ext uri="{FF2B5EF4-FFF2-40B4-BE49-F238E27FC236}">
                <a16:creationId xmlns:a16="http://schemas.microsoft.com/office/drawing/2014/main" id="{382C5907-72FA-EB4B-BDE2-4367B0F580E8}"/>
              </a:ext>
            </a:extLst>
          </p:cNvPr>
          <p:cNvGrpSpPr/>
          <p:nvPr/>
        </p:nvGrpSpPr>
        <p:grpSpPr>
          <a:xfrm>
            <a:off x="7002290" y="1831054"/>
            <a:ext cx="3145221" cy="1578790"/>
            <a:chOff x="5722882" y="2063045"/>
            <a:chExt cx="3145221" cy="1578790"/>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722882" y="2063045"/>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8389857" y="271029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6989101" y="20630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7093501" y="315087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p:nvPr/>
          </p:nvCxnSpPr>
          <p:spPr>
            <a:xfrm>
              <a:off x="6193407" y="2585545"/>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7186530" y="2534840"/>
              <a:ext cx="105102" cy="635646"/>
            </a:xfrm>
            <a:prstGeom prst="line">
              <a:avLst/>
            </a:prstGeom>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EFA96737-6128-B549-B270-8C5BE1E00523}"/>
              </a:ext>
            </a:extLst>
          </p:cNvPr>
          <p:cNvCxnSpPr>
            <a:cxnSpLocks/>
          </p:cNvCxnSpPr>
          <p:nvPr/>
        </p:nvCxnSpPr>
        <p:spPr>
          <a:xfrm>
            <a:off x="9398458" y="3675371"/>
            <a:ext cx="532363" cy="1037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1C2718-8D2D-A84C-A00C-A5047C9D3BA2}"/>
              </a:ext>
            </a:extLst>
          </p:cNvPr>
          <p:cNvCxnSpPr>
            <a:cxnSpLocks/>
          </p:cNvCxnSpPr>
          <p:nvPr/>
        </p:nvCxnSpPr>
        <p:spPr>
          <a:xfrm flipH="1">
            <a:off x="6187966" y="3542607"/>
            <a:ext cx="1652580" cy="2164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79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3291035" y="1098755"/>
            <a:ext cx="5606751" cy="5520493"/>
          </a:xfrm>
          <a:prstGeom prst="rect">
            <a:avLst/>
          </a:prstGeom>
        </p:spPr>
      </p:pic>
    </p:spTree>
    <p:extLst>
      <p:ext uri="{BB962C8B-B14F-4D97-AF65-F5344CB8AC3E}">
        <p14:creationId xmlns:p14="http://schemas.microsoft.com/office/powerpoint/2010/main" val="340290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5537621" y="1089328"/>
            <a:ext cx="5606751" cy="5520493"/>
          </a:xfrm>
          <a:prstGeom prst="rect">
            <a:avLst/>
          </a:prstGeom>
        </p:spPr>
      </p:pic>
      <p:sp>
        <p:nvSpPr>
          <p:cNvPr id="5" name="Content Placeholder 2">
            <a:extLst>
              <a:ext uri="{FF2B5EF4-FFF2-40B4-BE49-F238E27FC236}">
                <a16:creationId xmlns:a16="http://schemas.microsoft.com/office/drawing/2014/main" id="{C21BD774-D5DC-8441-950B-11F77C63A8A8}"/>
              </a:ext>
            </a:extLst>
          </p:cNvPr>
          <p:cNvSpPr txBox="1">
            <a:spLocks/>
          </p:cNvSpPr>
          <p:nvPr/>
        </p:nvSpPr>
        <p:spPr>
          <a:xfrm>
            <a:off x="1807678" y="1185668"/>
            <a:ext cx="3119046" cy="7219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Direction gets cross-product (we are only really interested in the sign</a:t>
            </a:r>
          </a:p>
        </p:txBody>
      </p:sp>
      <p:cxnSp>
        <p:nvCxnSpPr>
          <p:cNvPr id="6" name="Straight Connector 5">
            <a:extLst>
              <a:ext uri="{FF2B5EF4-FFF2-40B4-BE49-F238E27FC236}">
                <a16:creationId xmlns:a16="http://schemas.microsoft.com/office/drawing/2014/main" id="{5B4B7AFC-CA0A-664E-BEA5-A2439382F292}"/>
              </a:ext>
            </a:extLst>
          </p:cNvPr>
          <p:cNvCxnSpPr>
            <a:cxnSpLocks/>
          </p:cNvCxnSpPr>
          <p:nvPr/>
        </p:nvCxnSpPr>
        <p:spPr>
          <a:xfrm>
            <a:off x="4461641" y="1639614"/>
            <a:ext cx="930166" cy="149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6219BA54-63E2-4047-BF59-F9A2D8DCDD3D}"/>
              </a:ext>
            </a:extLst>
          </p:cNvPr>
          <p:cNvSpPr txBox="1">
            <a:spLocks/>
          </p:cNvSpPr>
          <p:nvPr/>
        </p:nvSpPr>
        <p:spPr>
          <a:xfrm>
            <a:off x="553604" y="2457419"/>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d</a:t>
            </a:r>
            <a:r>
              <a:rPr lang="en-US" sz="1600" i="1" baseline="-25000" dirty="0"/>
              <a:t>1</a:t>
            </a:r>
            <a:r>
              <a:rPr lang="en-US" sz="1600" i="1" dirty="0"/>
              <a:t> and d</a:t>
            </a:r>
            <a:r>
              <a:rPr lang="en-US" sz="1600" i="1" baseline="-25000" dirty="0"/>
              <a:t>2</a:t>
            </a:r>
            <a:r>
              <a:rPr lang="en-US" sz="1600" i="1" dirty="0"/>
              <a:t> have different signs AND d</a:t>
            </a:r>
            <a:r>
              <a:rPr lang="en-US" sz="1600" i="1" baseline="-25000" dirty="0"/>
              <a:t>3</a:t>
            </a:r>
            <a:r>
              <a:rPr lang="en-US" sz="1600" i="1" dirty="0"/>
              <a:t> and d</a:t>
            </a:r>
            <a:r>
              <a:rPr lang="en-US" sz="1600" i="1" baseline="-25000" dirty="0"/>
              <a:t>4</a:t>
            </a:r>
            <a:r>
              <a:rPr lang="en-US" sz="1600" i="1" dirty="0"/>
              <a:t> have different signs then the segments intersect.</a:t>
            </a:r>
          </a:p>
        </p:txBody>
      </p:sp>
      <p:cxnSp>
        <p:nvCxnSpPr>
          <p:cNvPr id="9" name="Straight Connector 8">
            <a:extLst>
              <a:ext uri="{FF2B5EF4-FFF2-40B4-BE49-F238E27FC236}">
                <a16:creationId xmlns:a16="http://schemas.microsoft.com/office/drawing/2014/main" id="{D64B7111-38E7-F24E-BC37-4AF3477A610D}"/>
              </a:ext>
            </a:extLst>
          </p:cNvPr>
          <p:cNvCxnSpPr>
            <a:cxnSpLocks/>
          </p:cNvCxnSpPr>
          <p:nvPr/>
        </p:nvCxnSpPr>
        <p:spPr>
          <a:xfrm flipV="1">
            <a:off x="3527517" y="2457419"/>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5D67FDE-E78D-6E4C-8F44-01891A14DAD5}"/>
              </a:ext>
            </a:extLst>
          </p:cNvPr>
          <p:cNvSpPr txBox="1">
            <a:spLocks/>
          </p:cNvSpPr>
          <p:nvPr/>
        </p:nvSpPr>
        <p:spPr>
          <a:xfrm>
            <a:off x="553604" y="3642461"/>
            <a:ext cx="3293182" cy="8375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Special cases, if one endpoint is one the other segment.</a:t>
            </a:r>
          </a:p>
        </p:txBody>
      </p:sp>
      <p:cxnSp>
        <p:nvCxnSpPr>
          <p:cNvPr id="12" name="Straight Connector 11">
            <a:extLst>
              <a:ext uri="{FF2B5EF4-FFF2-40B4-BE49-F238E27FC236}">
                <a16:creationId xmlns:a16="http://schemas.microsoft.com/office/drawing/2014/main" id="{CC9B82A4-A36A-6A4C-B29D-4B27D5B13C12}"/>
              </a:ext>
            </a:extLst>
          </p:cNvPr>
          <p:cNvCxnSpPr>
            <a:cxnSpLocks/>
          </p:cNvCxnSpPr>
          <p:nvPr/>
        </p:nvCxnSpPr>
        <p:spPr>
          <a:xfrm flipV="1">
            <a:off x="3527517" y="3642461"/>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BAECA76-524D-3444-8B33-DE91CAA4EBAC}"/>
              </a:ext>
            </a:extLst>
          </p:cNvPr>
          <p:cNvSpPr txBox="1">
            <a:spLocks/>
          </p:cNvSpPr>
          <p:nvPr/>
        </p:nvSpPr>
        <p:spPr>
          <a:xfrm>
            <a:off x="849191" y="5293703"/>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method is simple because it is only invoked when three points are known already to be co-linear</a:t>
            </a:r>
          </a:p>
        </p:txBody>
      </p:sp>
      <p:cxnSp>
        <p:nvCxnSpPr>
          <p:cNvPr id="14" name="Straight Connector 13">
            <a:extLst>
              <a:ext uri="{FF2B5EF4-FFF2-40B4-BE49-F238E27FC236}">
                <a16:creationId xmlns:a16="http://schemas.microsoft.com/office/drawing/2014/main" id="{E8D7187A-E155-8148-846D-9100E7BB663E}"/>
              </a:ext>
            </a:extLst>
          </p:cNvPr>
          <p:cNvCxnSpPr>
            <a:cxnSpLocks/>
          </p:cNvCxnSpPr>
          <p:nvPr/>
        </p:nvCxnSpPr>
        <p:spPr>
          <a:xfrm>
            <a:off x="3704897" y="5712489"/>
            <a:ext cx="1686910" cy="23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p>
        </p:txBody>
      </p:sp>
    </p:spTree>
    <p:extLst>
      <p:ext uri="{BB962C8B-B14F-4D97-AF65-F5344CB8AC3E}">
        <p14:creationId xmlns:p14="http://schemas.microsoft.com/office/powerpoint/2010/main" val="218132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82752" y="2707267"/>
            <a:ext cx="5460586" cy="3211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Variables of Interest:</a:t>
            </a:r>
          </a:p>
          <a:p>
            <a:pPr marL="0" indent="0">
              <a:buFont typeface="Arial" panose="020B0604020202020204" pitchFamily="34" charset="0"/>
              <a:buNone/>
            </a:pPr>
            <a:r>
              <a:rPr lang="en-US" sz="2000" i="1" dirty="0">
                <a:solidFill>
                  <a:schemeClr val="accent1"/>
                </a:solidFill>
              </a:rPr>
              <a:t>P: points that make up the polygon. Note that these can be converted to line segments very easily.</a:t>
            </a:r>
          </a:p>
          <a:p>
            <a:pPr marL="0" indent="0">
              <a:buFont typeface="Arial" panose="020B0604020202020204" pitchFamily="34" charset="0"/>
              <a:buNone/>
            </a:pPr>
            <a:r>
              <a:rPr lang="en-US" sz="2000" i="1" dirty="0">
                <a:solidFill>
                  <a:schemeClr val="accent3"/>
                </a:solidFill>
              </a:rPr>
              <a:t>p: point to test</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Return: True </a:t>
            </a:r>
            <a:r>
              <a:rPr lang="en-US" sz="2000" i="1" dirty="0" err="1"/>
              <a:t>iff</a:t>
            </a:r>
            <a:r>
              <a:rPr lang="en-US" sz="2000" i="1" dirty="0"/>
              <a:t> point p is inside of polygon P</a:t>
            </a:r>
          </a:p>
        </p:txBody>
      </p:sp>
      <p:grpSp>
        <p:nvGrpSpPr>
          <p:cNvPr id="47" name="Group 46">
            <a:extLst>
              <a:ext uri="{FF2B5EF4-FFF2-40B4-BE49-F238E27FC236}">
                <a16:creationId xmlns:a16="http://schemas.microsoft.com/office/drawing/2014/main" id="{9CEABDC3-472F-0A49-9565-1FAA5E07058C}"/>
              </a:ext>
            </a:extLst>
          </p:cNvPr>
          <p:cNvGrpSpPr/>
          <p:nvPr/>
        </p:nvGrpSpPr>
        <p:grpSpPr>
          <a:xfrm>
            <a:off x="1141411" y="2399072"/>
            <a:ext cx="4954590" cy="3519948"/>
            <a:chOff x="1141411" y="2104104"/>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10410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284152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34347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67588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506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23921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18802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05037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37686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49634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295901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41229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412299"/>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2744707"/>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2744707"/>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356704"/>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119198"/>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49435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63399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097921"/>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8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is the big insight we need here? How do we definitively prove or disprove the point is inside the polygon?</a:t>
            </a:r>
          </a:p>
        </p:txBody>
      </p:sp>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8"/>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 1</a:t>
            </a:r>
            <a:r>
              <a:rPr lang="en-US" sz="2000" i="1" dirty="0"/>
              <a:t>: Try to get point to “escape” somehow? If we cross a line we have escaped!</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1"/>
          </p:cNvCxnSpPr>
          <p:nvPr/>
        </p:nvCxnSpPr>
        <p:spPr>
          <a:xfrm flipH="1" flipV="1">
            <a:off x="2298539" y="2589776"/>
            <a:ext cx="398452" cy="82327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5"/>
          </p:cNvCxnSpPr>
          <p:nvPr/>
        </p:nvCxnSpPr>
        <p:spPr>
          <a:xfrm>
            <a:off x="4261790" y="3170206"/>
            <a:ext cx="674003" cy="73857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6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457769" y="2414341"/>
            <a:ext cx="3663010" cy="34555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insight</a:t>
            </a:r>
            <a:r>
              <a:rPr lang="en-US" sz="2000" i="1" dirty="0"/>
              <a:t>:</a:t>
            </a:r>
          </a:p>
          <a:p>
            <a:pPr marL="0" indent="0">
              <a:buFont typeface="Arial" panose="020B0604020202020204" pitchFamily="34" charset="0"/>
              <a:buNone/>
            </a:pPr>
            <a:r>
              <a:rPr lang="en-US" sz="2000" i="1" dirty="0"/>
              <a:t>Cast a “ray” or long enough line segment out in one direction (usually right).</a:t>
            </a:r>
          </a:p>
          <a:p>
            <a:pPr marL="0" indent="0">
              <a:buFont typeface="Arial" panose="020B0604020202020204" pitchFamily="34" charset="0"/>
              <a:buNone/>
            </a:pPr>
            <a:r>
              <a:rPr lang="en-US" sz="2000" i="1" dirty="0"/>
              <a:t>Point is inside the polygon if the ray intersects the polygon edges an odd number of times</a:t>
            </a:r>
          </a:p>
        </p:txBody>
      </p:sp>
      <p:cxnSp>
        <p:nvCxnSpPr>
          <p:cNvPr id="6" name="Straight Connector 5">
            <a:extLst>
              <a:ext uri="{FF2B5EF4-FFF2-40B4-BE49-F238E27FC236}">
                <a16:creationId xmlns:a16="http://schemas.microsoft.com/office/drawing/2014/main" id="{FC4D078A-5300-2C46-8004-002B45FD9BB0}"/>
              </a:ext>
            </a:extLst>
          </p:cNvPr>
          <p:cNvCxnSpPr>
            <a:cxnSpLocks/>
          </p:cNvCxnSpPr>
          <p:nvPr/>
        </p:nvCxnSpPr>
        <p:spPr>
          <a:xfrm flipV="1">
            <a:off x="6246158" y="3205317"/>
            <a:ext cx="1083791" cy="236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3B194FC-5833-EA4B-B410-7DD882EB7FE2}"/>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4746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198371" y="1179872"/>
            <a:ext cx="5049734" cy="491612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 count++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895605" y="191729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2293376" y="6100220"/>
            <a:ext cx="9062884" cy="4053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There may be some problems with this pseudocode. What are some edge cases we need to consider?</a:t>
            </a:r>
          </a:p>
        </p:txBody>
      </p:sp>
    </p:spTree>
    <p:extLst>
      <p:ext uri="{BB962C8B-B14F-4D97-AF65-F5344CB8AC3E}">
        <p14:creationId xmlns:p14="http://schemas.microsoft.com/office/powerpoint/2010/main" val="197722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79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6258725" y="1825188"/>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013591" y="1946789"/>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6392653" y="4076979"/>
            <a:ext cx="4777937" cy="185187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Solution</a:t>
            </a:r>
            <a:r>
              <a:rPr lang="en-US" sz="2000" i="1" dirty="0"/>
              <a:t>:</a:t>
            </a:r>
          </a:p>
          <a:p>
            <a:pPr marL="0" indent="0">
              <a:buFont typeface="Arial" panose="020B0604020202020204" pitchFamily="34" charset="0"/>
              <a:buNone/>
            </a:pPr>
            <a:r>
              <a:rPr lang="en-US" sz="2000" i="1" dirty="0"/>
              <a:t>Chose a side of the ray (top or bottom), count the vertex if the line segment is on that side of the ray. </a:t>
            </a:r>
          </a:p>
        </p:txBody>
      </p:sp>
    </p:spTree>
    <p:extLst>
      <p:ext uri="{BB962C8B-B14F-4D97-AF65-F5344CB8AC3E}">
        <p14:creationId xmlns:p14="http://schemas.microsoft.com/office/powerpoint/2010/main" val="1521778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83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3944244"/>
            <a:ext cx="4261792" cy="271219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Two cases</a:t>
            </a:r>
            <a:r>
              <a:rPr lang="en-US" sz="2000" i="1" dirty="0"/>
              <a:t>:</a:t>
            </a:r>
          </a:p>
          <a:p>
            <a:pPr marL="0" indent="0">
              <a:buFont typeface="Arial" panose="020B0604020202020204" pitchFamily="34" charset="0"/>
              <a:buNone/>
            </a:pPr>
            <a:r>
              <a:rPr lang="en-US" sz="2000" i="1" dirty="0"/>
              <a:t>If p on line segment: return true</a:t>
            </a:r>
          </a:p>
          <a:p>
            <a:pPr marL="0" indent="0">
              <a:buFont typeface="Arial" panose="020B0604020202020204" pitchFamily="34" charset="0"/>
              <a:buNone/>
            </a:pPr>
            <a:r>
              <a:rPr lang="en-US" sz="2000" i="1" dirty="0"/>
              <a:t>If p not on line segment, ignore this collision (note that the vertices will collide again and will be edge case 1)</a:t>
            </a:r>
          </a:p>
        </p:txBody>
      </p:sp>
    </p:spTree>
    <p:extLst>
      <p:ext uri="{BB962C8B-B14F-4D97-AF65-F5344CB8AC3E}">
        <p14:creationId xmlns:p14="http://schemas.microsoft.com/office/powerpoint/2010/main" val="51400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5635570" y="1317524"/>
            <a:ext cx="5789516" cy="5230760"/>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423657" y="2172930"/>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8406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6842" y="1089328"/>
            <a:ext cx="5063519" cy="5614217"/>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not on segment but colinear: </a:t>
            </a:r>
            <a:br>
              <a:rPr lang="en-US" sz="2000" i="1" dirty="0">
                <a:solidFill>
                  <a:schemeClr val="bg1"/>
                </a:solidFill>
              </a:rPr>
            </a:br>
            <a:r>
              <a:rPr lang="en-US" sz="2000" i="1" dirty="0">
                <a:solidFill>
                  <a:schemeClr val="bg1"/>
                </a:solidFill>
              </a:rPr>
              <a:t>            ignore intersection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sp>
        <p:nvSpPr>
          <p:cNvPr id="29" name="Content Placeholder 2">
            <a:extLst>
              <a:ext uri="{FF2B5EF4-FFF2-40B4-BE49-F238E27FC236}">
                <a16:creationId xmlns:a16="http://schemas.microsoft.com/office/drawing/2014/main" id="{FFCA2213-A8ED-8345-9D4B-49D846512C65}"/>
              </a:ext>
            </a:extLst>
          </p:cNvPr>
          <p:cNvSpPr txBox="1">
            <a:spLocks/>
          </p:cNvSpPr>
          <p:nvPr/>
        </p:nvSpPr>
        <p:spPr>
          <a:xfrm>
            <a:off x="7080586" y="1553706"/>
            <a:ext cx="4261792" cy="1867920"/>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2, note that our line intersection code already checked for collinearity (determinant was 0) and the case where one endpoint was on the other line, so we can do so the exact same way or have that intersection function return a special value</a:t>
            </a:r>
          </a:p>
        </p:txBody>
      </p:sp>
      <p:sp>
        <p:nvSpPr>
          <p:cNvPr id="31" name="Content Placeholder 2">
            <a:extLst>
              <a:ext uri="{FF2B5EF4-FFF2-40B4-BE49-F238E27FC236}">
                <a16:creationId xmlns:a16="http://schemas.microsoft.com/office/drawing/2014/main" id="{3C2734B7-7622-A849-A17F-245861AED31E}"/>
              </a:ext>
            </a:extLst>
          </p:cNvPr>
          <p:cNvSpPr txBox="1">
            <a:spLocks/>
          </p:cNvSpPr>
          <p:nvPr/>
        </p:nvSpPr>
        <p:spPr>
          <a:xfrm>
            <a:off x="7080586" y="4881926"/>
            <a:ext cx="4261792" cy="156182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1, we can just check the y-values of the two end points of the segment to see which is the “lower” point among the two.</a:t>
            </a:r>
          </a:p>
        </p:txBody>
      </p:sp>
      <p:cxnSp>
        <p:nvCxnSpPr>
          <p:cNvPr id="34" name="Straight Connector 33">
            <a:extLst>
              <a:ext uri="{FF2B5EF4-FFF2-40B4-BE49-F238E27FC236}">
                <a16:creationId xmlns:a16="http://schemas.microsoft.com/office/drawing/2014/main" id="{D02C0953-3A46-7348-AEFE-A4CF1F2139BC}"/>
              </a:ext>
            </a:extLst>
          </p:cNvPr>
          <p:cNvCxnSpPr>
            <a:cxnSpLocks/>
          </p:cNvCxnSpPr>
          <p:nvPr/>
        </p:nvCxnSpPr>
        <p:spPr>
          <a:xfrm flipH="1" flipV="1">
            <a:off x="6007511" y="5230762"/>
            <a:ext cx="983224" cy="1474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49B95F-D701-9245-A1A5-68F70D51F5F5}"/>
              </a:ext>
            </a:extLst>
          </p:cNvPr>
          <p:cNvCxnSpPr>
            <a:cxnSpLocks/>
          </p:cNvCxnSpPr>
          <p:nvPr/>
        </p:nvCxnSpPr>
        <p:spPr>
          <a:xfrm flipH="1">
            <a:off x="5938684" y="3244645"/>
            <a:ext cx="1052051" cy="5997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CD8AF-70D2-F941-A09F-1F26B04A12FE}"/>
              </a:ext>
            </a:extLst>
          </p:cNvPr>
          <p:cNvCxnSpPr>
            <a:cxnSpLocks/>
          </p:cNvCxnSpPr>
          <p:nvPr/>
        </p:nvCxnSpPr>
        <p:spPr>
          <a:xfrm flipH="1">
            <a:off x="5938684" y="3323303"/>
            <a:ext cx="1052051" cy="9635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377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Multiple Line Intersection</a:t>
            </a:r>
          </a:p>
        </p:txBody>
      </p:sp>
    </p:spTree>
    <p:extLst>
      <p:ext uri="{BB962C8B-B14F-4D97-AF65-F5344CB8AC3E}">
        <p14:creationId xmlns:p14="http://schemas.microsoft.com/office/powerpoint/2010/main" val="70444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75432" y="4944426"/>
            <a:ext cx="5844616"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Example input, method should return true on this set of lines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5475433" y="2193280"/>
            <a:ext cx="5844615" cy="2669359"/>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41413" y="2275510"/>
                <a:ext cx="4226816"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Algorithm</a:t>
                </a:r>
                <a:r>
                  <a:rPr lang="en-US" sz="2000" i="1" dirty="0"/>
                  <a:t>: Call our line intersection method on every pair of segments. Runtime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endParaRPr lang="en-US" sz="2000" i="1"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can achieve </a:t>
                </a:r>
                <a14:m>
                  <m:oMath xmlns:m="http://schemas.openxmlformats.org/officeDocument/2006/math">
                    <m:r>
                      <a:rPr lang="en-US" sz="2000" b="0" i="1" smtClean="0">
                        <a:latin typeface="Cambria Math" panose="02040503050406030204" pitchFamily="18" charset="0"/>
                      </a:rPr>
                      <m:t>𝑜</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by using a </a:t>
                </a:r>
                <a:r>
                  <a:rPr lang="en-US" sz="2000" b="1" i="1" u="sng" dirty="0"/>
                  <a:t>sweep-line algorithm</a:t>
                </a:r>
                <a:r>
                  <a:rPr lang="en-US" sz="2000" i="1" dirty="0"/>
                  <a:t>. Sweep lines are a common approach in computational geometry problems.</a:t>
                </a:r>
              </a:p>
            </p:txBody>
          </p:sp>
        </mc:Choice>
        <mc:Fallback xmlns="">
          <p:sp>
            <p:nvSpPr>
              <p:cNvPr id="34" name="Content Placeholder 2">
                <a:extLst>
                  <a:ext uri="{FF2B5EF4-FFF2-40B4-BE49-F238E27FC236}">
                    <a16:creationId xmlns:a16="http://schemas.microsoft.com/office/drawing/2014/main" id="{A52B1A56-3D09-564F-A98F-DCE9F1ED3C41}"/>
                  </a:ext>
                </a:extLst>
              </p:cNvPr>
              <p:cNvSpPr txBox="1">
                <a:spLocks noRot="1" noChangeAspect="1" noMove="1" noResize="1" noEditPoints="1" noAdjustHandles="1" noChangeArrowheads="1" noChangeShapeType="1" noTextEdit="1"/>
              </p:cNvSpPr>
              <p:nvPr/>
            </p:nvSpPr>
            <p:spPr>
              <a:xfrm>
                <a:off x="1141413" y="2275510"/>
                <a:ext cx="4226816" cy="3534087"/>
              </a:xfrm>
              <a:prstGeom prst="rect">
                <a:avLst/>
              </a:prstGeom>
              <a:blipFill>
                <a:blip r:embed="rId2"/>
                <a:stretch>
                  <a:fillRect l="-1497"/>
                </a:stretch>
              </a:blipFill>
            </p:spPr>
            <p:txBody>
              <a:bodyPr/>
              <a:lstStyle/>
              <a:p>
                <a:r>
                  <a:rPr lang="en-US">
                    <a:noFill/>
                  </a:rPr>
                  <a:t> </a:t>
                </a:r>
              </a:p>
            </p:txBody>
          </p:sp>
        </mc:Fallback>
      </mc:AlternateContent>
    </p:spTree>
    <p:extLst>
      <p:ext uri="{BB962C8B-B14F-4D97-AF65-F5344CB8AC3E}">
        <p14:creationId xmlns:p14="http://schemas.microsoft.com/office/powerpoint/2010/main" val="857885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9272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Sweep-Line Algorithm</a:t>
            </a:r>
            <a:r>
              <a:rPr lang="en-US" sz="2000" i="1" dirty="0"/>
              <a:t>: Imagine a vertical line (called the sweep-line) which moves from left to right across the space. The image below shows an example with multiple possible sweep-line locations</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B70948C1-54AB-A742-A4CA-24C84BEBAD22}"/>
                  </a:ext>
                </a:extLst>
              </p:cNvPr>
              <p:cNvSpPr txBox="1">
                <a:spLocks/>
              </p:cNvSpPr>
              <p:nvPr/>
            </p:nvSpPr>
            <p:spPr>
              <a:xfrm>
                <a:off x="1300259" y="4940123"/>
                <a:ext cx="9648893" cy="13818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Two lines (a and b) are comparable relative to a sweep-line at x-coordinate x’ if both lines intersect the sweep-line at that x-coordinate. a is above b (written as </a:t>
                </a:r>
                <a14:m>
                  <m:oMath xmlns:m="http://schemas.openxmlformats.org/officeDocument/2006/math">
                    <m:r>
                      <a:rPr lang="en-US" sz="2000" b="0" i="1" smtClean="0">
                        <a:latin typeface="Cambria Math" panose="02040503050406030204" pitchFamily="18" charset="0"/>
                      </a:rPr>
                      <m:t>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𝑏</m:t>
                    </m:r>
                  </m:oMath>
                </a14:m>
                <a:r>
                  <a:rPr lang="en-US" sz="2000" i="1" dirty="0"/>
                  <a:t>) if the y-coordinate of a is higher than the y-coordinate of b at that particular x-coordinate. </a:t>
                </a:r>
              </a:p>
            </p:txBody>
          </p:sp>
        </mc:Choice>
        <mc:Fallback xmlns="">
          <p:sp>
            <p:nvSpPr>
              <p:cNvPr id="22" name="Content Placeholder 2">
                <a:extLst>
                  <a:ext uri="{FF2B5EF4-FFF2-40B4-BE49-F238E27FC236}">
                    <a16:creationId xmlns:a16="http://schemas.microsoft.com/office/drawing/2014/main" id="{B70948C1-54AB-A742-A4CA-24C84BEBAD22}"/>
                  </a:ext>
                </a:extLst>
              </p:cNvPr>
              <p:cNvSpPr txBox="1">
                <a:spLocks noRot="1" noChangeAspect="1" noMove="1" noResize="1" noEditPoints="1" noAdjustHandles="1" noChangeArrowheads="1" noChangeShapeType="1" noTextEdit="1"/>
              </p:cNvSpPr>
              <p:nvPr/>
            </p:nvSpPr>
            <p:spPr>
              <a:xfrm>
                <a:off x="1300259" y="4940123"/>
                <a:ext cx="9648893" cy="1381849"/>
              </a:xfrm>
              <a:prstGeom prst="rect">
                <a:avLst/>
              </a:prstGeom>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98F2C94-31DF-6942-B1F3-B0A339ABCE5D}"/>
              </a:ext>
            </a:extLst>
          </p:cNvPr>
          <p:cNvPicPr>
            <a:picLocks noChangeAspect="1"/>
          </p:cNvPicPr>
          <p:nvPr/>
        </p:nvPicPr>
        <p:blipFill>
          <a:blip r:embed="rId3"/>
          <a:stretch>
            <a:fillRect/>
          </a:stretch>
        </p:blipFill>
        <p:spPr>
          <a:xfrm>
            <a:off x="3213100" y="2012950"/>
            <a:ext cx="5765800" cy="2832100"/>
          </a:xfrm>
          <a:prstGeom prst="rect">
            <a:avLst/>
          </a:prstGeom>
        </p:spPr>
      </p:pic>
    </p:spTree>
    <p:extLst>
      <p:ext uri="{BB962C8B-B14F-4D97-AF65-F5344CB8AC3E}">
        <p14:creationId xmlns:p14="http://schemas.microsoft.com/office/powerpoint/2010/main" val="3900634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Moving the Sweep Line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Sweeping algorithms typically manage two data sets:</a:t>
            </a:r>
          </a:p>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a:p>
            <a:pPr marL="914400" lvl="1" indent="-457200">
              <a:buFont typeface="+mj-lt"/>
              <a:buAutoNum type="arabicPeriod"/>
            </a:pPr>
            <a:r>
              <a:rPr lang="en-US" sz="1600" b="1" i="1" u="sng" dirty="0"/>
              <a:t>Event-Point Schedule</a:t>
            </a:r>
            <a:r>
              <a:rPr lang="en-US" sz="1600" i="1" dirty="0"/>
              <a:t>: Sequence of points that sweep line moves through, ordered usually by x-coordinate from left to right</a:t>
            </a:r>
            <a:br>
              <a:rPr lang="en-US" sz="1600" i="1" dirty="0"/>
            </a:br>
            <a:endParaRPr lang="en-US" sz="1600" i="1" dirty="0"/>
          </a:p>
        </p:txBody>
      </p:sp>
    </p:spTree>
    <p:extLst>
      <p:ext uri="{BB962C8B-B14F-4D97-AF65-F5344CB8AC3E}">
        <p14:creationId xmlns:p14="http://schemas.microsoft.com/office/powerpoint/2010/main" val="300753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Event-Point Schedule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Event-Point Schedule</a:t>
            </a:r>
            <a:r>
              <a:rPr lang="en-US" sz="2000" i="1" dirty="0"/>
              <a:t>: Sequence of points that sweep line moves through, ordered usually by x-coordinate from left to right</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62182" y="2365942"/>
            <a:ext cx="5884870" cy="18782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For this algorithm we will be sorting the list of endpoints by </a:t>
            </a:r>
            <a:r>
              <a:rPr lang="en-US" sz="2000" b="1" i="1" u="sng" dirty="0"/>
              <a:t>increasing x-value</a:t>
            </a:r>
            <a:r>
              <a:rPr lang="en-US" sz="2000" i="1" dirty="0"/>
              <a:t>. If two points have same x-value, we order them by increasing y-value.</a:t>
            </a:r>
            <a:endParaRPr lang="en-US" sz="1600" i="1" dirty="0"/>
          </a:p>
        </p:txBody>
      </p:sp>
      <p:sp>
        <p:nvSpPr>
          <p:cNvPr id="22" name="Content Placeholder 2">
            <a:extLst>
              <a:ext uri="{FF2B5EF4-FFF2-40B4-BE49-F238E27FC236}">
                <a16:creationId xmlns:a16="http://schemas.microsoft.com/office/drawing/2014/main" id="{33360983-ACA7-AE4C-A890-D1D34F7CB83D}"/>
              </a:ext>
            </a:extLst>
          </p:cNvPr>
          <p:cNvSpPr txBox="1">
            <a:spLocks/>
          </p:cNvSpPr>
          <p:nvPr/>
        </p:nvSpPr>
        <p:spPr>
          <a:xfrm>
            <a:off x="3308950" y="5060731"/>
            <a:ext cx="3273184" cy="14888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this example, the sweep line will visit x-coordinate of points:</a:t>
            </a:r>
            <a:br>
              <a:rPr lang="en-US" sz="1800" i="1" dirty="0"/>
            </a:br>
            <a:r>
              <a:rPr lang="en-US" sz="1800" i="1" dirty="0"/>
              <a:t>  {a, c, e, b, d, g, f, h}</a:t>
            </a:r>
          </a:p>
        </p:txBody>
      </p:sp>
      <p:cxnSp>
        <p:nvCxnSpPr>
          <p:cNvPr id="26" name="Straight Connector 25">
            <a:extLst>
              <a:ext uri="{FF2B5EF4-FFF2-40B4-BE49-F238E27FC236}">
                <a16:creationId xmlns:a16="http://schemas.microsoft.com/office/drawing/2014/main" id="{6D7EA0EE-6D1D-BE4D-9B38-F31D8480192A}"/>
              </a:ext>
            </a:extLst>
          </p:cNvPr>
          <p:cNvCxnSpPr>
            <a:cxnSpLocks/>
          </p:cNvCxnSpPr>
          <p:nvPr/>
        </p:nvCxnSpPr>
        <p:spPr>
          <a:xfrm flipH="1">
            <a:off x="5376041" y="4244174"/>
            <a:ext cx="2412187" cy="879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7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Computational Geometry</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Computational Geometry</a:t>
            </a:r>
            <a:r>
              <a:rPr lang="en-US" sz="2000" i="1" dirty="0"/>
              <a:t> is a HUGE subject in computing involving algorithms for solving problems that can be expressed geometrically.</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We will look at the following CG algorithms</a:t>
            </a:r>
            <a:r>
              <a:rPr lang="en-US" sz="2000" i="1" dirty="0"/>
              <a:t>:</a:t>
            </a:r>
          </a:p>
          <a:p>
            <a:pPr marL="0" indent="0">
              <a:buFont typeface="Arial" panose="020B0604020202020204" pitchFamily="34" charset="0"/>
              <a:buNone/>
            </a:pPr>
            <a:r>
              <a:rPr lang="en-US" sz="2000" i="1" dirty="0"/>
              <a:t>	- Detecting if two line segments intersect</a:t>
            </a:r>
            <a:br>
              <a:rPr lang="en-US" sz="2000" i="1" dirty="0"/>
            </a:br>
            <a:r>
              <a:rPr lang="en-US" sz="2000" i="1" dirty="0"/>
              <a:t>	- Detecting if any of multiple line segments intersect</a:t>
            </a:r>
            <a:br>
              <a:rPr lang="en-US" sz="2000" i="1" dirty="0"/>
            </a:br>
            <a:r>
              <a:rPr lang="en-US" sz="2000" i="1" dirty="0"/>
              <a:t>	- Detecting if a given point is inside a given polygon</a:t>
            </a:r>
            <a:br>
              <a:rPr lang="en-US" sz="2000" i="1" dirty="0"/>
            </a:br>
            <a:r>
              <a:rPr lang="en-US" sz="2000" i="1" dirty="0"/>
              <a:t>	- Intersection between rectangles</a:t>
            </a:r>
            <a:br>
              <a:rPr lang="en-US" sz="2000" i="1" dirty="0"/>
            </a:br>
            <a:r>
              <a:rPr lang="en-US" sz="2000" i="1" dirty="0"/>
              <a:t>	- Finding the Intersection of two Convex Polygons</a:t>
            </a:r>
            <a:br>
              <a:rPr lang="en-US" sz="2000" i="1" dirty="0"/>
            </a:br>
            <a:r>
              <a:rPr lang="en-US" sz="2000" i="1" dirty="0"/>
              <a:t>	- Finding the Convex Hull</a:t>
            </a:r>
            <a:br>
              <a:rPr lang="en-US" sz="2000" i="1" dirty="0"/>
            </a:br>
            <a:r>
              <a:rPr lang="en-US" sz="2000" i="1" dirty="0"/>
              <a:t>	- Using the Quad-Tree data structure</a:t>
            </a:r>
          </a:p>
        </p:txBody>
      </p:sp>
    </p:spTree>
    <p:extLst>
      <p:ext uri="{BB962C8B-B14F-4D97-AF65-F5344CB8AC3E}">
        <p14:creationId xmlns:p14="http://schemas.microsoft.com/office/powerpoint/2010/main" val="1922674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Sweep-Line Status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20910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We need a data structure that supports:</a:t>
            </a:r>
          </a:p>
          <a:p>
            <a:pPr lvl="1"/>
            <a:r>
              <a:rPr lang="en-US" sz="1800" i="1" dirty="0"/>
              <a:t>Insert(T, s) = insert segment s into T</a:t>
            </a:r>
          </a:p>
          <a:p>
            <a:pPr lvl="1"/>
            <a:r>
              <a:rPr lang="en-US" sz="1800" i="1" dirty="0"/>
              <a:t>Delete(T, s) = delete segment s from T</a:t>
            </a:r>
          </a:p>
          <a:p>
            <a:pPr lvl="1"/>
            <a:r>
              <a:rPr lang="en-US" sz="1800" i="1" dirty="0"/>
              <a:t>Above(T, s) = return the segment just above s in T</a:t>
            </a:r>
          </a:p>
          <a:p>
            <a:pPr lvl="1"/>
            <a:r>
              <a:rPr lang="en-US" sz="1800" i="1" dirty="0"/>
              <a:t>Below(T, s) = return the segment just below s in T</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E1D1A3C0-9FB8-1041-88B2-70BD1E88BCC4}"/>
                  </a:ext>
                </a:extLst>
              </p:cNvPr>
              <p:cNvSpPr txBox="1">
                <a:spLocks/>
              </p:cNvSpPr>
              <p:nvPr/>
            </p:nvSpPr>
            <p:spPr>
              <a:xfrm>
                <a:off x="1492233" y="5013434"/>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can use a red-black tree to support these operations in </a:t>
                </a:r>
                <a14:m>
                  <m:oMath xmlns:m="http://schemas.openxmlformats.org/officeDocument/2006/math">
                    <m:r>
                      <m:rPr>
                        <m:sty m:val="p"/>
                      </m:rPr>
                      <a:rPr lang="en-US" sz="1800" b="0" i="0" smtClean="0">
                        <a:latin typeface="Cambria Math" panose="02040503050406030204" pitchFamily="18" charset="0"/>
                      </a:rPr>
                      <m:t>Θ</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𝑛</m:t>
                        </m:r>
                        <m:r>
                          <a:rPr lang="en-US" sz="1800" b="0" i="1" smtClean="0">
                            <a:latin typeface="Cambria Math" panose="02040503050406030204" pitchFamily="18" charset="0"/>
                          </a:rPr>
                          <m:t>)</m:t>
                        </m:r>
                      </m:e>
                    </m:func>
                  </m:oMath>
                </a14:m>
                <a:r>
                  <a:rPr lang="en-US" sz="1800" i="1" dirty="0"/>
                  <a:t> time each.</a:t>
                </a:r>
              </a:p>
            </p:txBody>
          </p:sp>
        </mc:Choice>
        <mc:Fallback xmlns="">
          <p:sp>
            <p:nvSpPr>
              <p:cNvPr id="22" name="Content Placeholder 2">
                <a:extLst>
                  <a:ext uri="{FF2B5EF4-FFF2-40B4-BE49-F238E27FC236}">
                    <a16:creationId xmlns:a16="http://schemas.microsoft.com/office/drawing/2014/main" id="{E1D1A3C0-9FB8-1041-88B2-70BD1E88BCC4}"/>
                  </a:ext>
                </a:extLst>
              </p:cNvPr>
              <p:cNvSpPr txBox="1">
                <a:spLocks noRot="1" noChangeAspect="1" noMove="1" noResize="1" noEditPoints="1" noAdjustHandles="1" noChangeArrowheads="1" noChangeShapeType="1" noTextEdit="1"/>
              </p:cNvSpPr>
              <p:nvPr/>
            </p:nvSpPr>
            <p:spPr>
              <a:xfrm>
                <a:off x="1492233" y="5013434"/>
                <a:ext cx="3689130" cy="835572"/>
              </a:xfrm>
              <a:prstGeom prst="rect">
                <a:avLst/>
              </a:prstGeom>
              <a:blipFill>
                <a:blip r:embed="rId3"/>
                <a:stretch>
                  <a:fillRect l="-1027" r="-1712"/>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EE031CD-0BB8-724E-BDB1-BBFA4BF9367B}"/>
              </a:ext>
            </a:extLst>
          </p:cNvPr>
          <p:cNvCxnSpPr>
            <a:cxnSpLocks/>
          </p:cNvCxnSpPr>
          <p:nvPr/>
        </p:nvCxnSpPr>
        <p:spPr>
          <a:xfrm flipH="1">
            <a:off x="3665483" y="4248807"/>
            <a:ext cx="1324303" cy="709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D3763F23-1C4F-5644-9EEF-CB5B8324FCEA}"/>
              </a:ext>
            </a:extLst>
          </p:cNvPr>
          <p:cNvSpPr txBox="1">
            <a:spLocks/>
          </p:cNvSpPr>
          <p:nvPr/>
        </p:nvSpPr>
        <p:spPr>
          <a:xfrm>
            <a:off x="6658067" y="5559972"/>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Note that two segments intersect if their relative order in T switches at any point</a:t>
            </a:r>
          </a:p>
        </p:txBody>
      </p:sp>
      <p:cxnSp>
        <p:nvCxnSpPr>
          <p:cNvPr id="32" name="Straight Connector 31">
            <a:extLst>
              <a:ext uri="{FF2B5EF4-FFF2-40B4-BE49-F238E27FC236}">
                <a16:creationId xmlns:a16="http://schemas.microsoft.com/office/drawing/2014/main" id="{2B28C34D-7E81-7645-85BA-1F543D7D8C99}"/>
              </a:ext>
            </a:extLst>
          </p:cNvPr>
          <p:cNvCxnSpPr>
            <a:cxnSpLocks/>
          </p:cNvCxnSpPr>
          <p:nvPr/>
        </p:nvCxnSpPr>
        <p:spPr>
          <a:xfrm>
            <a:off x="5880538" y="4193628"/>
            <a:ext cx="1592317" cy="128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098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pic>
        <p:nvPicPr>
          <p:cNvPr id="6" name="Picture 5">
            <a:extLst>
              <a:ext uri="{FF2B5EF4-FFF2-40B4-BE49-F238E27FC236}">
                <a16:creationId xmlns:a16="http://schemas.microsoft.com/office/drawing/2014/main" id="{25A87433-D906-DC46-84A5-28554F9DA7AC}"/>
              </a:ext>
            </a:extLst>
          </p:cNvPr>
          <p:cNvPicPr>
            <a:picLocks noChangeAspect="1"/>
          </p:cNvPicPr>
          <p:nvPr/>
        </p:nvPicPr>
        <p:blipFill>
          <a:blip r:embed="rId2"/>
          <a:stretch>
            <a:fillRect/>
          </a:stretch>
        </p:blipFill>
        <p:spPr>
          <a:xfrm>
            <a:off x="6710859" y="1985491"/>
            <a:ext cx="5054600" cy="2679700"/>
          </a:xfrm>
          <a:prstGeom prst="rect">
            <a:avLst/>
          </a:prstGeom>
        </p:spPr>
      </p:pic>
      <p:sp>
        <p:nvSpPr>
          <p:cNvPr id="7" name="Content Placeholder 2">
            <a:extLst>
              <a:ext uri="{FF2B5EF4-FFF2-40B4-BE49-F238E27FC236}">
                <a16:creationId xmlns:a16="http://schemas.microsoft.com/office/drawing/2014/main" id="{13D7B695-3218-B74C-BB93-C28F900BD366}"/>
              </a:ext>
            </a:extLst>
          </p:cNvPr>
          <p:cNvSpPr txBox="1">
            <a:spLocks/>
          </p:cNvSpPr>
          <p:nvPr/>
        </p:nvSpPr>
        <p:spPr>
          <a:xfrm>
            <a:off x="1037501" y="1300656"/>
            <a:ext cx="5394830" cy="8907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Algorithm Structure</a:t>
            </a:r>
            <a:r>
              <a:rPr lang="en-US" sz="2000" i="1" dirty="0"/>
              <a:t>:</a:t>
            </a:r>
          </a:p>
        </p:txBody>
      </p:sp>
      <p:sp>
        <p:nvSpPr>
          <p:cNvPr id="8" name="Content Placeholder 2">
            <a:extLst>
              <a:ext uri="{FF2B5EF4-FFF2-40B4-BE49-F238E27FC236}">
                <a16:creationId xmlns:a16="http://schemas.microsoft.com/office/drawing/2014/main" id="{6C32C6D8-3BB5-3447-90CB-7E60E8720D92}"/>
              </a:ext>
            </a:extLst>
          </p:cNvPr>
          <p:cNvSpPr txBox="1">
            <a:spLocks/>
          </p:cNvSpPr>
          <p:nvPr/>
        </p:nvSpPr>
        <p:spPr>
          <a:xfrm>
            <a:off x="1037501" y="1985491"/>
            <a:ext cx="5394830" cy="3182006"/>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Sort endpoints of segments by x-coordinate</a:t>
            </a:r>
            <a:br>
              <a:rPr lang="en-US" sz="2000" dirty="0">
                <a:solidFill>
                  <a:schemeClr val="bg1"/>
                </a:solidFill>
              </a:rPr>
            </a:br>
            <a:r>
              <a:rPr lang="en-US" sz="2000" dirty="0">
                <a:solidFill>
                  <a:schemeClr val="bg1"/>
                </a:solidFill>
              </a:rPr>
              <a:t>| For Sweep-line at each x-coordinate in order</a:t>
            </a:r>
            <a:br>
              <a:rPr lang="en-US" sz="2000" dirty="0">
                <a:solidFill>
                  <a:schemeClr val="bg1"/>
                </a:solidFill>
              </a:rPr>
            </a:br>
            <a:r>
              <a:rPr lang="en-US" sz="2000" dirty="0">
                <a:solidFill>
                  <a:schemeClr val="bg1"/>
                </a:solidFill>
              </a:rPr>
              <a:t>|--| if this endpoint is start of segment s</a:t>
            </a:r>
            <a:br>
              <a:rPr lang="en-US" sz="2000" dirty="0">
                <a:solidFill>
                  <a:schemeClr val="bg1"/>
                </a:solidFill>
              </a:rPr>
            </a:br>
            <a:r>
              <a:rPr lang="en-US" sz="2000" dirty="0">
                <a:solidFill>
                  <a:schemeClr val="bg1"/>
                </a:solidFill>
              </a:rPr>
              <a:t>|----| Insert s into T</a:t>
            </a:r>
            <a:br>
              <a:rPr lang="en-US" sz="2000" dirty="0">
                <a:solidFill>
                  <a:schemeClr val="bg1"/>
                </a:solidFill>
              </a:rPr>
            </a:br>
            <a:r>
              <a:rPr lang="en-US" sz="2000" dirty="0">
                <a:solidFill>
                  <a:schemeClr val="bg1"/>
                </a:solidFill>
              </a:rPr>
              <a:t>|--| If this endpoint is end of segment s</a:t>
            </a:r>
            <a:br>
              <a:rPr lang="en-US" sz="2000" dirty="0">
                <a:solidFill>
                  <a:schemeClr val="bg1"/>
                </a:solidFill>
              </a:rPr>
            </a:br>
            <a:r>
              <a:rPr lang="en-US" sz="2000" dirty="0">
                <a:solidFill>
                  <a:schemeClr val="bg1"/>
                </a:solidFill>
              </a:rPr>
              <a:t>|----| Delete s from T</a:t>
            </a:r>
            <a:br>
              <a:rPr lang="en-US" sz="2000" dirty="0">
                <a:solidFill>
                  <a:schemeClr val="bg1"/>
                </a:solidFill>
              </a:rPr>
            </a:br>
            <a:br>
              <a:rPr lang="en-US" sz="2000" dirty="0">
                <a:solidFill>
                  <a:schemeClr val="bg1"/>
                </a:solidFill>
              </a:rPr>
            </a:br>
            <a:r>
              <a:rPr lang="en-US" sz="2000" dirty="0">
                <a:solidFill>
                  <a:schemeClr val="bg1"/>
                </a:solidFill>
              </a:rPr>
              <a:t>**As we go, need to check for intersections? How?</a:t>
            </a:r>
          </a:p>
        </p:txBody>
      </p:sp>
      <p:sp>
        <p:nvSpPr>
          <p:cNvPr id="10" name="Content Placeholder 2">
            <a:extLst>
              <a:ext uri="{FF2B5EF4-FFF2-40B4-BE49-F238E27FC236}">
                <a16:creationId xmlns:a16="http://schemas.microsoft.com/office/drawing/2014/main" id="{38DE2917-0D75-7542-902F-94B6BEAC21C2}"/>
              </a:ext>
            </a:extLst>
          </p:cNvPr>
          <p:cNvSpPr txBox="1">
            <a:spLocks/>
          </p:cNvSpPr>
          <p:nvPr/>
        </p:nvSpPr>
        <p:spPr>
          <a:xfrm>
            <a:off x="4485290" y="5938344"/>
            <a:ext cx="6886665"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So, all we really need is some condition for when intersections occur as we sweep across. What are those conditions!!?</a:t>
            </a:r>
          </a:p>
        </p:txBody>
      </p:sp>
      <p:cxnSp>
        <p:nvCxnSpPr>
          <p:cNvPr id="11" name="Straight Connector 10">
            <a:extLst>
              <a:ext uri="{FF2B5EF4-FFF2-40B4-BE49-F238E27FC236}">
                <a16:creationId xmlns:a16="http://schemas.microsoft.com/office/drawing/2014/main" id="{005B1653-9D6F-C343-A6A1-E3585F7B79D7}"/>
              </a:ext>
            </a:extLst>
          </p:cNvPr>
          <p:cNvCxnSpPr>
            <a:cxnSpLocks/>
          </p:cNvCxnSpPr>
          <p:nvPr/>
        </p:nvCxnSpPr>
        <p:spPr>
          <a:xfrm>
            <a:off x="5502166" y="5287534"/>
            <a:ext cx="551793" cy="650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287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Conditions for Intersection</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97022" y="2386340"/>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05095" y="2148963"/>
            <a:ext cx="5884870" cy="32634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Two lines intersect if one of the following occurs:</a:t>
            </a:r>
          </a:p>
          <a:p>
            <a:pPr marL="0" indent="0">
              <a:buFont typeface="Arial" panose="020B0604020202020204" pitchFamily="34" charset="0"/>
              <a:buNone/>
            </a:pPr>
            <a:endParaRPr lang="en-US" sz="2000" i="1" dirty="0"/>
          </a:p>
          <a:p>
            <a:pPr lvl="1"/>
            <a:r>
              <a:rPr lang="en-US" sz="1800" i="1" dirty="0"/>
              <a:t>When a segment is inserted into T, it intersects the line right above it or the line right below it in T</a:t>
            </a:r>
          </a:p>
          <a:p>
            <a:pPr lvl="1"/>
            <a:r>
              <a:rPr lang="en-US" sz="1800" i="1" dirty="0"/>
              <a:t>When s is about to be deleted from T, the segments above and below it in T could intersect each other (are the only candidates)</a:t>
            </a:r>
          </a:p>
        </p:txBody>
      </p:sp>
    </p:spTree>
    <p:extLst>
      <p:ext uri="{BB962C8B-B14F-4D97-AF65-F5344CB8AC3E}">
        <p14:creationId xmlns:p14="http://schemas.microsoft.com/office/powerpoint/2010/main" val="243450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pic>
        <p:nvPicPr>
          <p:cNvPr id="5" name="Picture 4">
            <a:extLst>
              <a:ext uri="{FF2B5EF4-FFF2-40B4-BE49-F238E27FC236}">
                <a16:creationId xmlns:a16="http://schemas.microsoft.com/office/drawing/2014/main" id="{E3DDA53F-B972-3A4A-A39B-D2C510EC368B}"/>
              </a:ext>
            </a:extLst>
          </p:cNvPr>
          <p:cNvPicPr>
            <a:picLocks noChangeAspect="1"/>
          </p:cNvPicPr>
          <p:nvPr/>
        </p:nvPicPr>
        <p:blipFill>
          <a:blip r:embed="rId2"/>
          <a:stretch>
            <a:fillRect/>
          </a:stretch>
        </p:blipFill>
        <p:spPr>
          <a:xfrm>
            <a:off x="2939336" y="1838600"/>
            <a:ext cx="6310150" cy="4834014"/>
          </a:xfrm>
          <a:prstGeom prst="rect">
            <a:avLst/>
          </a:prstGeom>
        </p:spPr>
      </p:pic>
    </p:spTree>
    <p:extLst>
      <p:ext uri="{BB962C8B-B14F-4D97-AF65-F5344CB8AC3E}">
        <p14:creationId xmlns:p14="http://schemas.microsoft.com/office/powerpoint/2010/main" val="793244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61149" y="1360863"/>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a:t>Let’s step through the algorithm together</a:t>
            </a:r>
            <a:endParaRPr lang="en-US" sz="2000" i="1" dirty="0"/>
          </a:p>
        </p:txBody>
      </p:sp>
      <p:pic>
        <p:nvPicPr>
          <p:cNvPr id="4" name="Picture 3">
            <a:extLst>
              <a:ext uri="{FF2B5EF4-FFF2-40B4-BE49-F238E27FC236}">
                <a16:creationId xmlns:a16="http://schemas.microsoft.com/office/drawing/2014/main" id="{48B643A3-BDE6-C649-AEE5-F117DE2148DD}"/>
              </a:ext>
            </a:extLst>
          </p:cNvPr>
          <p:cNvPicPr>
            <a:picLocks noChangeAspect="1"/>
          </p:cNvPicPr>
          <p:nvPr/>
        </p:nvPicPr>
        <p:blipFill>
          <a:blip r:embed="rId2"/>
          <a:stretch>
            <a:fillRect/>
          </a:stretch>
        </p:blipFill>
        <p:spPr>
          <a:xfrm>
            <a:off x="2530365" y="2029925"/>
            <a:ext cx="7134116" cy="3765436"/>
          </a:xfrm>
          <a:prstGeom prst="rect">
            <a:avLst/>
          </a:prstGeom>
        </p:spPr>
      </p:pic>
    </p:spTree>
    <p:extLst>
      <p:ext uri="{BB962C8B-B14F-4D97-AF65-F5344CB8AC3E}">
        <p14:creationId xmlns:p14="http://schemas.microsoft.com/office/powerpoint/2010/main" val="691403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Rectangle Intersection</a:t>
            </a:r>
          </a:p>
        </p:txBody>
      </p:sp>
    </p:spTree>
    <p:extLst>
      <p:ext uri="{BB962C8B-B14F-4D97-AF65-F5344CB8AC3E}">
        <p14:creationId xmlns:p14="http://schemas.microsoft.com/office/powerpoint/2010/main" val="16583980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Intersection of Convex Polygons</a:t>
            </a:r>
          </a:p>
        </p:txBody>
      </p:sp>
    </p:spTree>
    <p:extLst>
      <p:ext uri="{BB962C8B-B14F-4D97-AF65-F5344CB8AC3E}">
        <p14:creationId xmlns:p14="http://schemas.microsoft.com/office/powerpoint/2010/main" val="1435806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806995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 Intersection</a:t>
            </a:r>
          </a:p>
        </p:txBody>
      </p:sp>
    </p:spTree>
    <p:extLst>
      <p:ext uri="{BB962C8B-B14F-4D97-AF65-F5344CB8AC3E}">
        <p14:creationId xmlns:p14="http://schemas.microsoft.com/office/powerpoint/2010/main" val="3558387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Computing If Two Lines Intersect</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235681" y="1137590"/>
                <a:ext cx="5504485"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Given two line segments defined by four points, return true </a:t>
                </a:r>
                <a:r>
                  <a:rPr lang="en-US" sz="2000" i="1" dirty="0" err="1"/>
                  <a:t>iff</a:t>
                </a:r>
                <a:r>
                  <a:rPr lang="en-US" sz="2000" i="1" dirty="0"/>
                  <a:t> the two segments intersect. </a:t>
                </a:r>
              </a:p>
              <a:p>
                <a:pPr marL="0" indent="0">
                  <a:buFont typeface="Arial" panose="020B0604020202020204" pitchFamily="34" charset="0"/>
                  <a:buNone/>
                </a:pPr>
                <a:r>
                  <a:rPr lang="en-US" sz="2000" b="1" i="1" u="sng" dirty="0"/>
                  <a:t>Input</a:t>
                </a:r>
                <a:r>
                  <a:rPr lang="en-US" sz="2000" i="1"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e>
                    </m:acc>
                  </m:oMath>
                </a14:m>
                <a:r>
                  <a:rPr lang="en-US" sz="2000" i="1"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e>
                    </m:acc>
                  </m:oMath>
                </a14:m>
                <a:endParaRPr lang="en-US" sz="2000" i="1" baseline="-25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Obvious Approach:</a:t>
                </a:r>
                <a:br>
                  <a:rPr lang="en-US" sz="2000" i="1" u="sng" dirty="0"/>
                </a:br>
                <a:r>
                  <a:rPr lang="en-US" sz="2000" i="1" dirty="0"/>
                  <a:t>  - Compute the equation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𝑚𝑥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a14:m>
                <a:r>
                  <a:rPr lang="en-US" sz="2000" i="1" dirty="0"/>
                  <a:t> of each line</a:t>
                </a:r>
                <a:br>
                  <a:rPr lang="en-US" sz="2000" i="1" dirty="0"/>
                </a:br>
                <a:r>
                  <a:rPr lang="en-US" sz="2000" i="1" dirty="0"/>
                  <a:t>  - Get intersection point (if exists)</a:t>
                </a:r>
                <a:br>
                  <a:rPr lang="en-US" sz="2000" i="1" dirty="0"/>
                </a:br>
                <a:r>
                  <a:rPr lang="en-US" sz="2000" i="1" dirty="0"/>
                  <a:t>  - Check if intersection point on each segment</a:t>
                </a:r>
                <a:br>
                  <a:rPr lang="en-US" sz="2000" i="1" dirty="0"/>
                </a:br>
                <a:br>
                  <a:rPr lang="en-US" sz="2000" i="1" dirty="0"/>
                </a:br>
                <a:r>
                  <a:rPr lang="en-US" sz="2000" b="1" u="sng" dirty="0"/>
                  <a:t>Problems</a:t>
                </a:r>
                <a:r>
                  <a:rPr lang="en-US" sz="2000" i="1" dirty="0"/>
                  <a:t>:</a:t>
                </a:r>
                <a:br>
                  <a:rPr lang="en-US" sz="2000" i="1" dirty="0"/>
                </a:br>
                <a:r>
                  <a:rPr lang="en-US" sz="2000" i="1" dirty="0"/>
                  <a:t>  - Uses division which can be slow</a:t>
                </a:r>
                <a:br>
                  <a:rPr lang="en-US" sz="2000" i="1" dirty="0"/>
                </a:br>
                <a:r>
                  <a:rPr lang="en-US" sz="2000" i="1" dirty="0"/>
                  <a:t>  - Division also imprecise if segments nearly parallel</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235681" y="1137590"/>
                <a:ext cx="5504485" cy="5404612"/>
              </a:xfrm>
              <a:prstGeom prst="rect">
                <a:avLst/>
              </a:prstGeom>
              <a:blipFill>
                <a:blip r:embed="rId2"/>
                <a:stretch>
                  <a:fillRect l="-920" r="-137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8BBEB48-9CC6-8B45-A16E-49F80992DA40}"/>
              </a:ext>
            </a:extLst>
          </p:cNvPr>
          <p:cNvPicPr>
            <a:picLocks noChangeAspect="1"/>
          </p:cNvPicPr>
          <p:nvPr/>
        </p:nvPicPr>
        <p:blipFill>
          <a:blip r:embed="rId3"/>
          <a:stretch>
            <a:fillRect/>
          </a:stretch>
        </p:blipFill>
        <p:spPr>
          <a:xfrm>
            <a:off x="6856410" y="1902883"/>
            <a:ext cx="4191000" cy="3287551"/>
          </a:xfrm>
          <a:prstGeom prst="rect">
            <a:avLst/>
          </a:prstGeom>
        </p:spPr>
      </p:pic>
    </p:spTree>
    <p:extLst>
      <p:ext uri="{BB962C8B-B14F-4D97-AF65-F5344CB8AC3E}">
        <p14:creationId xmlns:p14="http://schemas.microsoft.com/office/powerpoint/2010/main" val="3908910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Aside: Cross Products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288422"/>
                <a:ext cx="4118744" cy="47353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can be done in O(1) time and quite easily using </a:t>
                </a:r>
                <a:r>
                  <a:rPr lang="en-US" sz="2000" b="1" i="1" u="sng" dirty="0"/>
                  <a:t>cross products</a:t>
                </a:r>
                <a:r>
                  <a:rPr lang="en-US" sz="2000" i="1" dirty="0"/>
                  <a:t>.</a:t>
                </a:r>
              </a:p>
              <a:p>
                <a:pPr marL="0" indent="0">
                  <a:buFont typeface="Arial" panose="020B0604020202020204" pitchFamily="34" charset="0"/>
                  <a:buNone/>
                </a:pPr>
                <a:endParaRPr lang="en-US" sz="2000" i="1" u="sng" dirty="0"/>
              </a:p>
              <a:p>
                <a:pPr marL="0" indent="0">
                  <a:buFont typeface="Arial" panose="020B0604020202020204" pitchFamily="34" charset="0"/>
                  <a:buNone/>
                </a:pPr>
                <a:r>
                  <a:rPr lang="en-US" sz="2000" i="1" u="sng" dirty="0"/>
                  <a:t>Cross Products</a:t>
                </a:r>
                <a:r>
                  <a:rPr lang="en-US" sz="2000" i="1" dirty="0"/>
                  <a:t> can be defined as the determinant of a matrix:</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288422"/>
                <a:ext cx="4118744" cy="4735306"/>
              </a:xfrm>
              <a:prstGeom prst="rect">
                <a:avLst/>
              </a:prstGeom>
              <a:blipFill>
                <a:blip r:embed="rId2"/>
                <a:stretch>
                  <a:fillRect l="-15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37D6ECE-A1F0-874A-9BDC-616ED6555344}"/>
              </a:ext>
            </a:extLst>
          </p:cNvPr>
          <p:cNvPicPr>
            <a:picLocks noChangeAspect="1"/>
          </p:cNvPicPr>
          <p:nvPr/>
        </p:nvPicPr>
        <p:blipFill>
          <a:blip r:embed="rId3"/>
          <a:stretch>
            <a:fillRect/>
          </a:stretch>
        </p:blipFill>
        <p:spPr>
          <a:xfrm>
            <a:off x="5467550" y="1797468"/>
            <a:ext cx="6101076" cy="2730696"/>
          </a:xfrm>
          <a:prstGeom prst="rect">
            <a:avLst/>
          </a:prstGeom>
        </p:spPr>
      </p:pic>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50" y="4495105"/>
            <a:ext cx="6101076" cy="10195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 cross product of p1 and p2 is the signed area of the parallelogram (a). This will be negative if the other vector is counter-clockwise from p, positive otherwise (b).</a:t>
            </a:r>
          </a:p>
        </p:txBody>
      </p:sp>
    </p:spTree>
    <p:extLst>
      <p:ext uri="{BB962C8B-B14F-4D97-AF65-F5344CB8AC3E}">
        <p14:creationId xmlns:p14="http://schemas.microsoft.com/office/powerpoint/2010/main" val="230023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Direction of Turns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753387"/>
                <a:ext cx="4118744" cy="42797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The </a:t>
                </a:r>
                <a:r>
                  <a:rPr lang="en-US" sz="2000" b="1" i="1" u="sng" dirty="0"/>
                  <a:t>sign of a cross product</a:t>
                </a:r>
                <a:r>
                  <a:rPr lang="en-US" sz="2000" b="1" i="1" dirty="0"/>
                  <a:t> </a:t>
                </a:r>
                <a:r>
                  <a:rPr lang="en-US" sz="2000" i="1" dirty="0"/>
                  <a:t>informs whether vectors from the origin to two points </a:t>
                </a:r>
                <a:r>
                  <a:rPr lang="en-US" sz="2000" b="1" i="1" u="sng" dirty="0"/>
                  <a:t>turns left or right</a:t>
                </a:r>
                <a:r>
                  <a:rPr lang="en-US" sz="2000" i="1" dirty="0"/>
                  <a:t>:</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753387"/>
                <a:ext cx="4118744" cy="4279769"/>
              </a:xfrm>
              <a:prstGeom prst="rect">
                <a:avLst/>
              </a:prstGeom>
              <a:blipFill>
                <a:blip r:embed="rId2"/>
                <a:stretch>
                  <a:fillRect l="-1538"/>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positive, then p1 is clockwise from p2 with respect to the origin.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6278252" y="2780907"/>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7041653" y="244384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896280" y="2238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a:off x="6292542" y="2869324"/>
            <a:ext cx="455099" cy="228600"/>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6C5F75B-CCE1-B849-B446-1165065585FD}"/>
              </a:ext>
            </a:extLst>
          </p:cNvPr>
          <p:cNvCxnSpPr/>
          <p:nvPr/>
        </p:nvCxnSpPr>
        <p:spPr>
          <a:xfrm flipV="1">
            <a:off x="8989862" y="2766038"/>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flipV="1">
            <a:off x="8989862" y="3666503"/>
            <a:ext cx="1789695" cy="221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753263" y="242897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23" name="Straight Arrow Connector 22">
            <a:extLst>
              <a:ext uri="{FF2B5EF4-FFF2-40B4-BE49-F238E27FC236}">
                <a16:creationId xmlns:a16="http://schemas.microsoft.com/office/drawing/2014/main" id="{2F2DA891-88B7-504E-BE83-47E3BE4A8E6F}"/>
              </a:ext>
            </a:extLst>
          </p:cNvPr>
          <p:cNvCxnSpPr>
            <a:cxnSpLocks/>
          </p:cNvCxnSpPr>
          <p:nvPr/>
        </p:nvCxnSpPr>
        <p:spPr>
          <a:xfrm flipH="1" flipV="1">
            <a:off x="9753263" y="3192518"/>
            <a:ext cx="273606" cy="394137"/>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negative, then p1 is counter-clockwise from p2 with respect to the origin.</a:t>
            </a:r>
          </a:p>
        </p:txBody>
      </p:sp>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517941" y="5823344"/>
            <a:ext cx="6963002" cy="5017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**Note: Cross product of 0 indicates that the vectors are colinear</a:t>
            </a:r>
          </a:p>
        </p:txBody>
      </p:sp>
    </p:spTree>
    <p:extLst>
      <p:ext uri="{BB962C8B-B14F-4D97-AF65-F5344CB8AC3E}">
        <p14:creationId xmlns:p14="http://schemas.microsoft.com/office/powerpoint/2010/main" val="1794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Examples: Direction of Turns</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1141412"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5</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4</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5(4)</m:t>
                      </m:r>
                      <m:r>
                        <a:rPr lang="en-US" sz="1600" i="1">
                          <a:latin typeface="Cambria Math" panose="02040503050406030204" pitchFamily="18" charset="0"/>
                        </a:rPr>
                        <m:t>−</m:t>
                      </m:r>
                      <m:r>
                        <a:rPr lang="en-US" sz="1600" b="0" i="1" smtClean="0">
                          <a:latin typeface="Cambria Math" panose="02040503050406030204" pitchFamily="18" charset="0"/>
                        </a:rPr>
                        <m:t>3(−1)</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oMath>
                  </m:oMathPara>
                </a14:m>
                <a:endParaRPr lang="en-US" sz="1600" i="1" dirty="0"/>
              </a:p>
            </p:txBody>
          </p:sp>
        </mc:Choice>
        <mc:Fallback>
          <p:sp>
            <p:nvSpPr>
              <p:cNvPr id="7" name="Content Placeholder 2">
                <a:extLst>
                  <a:ext uri="{FF2B5EF4-FFF2-40B4-BE49-F238E27FC236}">
                    <a16:creationId xmlns:a16="http://schemas.microsoft.com/office/drawing/2014/main" id="{60FF5796-93FC-D045-BE41-3549864449A1}"/>
                  </a:ext>
                </a:extLst>
              </p:cNvPr>
              <p:cNvSpPr txBox="1">
                <a:spLocks noRot="1" noChangeAspect="1" noMove="1" noResize="1" noEditPoints="1" noAdjustHandles="1" noChangeArrowheads="1" noChangeShapeType="1" noTextEdit="1"/>
              </p:cNvSpPr>
              <p:nvPr/>
            </p:nvSpPr>
            <p:spPr>
              <a:xfrm>
                <a:off x="1141412" y="3964224"/>
                <a:ext cx="2490464" cy="1859119"/>
              </a:xfrm>
              <a:prstGeom prst="rect">
                <a:avLst/>
              </a:prstGeom>
              <a:blipFill>
                <a:blip r:embed="rId2"/>
                <a:stretch>
                  <a:fillRect/>
                </a:stretch>
              </a:blipFill>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168773" y="5688706"/>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Positive result = Right Turn!!</a:t>
            </a:r>
          </a:p>
        </p:txBody>
      </p:sp>
      <p:grpSp>
        <p:nvGrpSpPr>
          <p:cNvPr id="5" name="Group 4">
            <a:extLst>
              <a:ext uri="{FF2B5EF4-FFF2-40B4-BE49-F238E27FC236}">
                <a16:creationId xmlns:a16="http://schemas.microsoft.com/office/drawing/2014/main" id="{2DED4376-3D5E-3543-870F-C4BBE887DFA8}"/>
              </a:ext>
            </a:extLst>
          </p:cNvPr>
          <p:cNvGrpSpPr/>
          <p:nvPr/>
        </p:nvGrpSpPr>
        <p:grpSpPr>
          <a:xfrm>
            <a:off x="1410550" y="1524919"/>
            <a:ext cx="1952187" cy="2359766"/>
            <a:chOff x="1268361" y="1178481"/>
            <a:chExt cx="1952187" cy="2359766"/>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1268361" y="1199535"/>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1902897" y="1905836"/>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1750497" y="1753436"/>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2666298" y="1568770"/>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1520925" y="1363147"/>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1393978" y="2964343"/>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a:off x="1917187" y="1994253"/>
              <a:ext cx="455099" cy="228600"/>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386049D-FC05-E64A-AE74-DB4FF33CE01E}"/>
                </a:ext>
              </a:extLst>
            </p:cNvPr>
            <p:cNvSpPr txBox="1"/>
            <p:nvPr/>
          </p:nvSpPr>
          <p:spPr>
            <a:xfrm>
              <a:off x="2604766" y="1351887"/>
              <a:ext cx="614271" cy="369332"/>
            </a:xfrm>
            <a:prstGeom prst="rect">
              <a:avLst/>
            </a:prstGeom>
            <a:noFill/>
          </p:spPr>
          <p:txBody>
            <a:bodyPr wrap="none" rtlCol="0">
              <a:spAutoFit/>
            </a:bodyPr>
            <a:lstStyle/>
            <a:p>
              <a:r>
                <a:rPr lang="en-US" dirty="0">
                  <a:solidFill>
                    <a:schemeClr val="bg1"/>
                  </a:solidFill>
                </a:rPr>
                <a:t>(5,3)</a:t>
              </a:r>
              <a:endParaRPr lang="en-US" baseline="-25000" dirty="0">
                <a:solidFill>
                  <a:schemeClr val="bg1"/>
                </a:solidFill>
              </a:endParaRPr>
            </a:p>
          </p:txBody>
        </p:sp>
        <p:sp>
          <p:nvSpPr>
            <p:cNvPr id="25" name="TextBox 24">
              <a:extLst>
                <a:ext uri="{FF2B5EF4-FFF2-40B4-BE49-F238E27FC236}">
                  <a16:creationId xmlns:a16="http://schemas.microsoft.com/office/drawing/2014/main" id="{0F305735-B92E-0A40-B799-5C4F63B7EC81}"/>
                </a:ext>
              </a:extLst>
            </p:cNvPr>
            <p:cNvSpPr txBox="1"/>
            <p:nvPr/>
          </p:nvSpPr>
          <p:spPr>
            <a:xfrm>
              <a:off x="1677471" y="1178481"/>
              <a:ext cx="691215" cy="369332"/>
            </a:xfrm>
            <a:prstGeom prst="rect">
              <a:avLst/>
            </a:prstGeom>
            <a:noFill/>
          </p:spPr>
          <p:txBody>
            <a:bodyPr wrap="none" rtlCol="0">
              <a:spAutoFit/>
            </a:bodyPr>
            <a:lstStyle/>
            <a:p>
              <a:r>
                <a:rPr lang="en-US" dirty="0">
                  <a:solidFill>
                    <a:schemeClr val="bg1"/>
                  </a:solidFill>
                </a:rPr>
                <a:t>(-1,4)</a:t>
              </a:r>
              <a:endParaRPr lang="en-US" baseline="-25000" dirty="0">
                <a:solidFill>
                  <a:schemeClr val="bg1"/>
                </a:solidFill>
              </a:endParaRPr>
            </a:p>
          </p:txBody>
        </p:sp>
      </p:grpSp>
      <p:grpSp>
        <p:nvGrpSpPr>
          <p:cNvPr id="51" name="Group 50">
            <a:extLst>
              <a:ext uri="{FF2B5EF4-FFF2-40B4-BE49-F238E27FC236}">
                <a16:creationId xmlns:a16="http://schemas.microsoft.com/office/drawing/2014/main" id="{D6079532-5E55-F943-A373-90C012905443}"/>
              </a:ext>
            </a:extLst>
          </p:cNvPr>
          <p:cNvGrpSpPr/>
          <p:nvPr/>
        </p:nvGrpSpPr>
        <p:grpSpPr>
          <a:xfrm>
            <a:off x="8886772" y="1524919"/>
            <a:ext cx="1952187" cy="2359766"/>
            <a:chOff x="8886772" y="1524919"/>
            <a:chExt cx="1952187" cy="2359766"/>
          </a:xfrm>
        </p:grpSpPr>
        <p:sp>
          <p:nvSpPr>
            <p:cNvPr id="29" name="Content Placeholder 2">
              <a:extLst>
                <a:ext uri="{FF2B5EF4-FFF2-40B4-BE49-F238E27FC236}">
                  <a16:creationId xmlns:a16="http://schemas.microsoft.com/office/drawing/2014/main" id="{A318FEEB-0381-FF4C-BEAB-28AB9E260243}"/>
                </a:ext>
              </a:extLst>
            </p:cNvPr>
            <p:cNvSpPr txBox="1">
              <a:spLocks/>
            </p:cNvSpPr>
            <p:nvPr/>
          </p:nvSpPr>
          <p:spPr>
            <a:xfrm>
              <a:off x="8886772"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30" name="Straight Arrow Connector 29">
              <a:extLst>
                <a:ext uri="{FF2B5EF4-FFF2-40B4-BE49-F238E27FC236}">
                  <a16:creationId xmlns:a16="http://schemas.microsoft.com/office/drawing/2014/main" id="{89C7B6B8-57D6-DA4A-B9A0-0858F6D6B03E}"/>
                </a:ext>
              </a:extLst>
            </p:cNvPr>
            <p:cNvCxnSpPr/>
            <p:nvPr/>
          </p:nvCxnSpPr>
          <p:spPr>
            <a:xfrm flipV="1">
              <a:off x="9521308"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91013BD-F195-A640-AE75-5C3EB6669B02}"/>
                </a:ext>
              </a:extLst>
            </p:cNvPr>
            <p:cNvCxnSpPr>
              <a:cxnSpLocks/>
            </p:cNvCxnSpPr>
            <p:nvPr/>
          </p:nvCxnSpPr>
          <p:spPr>
            <a:xfrm flipH="1" flipV="1">
              <a:off x="9368908"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D3D6922-DB8B-BB4E-890B-6C56630A4587}"/>
                </a:ext>
              </a:extLst>
            </p:cNvPr>
            <p:cNvSpPr txBox="1"/>
            <p:nvPr/>
          </p:nvSpPr>
          <p:spPr>
            <a:xfrm>
              <a:off x="10284709"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33" name="TextBox 32">
              <a:extLst>
                <a:ext uri="{FF2B5EF4-FFF2-40B4-BE49-F238E27FC236}">
                  <a16:creationId xmlns:a16="http://schemas.microsoft.com/office/drawing/2014/main" id="{02AC26AF-8DAA-AF49-96B9-F6D483C8E2B8}"/>
                </a:ext>
              </a:extLst>
            </p:cNvPr>
            <p:cNvSpPr txBox="1"/>
            <p:nvPr/>
          </p:nvSpPr>
          <p:spPr>
            <a:xfrm>
              <a:off x="9139336"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34" name="TextBox 33">
              <a:extLst>
                <a:ext uri="{FF2B5EF4-FFF2-40B4-BE49-F238E27FC236}">
                  <a16:creationId xmlns:a16="http://schemas.microsoft.com/office/drawing/2014/main" id="{4EB07A9B-5539-944E-8659-B82B42F642AC}"/>
                </a:ext>
              </a:extLst>
            </p:cNvPr>
            <p:cNvSpPr txBox="1"/>
            <p:nvPr/>
          </p:nvSpPr>
          <p:spPr>
            <a:xfrm>
              <a:off x="9012389"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35" name="Straight Arrow Connector 34">
              <a:extLst>
                <a:ext uri="{FF2B5EF4-FFF2-40B4-BE49-F238E27FC236}">
                  <a16:creationId xmlns:a16="http://schemas.microsoft.com/office/drawing/2014/main" id="{9FC5228A-7175-CF48-AEC3-4F0DA3C706A0}"/>
                </a:ext>
              </a:extLst>
            </p:cNvPr>
            <p:cNvCxnSpPr>
              <a:cxnSpLocks/>
            </p:cNvCxnSpPr>
            <p:nvPr/>
          </p:nvCxnSpPr>
          <p:spPr>
            <a:xfrm flipH="1" flipV="1">
              <a:off x="9535598" y="2454991"/>
              <a:ext cx="451499" cy="212238"/>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CC86879-D659-FC40-BF7A-1A5FEABF073E}"/>
                </a:ext>
              </a:extLst>
            </p:cNvPr>
            <p:cNvSpPr txBox="1"/>
            <p:nvPr/>
          </p:nvSpPr>
          <p:spPr>
            <a:xfrm>
              <a:off x="10223177" y="1698325"/>
              <a:ext cx="614271" cy="369332"/>
            </a:xfrm>
            <a:prstGeom prst="rect">
              <a:avLst/>
            </a:prstGeom>
            <a:noFill/>
          </p:spPr>
          <p:txBody>
            <a:bodyPr wrap="none" rtlCol="0">
              <a:spAutoFit/>
            </a:bodyPr>
            <a:lstStyle/>
            <a:p>
              <a:r>
                <a:rPr lang="en-US" dirty="0">
                  <a:solidFill>
                    <a:schemeClr val="bg1"/>
                  </a:solidFill>
                </a:rPr>
                <a:t>(6,3)</a:t>
              </a:r>
              <a:endParaRPr lang="en-US" baseline="-25000" dirty="0">
                <a:solidFill>
                  <a:schemeClr val="bg1"/>
                </a:solidFill>
              </a:endParaRPr>
            </a:p>
          </p:txBody>
        </p:sp>
        <p:sp>
          <p:nvSpPr>
            <p:cNvPr id="37" name="TextBox 36">
              <a:extLst>
                <a:ext uri="{FF2B5EF4-FFF2-40B4-BE49-F238E27FC236}">
                  <a16:creationId xmlns:a16="http://schemas.microsoft.com/office/drawing/2014/main" id="{C5F21074-4D69-CF40-80AF-5B31C0A3C6FD}"/>
                </a:ext>
              </a:extLst>
            </p:cNvPr>
            <p:cNvSpPr txBox="1"/>
            <p:nvPr/>
          </p:nvSpPr>
          <p:spPr>
            <a:xfrm>
              <a:off x="9295882" y="1524919"/>
              <a:ext cx="691215" cy="369332"/>
            </a:xfrm>
            <a:prstGeom prst="rect">
              <a:avLst/>
            </a:prstGeom>
            <a:noFill/>
          </p:spPr>
          <p:txBody>
            <a:bodyPr wrap="none" rtlCol="0">
              <a:spAutoFit/>
            </a:bodyPr>
            <a:lstStyle/>
            <a:p>
              <a:r>
                <a:rPr lang="en-US" dirty="0">
                  <a:solidFill>
                    <a:schemeClr val="bg1"/>
                  </a:solidFill>
                </a:rPr>
                <a:t>(-2,4)</a:t>
              </a:r>
              <a:endParaRPr lang="en-US" baseline="-25000" dirty="0">
                <a:solidFill>
                  <a:schemeClr val="bg1"/>
                </a:solidFill>
              </a:endParaRPr>
            </a:p>
          </p:txBody>
        </p:sp>
      </p:grpSp>
      <p:grpSp>
        <p:nvGrpSpPr>
          <p:cNvPr id="15" name="Group 14">
            <a:extLst>
              <a:ext uri="{FF2B5EF4-FFF2-40B4-BE49-F238E27FC236}">
                <a16:creationId xmlns:a16="http://schemas.microsoft.com/office/drawing/2014/main" id="{FF141343-8838-F045-96BE-CAD3E96FE278}"/>
              </a:ext>
            </a:extLst>
          </p:cNvPr>
          <p:cNvGrpSpPr/>
          <p:nvPr/>
        </p:nvGrpSpPr>
        <p:grpSpPr>
          <a:xfrm>
            <a:off x="5067352" y="1556500"/>
            <a:ext cx="1952187" cy="2338712"/>
            <a:chOff x="5067352" y="1556500"/>
            <a:chExt cx="1952187" cy="2338712"/>
          </a:xfrm>
        </p:grpSpPr>
        <p:sp>
          <p:nvSpPr>
            <p:cNvPr id="39" name="Content Placeholder 2">
              <a:extLst>
                <a:ext uri="{FF2B5EF4-FFF2-40B4-BE49-F238E27FC236}">
                  <a16:creationId xmlns:a16="http://schemas.microsoft.com/office/drawing/2014/main" id="{15CCAC02-C3AA-7647-83C0-F39768A786C3}"/>
                </a:ext>
              </a:extLst>
            </p:cNvPr>
            <p:cNvSpPr txBox="1">
              <a:spLocks/>
            </p:cNvSpPr>
            <p:nvPr/>
          </p:nvSpPr>
          <p:spPr>
            <a:xfrm>
              <a:off x="5067352" y="1556500"/>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0" name="Straight Arrow Connector 39">
              <a:extLst>
                <a:ext uri="{FF2B5EF4-FFF2-40B4-BE49-F238E27FC236}">
                  <a16:creationId xmlns:a16="http://schemas.microsoft.com/office/drawing/2014/main" id="{AB643DB2-4C1C-4E48-B4A4-2E2336378700}"/>
                </a:ext>
              </a:extLst>
            </p:cNvPr>
            <p:cNvCxnSpPr>
              <a:cxnSpLocks/>
            </p:cNvCxnSpPr>
            <p:nvPr/>
          </p:nvCxnSpPr>
          <p:spPr>
            <a:xfrm flipV="1">
              <a:off x="5701888" y="2813169"/>
              <a:ext cx="221956" cy="571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0EEF8F7-1E88-5644-854C-898766F2E823}"/>
                </a:ext>
              </a:extLst>
            </p:cNvPr>
            <p:cNvCxnSpPr>
              <a:cxnSpLocks/>
            </p:cNvCxnSpPr>
            <p:nvPr/>
          </p:nvCxnSpPr>
          <p:spPr>
            <a:xfrm flipV="1">
              <a:off x="5701888" y="2147269"/>
              <a:ext cx="458748" cy="1237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F7624B4-3AA9-484F-AE2C-7A13B1918549}"/>
                </a:ext>
              </a:extLst>
            </p:cNvPr>
            <p:cNvSpPr txBox="1"/>
            <p:nvPr/>
          </p:nvSpPr>
          <p:spPr>
            <a:xfrm>
              <a:off x="5833429" y="294144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43" name="TextBox 42">
              <a:extLst>
                <a:ext uri="{FF2B5EF4-FFF2-40B4-BE49-F238E27FC236}">
                  <a16:creationId xmlns:a16="http://schemas.microsoft.com/office/drawing/2014/main" id="{5BDAAA3C-8210-3345-BEDB-EEA37F98418B}"/>
                </a:ext>
              </a:extLst>
            </p:cNvPr>
            <p:cNvSpPr txBox="1"/>
            <p:nvPr/>
          </p:nvSpPr>
          <p:spPr>
            <a:xfrm>
              <a:off x="5949902" y="178838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44" name="TextBox 43">
              <a:extLst>
                <a:ext uri="{FF2B5EF4-FFF2-40B4-BE49-F238E27FC236}">
                  <a16:creationId xmlns:a16="http://schemas.microsoft.com/office/drawing/2014/main" id="{33D89C94-146D-9041-B88C-6C48DC0686AF}"/>
                </a:ext>
              </a:extLst>
            </p:cNvPr>
            <p:cNvSpPr txBox="1"/>
            <p:nvPr/>
          </p:nvSpPr>
          <p:spPr>
            <a:xfrm>
              <a:off x="5192969" y="332130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46" name="TextBox 45">
              <a:extLst>
                <a:ext uri="{FF2B5EF4-FFF2-40B4-BE49-F238E27FC236}">
                  <a16:creationId xmlns:a16="http://schemas.microsoft.com/office/drawing/2014/main" id="{31BF3358-FC0F-2242-9C3C-8F97DBB526B9}"/>
                </a:ext>
              </a:extLst>
            </p:cNvPr>
            <p:cNvSpPr txBox="1"/>
            <p:nvPr/>
          </p:nvSpPr>
          <p:spPr>
            <a:xfrm>
              <a:off x="5913559" y="2715329"/>
              <a:ext cx="614271" cy="369332"/>
            </a:xfrm>
            <a:prstGeom prst="rect">
              <a:avLst/>
            </a:prstGeom>
            <a:noFill/>
          </p:spPr>
          <p:txBody>
            <a:bodyPr wrap="none" rtlCol="0">
              <a:spAutoFit/>
            </a:bodyPr>
            <a:lstStyle/>
            <a:p>
              <a:r>
                <a:rPr lang="en-US" dirty="0">
                  <a:solidFill>
                    <a:schemeClr val="bg1"/>
                  </a:solidFill>
                </a:rPr>
                <a:t>(1,3)</a:t>
              </a:r>
              <a:endParaRPr lang="en-US" baseline="-25000" dirty="0">
                <a:solidFill>
                  <a:schemeClr val="bg1"/>
                </a:solidFill>
              </a:endParaRPr>
            </a:p>
          </p:txBody>
        </p:sp>
        <p:sp>
          <p:nvSpPr>
            <p:cNvPr id="47" name="TextBox 46">
              <a:extLst>
                <a:ext uri="{FF2B5EF4-FFF2-40B4-BE49-F238E27FC236}">
                  <a16:creationId xmlns:a16="http://schemas.microsoft.com/office/drawing/2014/main" id="{064CE1E9-52D6-EF49-9816-D325C0A618F7}"/>
                </a:ext>
              </a:extLst>
            </p:cNvPr>
            <p:cNvSpPr txBox="1"/>
            <p:nvPr/>
          </p:nvSpPr>
          <p:spPr>
            <a:xfrm>
              <a:off x="6075682" y="1598493"/>
              <a:ext cx="614271" cy="369332"/>
            </a:xfrm>
            <a:prstGeom prst="rect">
              <a:avLst/>
            </a:prstGeom>
            <a:noFill/>
          </p:spPr>
          <p:txBody>
            <a:bodyPr wrap="none" rtlCol="0">
              <a:spAutoFit/>
            </a:bodyPr>
            <a:lstStyle/>
            <a:p>
              <a:r>
                <a:rPr lang="en-US" dirty="0">
                  <a:solidFill>
                    <a:schemeClr val="bg1"/>
                  </a:solidFill>
                </a:rPr>
                <a:t>(2,6)</a:t>
              </a:r>
              <a:endParaRPr lang="en-US" baseline="-25000" dirty="0">
                <a:solidFill>
                  <a:schemeClr val="bg1"/>
                </a:solidFill>
              </a:endParaRPr>
            </a:p>
          </p:txBody>
        </p:sp>
      </p:grpSp>
      <mc:AlternateContent xmlns:mc="http://schemas.openxmlformats.org/markup-compatibility/2006">
        <mc:Choice xmlns:a14="http://schemas.microsoft.com/office/drawing/2010/main" Requires="a14">
          <p:sp>
            <p:nvSpPr>
              <p:cNvPr id="48" name="Content Placeholder 2">
                <a:extLst>
                  <a:ext uri="{FF2B5EF4-FFF2-40B4-BE49-F238E27FC236}">
                    <a16:creationId xmlns:a16="http://schemas.microsoft.com/office/drawing/2014/main" id="{CDA85255-F56D-374A-A5E5-0F4FAF5FBD23}"/>
                  </a:ext>
                </a:extLst>
              </p:cNvPr>
              <p:cNvSpPr txBox="1">
                <a:spLocks/>
              </p:cNvSpPr>
              <p:nvPr/>
            </p:nvSpPr>
            <p:spPr>
              <a:xfrm>
                <a:off x="4830450"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smtClean="0">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smtClean="0">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2</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6</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6(1)</m:t>
                      </m:r>
                      <m:r>
                        <a:rPr lang="en-US" sz="1600" i="1">
                          <a:latin typeface="Cambria Math" panose="02040503050406030204" pitchFamily="18" charset="0"/>
                        </a:rPr>
                        <m:t>−</m:t>
                      </m:r>
                      <m:r>
                        <a:rPr lang="en-US" sz="1600" b="0" i="1" smtClean="0">
                          <a:latin typeface="Cambria Math" panose="02040503050406030204" pitchFamily="18" charset="0"/>
                        </a:rPr>
                        <m:t>3(2)</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0</m:t>
                      </m:r>
                    </m:oMath>
                  </m:oMathPara>
                </a14:m>
                <a:endParaRPr lang="en-US" sz="1600" i="1" dirty="0"/>
              </a:p>
            </p:txBody>
          </p:sp>
        </mc:Choice>
        <mc:Fallback>
          <p:sp>
            <p:nvSpPr>
              <p:cNvPr id="48" name="Content Placeholder 2">
                <a:extLst>
                  <a:ext uri="{FF2B5EF4-FFF2-40B4-BE49-F238E27FC236}">
                    <a16:creationId xmlns:a16="http://schemas.microsoft.com/office/drawing/2014/main" id="{CDA85255-F56D-374A-A5E5-0F4FAF5FBD23}"/>
                  </a:ext>
                </a:extLst>
              </p:cNvPr>
              <p:cNvSpPr txBox="1">
                <a:spLocks noRot="1" noChangeAspect="1" noMove="1" noResize="1" noEditPoints="1" noAdjustHandles="1" noChangeArrowheads="1" noChangeShapeType="1" noTextEdit="1"/>
              </p:cNvSpPr>
              <p:nvPr/>
            </p:nvSpPr>
            <p:spPr>
              <a:xfrm>
                <a:off x="4830450" y="3964224"/>
                <a:ext cx="2490464" cy="1859119"/>
              </a:xfrm>
              <a:prstGeom prst="rect">
                <a:avLst/>
              </a:prstGeom>
              <a:blipFill>
                <a:blip r:embed="rId3"/>
                <a:stretch>
                  <a:fillRect/>
                </a:stretch>
              </a:blipFill>
            </p:spPr>
            <p:txBody>
              <a:bodyPr/>
              <a:lstStyle/>
              <a:p>
                <a:r>
                  <a:rPr lang="en-US">
                    <a:noFill/>
                  </a:rPr>
                  <a:t> </a:t>
                </a:r>
              </a:p>
            </p:txBody>
          </p:sp>
        </mc:Fallback>
      </mc:AlternateContent>
      <p:sp>
        <p:nvSpPr>
          <p:cNvPr id="49" name="Content Placeholder 2">
            <a:extLst>
              <a:ext uri="{FF2B5EF4-FFF2-40B4-BE49-F238E27FC236}">
                <a16:creationId xmlns:a16="http://schemas.microsoft.com/office/drawing/2014/main" id="{4EFD9D64-E61A-0145-982A-301C31BB13CB}"/>
              </a:ext>
            </a:extLst>
          </p:cNvPr>
          <p:cNvSpPr txBox="1">
            <a:spLocks/>
          </p:cNvSpPr>
          <p:nvPr/>
        </p:nvSpPr>
        <p:spPr>
          <a:xfrm>
            <a:off x="5331505" y="5683972"/>
            <a:ext cx="1488353"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0 = Co-Linear!!</a:t>
            </a:r>
          </a:p>
        </p:txBody>
      </p:sp>
      <mc:AlternateContent xmlns:mc="http://schemas.openxmlformats.org/markup-compatibility/2006">
        <mc:Choice xmlns:a14="http://schemas.microsoft.com/office/drawing/2010/main" Requires="a14">
          <p:sp>
            <p:nvSpPr>
              <p:cNvPr id="52" name="Content Placeholder 2">
                <a:extLst>
                  <a:ext uri="{FF2B5EF4-FFF2-40B4-BE49-F238E27FC236}">
                    <a16:creationId xmlns:a16="http://schemas.microsoft.com/office/drawing/2014/main" id="{E86CDB61-2E07-4441-B8A8-A37248F8F756}"/>
                  </a:ext>
                </a:extLst>
              </p:cNvPr>
              <p:cNvSpPr txBox="1">
                <a:spLocks/>
              </p:cNvSpPr>
              <p:nvPr/>
            </p:nvSpPr>
            <p:spPr>
              <a:xfrm>
                <a:off x="8619144" y="3961460"/>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−2</m:t>
                                </m:r>
                              </m:e>
                              <m:e>
                                <m:r>
                                  <a:rPr lang="en-US" sz="1600" b="0" i="1" smtClean="0">
                                    <a:latin typeface="Cambria Math" panose="02040503050406030204" pitchFamily="18" charset="0"/>
                                  </a:rPr>
                                  <m:t>6</m:t>
                                </m:r>
                              </m:e>
                            </m:mr>
                            <m:mr>
                              <m:e>
                                <m:r>
                                  <a:rPr lang="en-US" sz="1600" b="0" i="1" smtClean="0">
                                    <a:latin typeface="Cambria Math" panose="02040503050406030204" pitchFamily="18" charset="0"/>
                                  </a:rPr>
                                  <m:t>4</m:t>
                                </m:r>
                              </m:e>
                              <m:e>
                                <m:r>
                                  <a:rPr lang="en-US" sz="1600" b="0" i="1" smtClean="0">
                                    <a:latin typeface="Cambria Math" panose="02040503050406030204" pitchFamily="18" charset="0"/>
                                  </a:rPr>
                                  <m:t>3</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r>
                        <a:rPr lang="en-US" sz="1600" i="1">
                          <a:latin typeface="Cambria Math" panose="02040503050406030204" pitchFamily="18" charset="0"/>
                        </a:rPr>
                        <m:t>−</m:t>
                      </m:r>
                      <m:r>
                        <a:rPr lang="en-US" sz="1600" b="0" i="1" smtClean="0">
                          <a:latin typeface="Cambria Math" panose="02040503050406030204" pitchFamily="18" charset="0"/>
                        </a:rPr>
                        <m:t>6(4)</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−30</m:t>
                      </m:r>
                    </m:oMath>
                  </m:oMathPara>
                </a14:m>
                <a:endParaRPr lang="en-US" sz="1600" i="1" dirty="0"/>
              </a:p>
            </p:txBody>
          </p:sp>
        </mc:Choice>
        <mc:Fallback>
          <p:sp>
            <p:nvSpPr>
              <p:cNvPr id="52" name="Content Placeholder 2">
                <a:extLst>
                  <a:ext uri="{FF2B5EF4-FFF2-40B4-BE49-F238E27FC236}">
                    <a16:creationId xmlns:a16="http://schemas.microsoft.com/office/drawing/2014/main" id="{E86CDB61-2E07-4441-B8A8-A37248F8F756}"/>
                  </a:ext>
                </a:extLst>
              </p:cNvPr>
              <p:cNvSpPr txBox="1">
                <a:spLocks noRot="1" noChangeAspect="1" noMove="1" noResize="1" noEditPoints="1" noAdjustHandles="1" noChangeArrowheads="1" noChangeShapeType="1" noTextEdit="1"/>
              </p:cNvSpPr>
              <p:nvPr/>
            </p:nvSpPr>
            <p:spPr>
              <a:xfrm>
                <a:off x="8619144" y="3961460"/>
                <a:ext cx="2490464" cy="1859119"/>
              </a:xfrm>
              <a:prstGeom prst="rect">
                <a:avLst/>
              </a:prstGeom>
              <a:blipFill>
                <a:blip r:embed="rId4"/>
                <a:stretch>
                  <a:fillRect/>
                </a:stretch>
              </a:blipFill>
            </p:spPr>
            <p:txBody>
              <a:bodyPr/>
              <a:lstStyle/>
              <a:p>
                <a:r>
                  <a:rPr lang="en-US">
                    <a:noFill/>
                  </a:rPr>
                  <a:t> </a:t>
                </a:r>
              </a:p>
            </p:txBody>
          </p:sp>
        </mc:Fallback>
      </mc:AlternateContent>
      <p:sp>
        <p:nvSpPr>
          <p:cNvPr id="53" name="Content Placeholder 2">
            <a:extLst>
              <a:ext uri="{FF2B5EF4-FFF2-40B4-BE49-F238E27FC236}">
                <a16:creationId xmlns:a16="http://schemas.microsoft.com/office/drawing/2014/main" id="{91447EFA-186F-4448-8048-9BA8FE1458AD}"/>
              </a:ext>
            </a:extLst>
          </p:cNvPr>
          <p:cNvSpPr txBox="1">
            <a:spLocks/>
          </p:cNvSpPr>
          <p:nvPr/>
        </p:nvSpPr>
        <p:spPr>
          <a:xfrm>
            <a:off x="8646505" y="5685942"/>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Negative result = Left Turn!!</a:t>
            </a:r>
          </a:p>
        </p:txBody>
      </p:sp>
    </p:spTree>
    <p:extLst>
      <p:ext uri="{BB962C8B-B14F-4D97-AF65-F5344CB8AC3E}">
        <p14:creationId xmlns:p14="http://schemas.microsoft.com/office/powerpoint/2010/main" val="27118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08031" y="1759883"/>
            <a:ext cx="4118744" cy="3166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In a moment, we will see that we are interested in successive vectors. Those in which the end of the first vector is the beginning of the next one</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are interested in the direction of the turn ONLY</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(0,0)</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a:cxnSpLocks/>
          </p:cNvCxnSpPr>
          <p:nvPr/>
        </p:nvCxnSpPr>
        <p:spPr>
          <a:xfrm flipV="1">
            <a:off x="6125852" y="2159876"/>
            <a:ext cx="915801" cy="468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7" name="Straight Arrow Connector 16">
            <a:extLst>
              <a:ext uri="{FF2B5EF4-FFF2-40B4-BE49-F238E27FC236}">
                <a16:creationId xmlns:a16="http://schemas.microsoft.com/office/drawing/2014/main" id="{E6C5F75B-CCE1-B849-B446-1165065585FD}"/>
              </a:ext>
            </a:extLst>
          </p:cNvPr>
          <p:cNvCxnSpPr>
            <a:cxnSpLocks/>
          </p:cNvCxnSpPr>
          <p:nvPr/>
        </p:nvCxnSpPr>
        <p:spPr>
          <a:xfrm flipV="1">
            <a:off x="8828551" y="2364605"/>
            <a:ext cx="1056158" cy="714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a:off x="9884709" y="2369781"/>
            <a:ext cx="885739" cy="1079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884709" y="2070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NOT (0,0)</a:t>
            </a:r>
          </a:p>
        </p:txBody>
      </p:sp>
      <p:sp>
        <p:nvSpPr>
          <p:cNvPr id="27" name="TextBox 26">
            <a:extLst>
              <a:ext uri="{FF2B5EF4-FFF2-40B4-BE49-F238E27FC236}">
                <a16:creationId xmlns:a16="http://schemas.microsoft.com/office/drawing/2014/main" id="{25B19034-2069-574C-90DD-B604305B798A}"/>
              </a:ext>
            </a:extLst>
          </p:cNvPr>
          <p:cNvSpPr txBox="1"/>
          <p:nvPr/>
        </p:nvSpPr>
        <p:spPr>
          <a:xfrm>
            <a:off x="8521630" y="290770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0</a:t>
            </a:r>
          </a:p>
        </p:txBody>
      </p:sp>
    </p:spTree>
    <p:extLst>
      <p:ext uri="{BB962C8B-B14F-4D97-AF65-F5344CB8AC3E}">
        <p14:creationId xmlns:p14="http://schemas.microsoft.com/office/powerpoint/2010/main" val="130917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8346</TotalTime>
  <Words>2345</Words>
  <Application>Microsoft Macintosh PowerPoint</Application>
  <PresentationFormat>Widescreen</PresentationFormat>
  <Paragraphs>238</Paragraphs>
  <Slides>37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Cambria Math</vt:lpstr>
      <vt:lpstr>Trebuchet MS</vt:lpstr>
      <vt:lpstr>Tw Cen MT</vt:lpstr>
      <vt:lpstr>Circuit</vt:lpstr>
      <vt:lpstr>Computational Geometry</vt:lpstr>
      <vt:lpstr>Introduction</vt:lpstr>
      <vt:lpstr>Computational Geometry</vt:lpstr>
      <vt:lpstr>Line Intersection</vt:lpstr>
      <vt:lpstr>Computing If Two Lines Intersect</vt:lpstr>
      <vt:lpstr>Aside: Cross Products</vt:lpstr>
      <vt:lpstr>Direction of Turns</vt:lpstr>
      <vt:lpstr>Examples: Direction of Turns</vt:lpstr>
      <vt:lpstr>Successive Vectors</vt:lpstr>
      <vt:lpstr>Successive Vectors</vt:lpstr>
      <vt:lpstr>Back to Line Intersection</vt:lpstr>
      <vt:lpstr>Line Segments Intersect: Code</vt:lpstr>
      <vt:lpstr>Line Segments Intersect: Code</vt:lpstr>
      <vt:lpstr>Point-Polygon Intersection</vt:lpstr>
      <vt:lpstr>Point-Polygon Intersection</vt:lpstr>
      <vt:lpstr>Point-Polygon Intersection</vt:lpstr>
      <vt:lpstr>Point-Polygon Intersection</vt:lpstr>
      <vt:lpstr>Point-Polygon Intersection</vt:lpstr>
      <vt:lpstr>Point-Polygon Intersection</vt:lpstr>
      <vt:lpstr>Point-Polygon Intersection</vt:lpstr>
      <vt:lpstr>Point-Polygon Intersection</vt:lpstr>
      <vt:lpstr>Point-Polygon Intersection</vt:lpstr>
      <vt:lpstr>Final Pseudocode</vt:lpstr>
      <vt:lpstr>Final Pseudocode</vt:lpstr>
      <vt:lpstr>Multiple Line Intersection</vt:lpstr>
      <vt:lpstr>Multiple Segment Intersection</vt:lpstr>
      <vt:lpstr>Multiple Segment Intersection</vt:lpstr>
      <vt:lpstr>Moving the Sweep Line</vt:lpstr>
      <vt:lpstr>Event-Point Schedule</vt:lpstr>
      <vt:lpstr>Sweep-Line Status</vt:lpstr>
      <vt:lpstr>Multiple Segment Intersection</vt:lpstr>
      <vt:lpstr>Conditions for Intersection</vt:lpstr>
      <vt:lpstr>Multiple Segment Intersection</vt:lpstr>
      <vt:lpstr>Multiple Segment Intersection</vt:lpstr>
      <vt:lpstr>Rectangle Intersection</vt:lpstr>
      <vt:lpstr>Intersection of Convex Polygons</vt:lpstr>
      <vt:lpstr>Conclusion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100</cp:revision>
  <dcterms:created xsi:type="dcterms:W3CDTF">2023-02-24T14:15:53Z</dcterms:created>
  <dcterms:modified xsi:type="dcterms:W3CDTF">2025-01-28T13:05:26Z</dcterms:modified>
</cp:coreProperties>
</file>