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6" r:id="rId1"/>
  </p:sldMasterIdLst>
  <p:notesMasterIdLst>
    <p:notesMasterId r:id="rId45"/>
  </p:notesMasterIdLst>
  <p:sldIdLst>
    <p:sldId id="256" r:id="rId2"/>
    <p:sldId id="286" r:id="rId3"/>
    <p:sldId id="292" r:id="rId4"/>
    <p:sldId id="298" r:id="rId5"/>
    <p:sldId id="334" r:id="rId6"/>
    <p:sldId id="336" r:id="rId7"/>
    <p:sldId id="335" r:id="rId8"/>
    <p:sldId id="337" r:id="rId9"/>
    <p:sldId id="338" r:id="rId10"/>
    <p:sldId id="366" r:id="rId11"/>
    <p:sldId id="339" r:id="rId12"/>
    <p:sldId id="370" r:id="rId13"/>
    <p:sldId id="340" r:id="rId14"/>
    <p:sldId id="341" r:id="rId15"/>
    <p:sldId id="342" r:id="rId16"/>
    <p:sldId id="343" r:id="rId17"/>
    <p:sldId id="344" r:id="rId18"/>
    <p:sldId id="345" r:id="rId19"/>
    <p:sldId id="346" r:id="rId20"/>
    <p:sldId id="347" r:id="rId21"/>
    <p:sldId id="348" r:id="rId22"/>
    <p:sldId id="349" r:id="rId23"/>
    <p:sldId id="367" r:id="rId24"/>
    <p:sldId id="368" r:id="rId25"/>
    <p:sldId id="350" r:id="rId26"/>
    <p:sldId id="351" r:id="rId27"/>
    <p:sldId id="352" r:id="rId28"/>
    <p:sldId id="353" r:id="rId29"/>
    <p:sldId id="354" r:id="rId30"/>
    <p:sldId id="355" r:id="rId31"/>
    <p:sldId id="356" r:id="rId32"/>
    <p:sldId id="293" r:id="rId33"/>
    <p:sldId id="358" r:id="rId34"/>
    <p:sldId id="369" r:id="rId35"/>
    <p:sldId id="359" r:id="rId36"/>
    <p:sldId id="360" r:id="rId37"/>
    <p:sldId id="365" r:id="rId38"/>
    <p:sldId id="364" r:id="rId39"/>
    <p:sldId id="363" r:id="rId40"/>
    <p:sldId id="371" r:id="rId41"/>
    <p:sldId id="372" r:id="rId42"/>
    <p:sldId id="357" r:id="rId43"/>
    <p:sldId id="333" r:id="rId4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364"/>
    <p:restoredTop sz="94799"/>
  </p:normalViewPr>
  <p:slideViewPr>
    <p:cSldViewPr snapToGrid="0" snapToObjects="1">
      <p:cViewPr varScale="1">
        <p:scale>
          <a:sx n="141" d="100"/>
          <a:sy n="141" d="100"/>
        </p:scale>
        <p:origin x="5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B45307-6ED4-B142-BD64-10F739779302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BDE956-AECE-4A49-8BC2-51A8C013B72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9781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457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9353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8635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1BDE956-AECE-4A49-8BC2-51A8C013B72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3139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446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53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1801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133876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6959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9669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744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97678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53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4007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27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307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720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116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3014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50312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755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4347D3-4C9A-C240-8F14-750059DFEEB0}" type="datetimeFigureOut">
              <a:rPr lang="en-US" smtClean="0"/>
              <a:t>2/5/25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D91E88-2515-D24B-B4EA-67D975D085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26018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  <p:sldLayoutId id="2147484018" r:id="rId12"/>
    <p:sldLayoutId id="2147484019" r:id="rId13"/>
    <p:sldLayoutId id="2147484020" r:id="rId14"/>
    <p:sldLayoutId id="2147484021" r:id="rId15"/>
    <p:sldLayoutId id="2147484022" r:id="rId16"/>
    <p:sldLayoutId id="2147484023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8F7A2C-CECB-EA45-9A8F-28914F6ACB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3BA16-EE93-B74E-A27C-2B68B596BB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pPr algn="ctr"/>
            <a:r>
              <a:rPr lang="en-US" dirty="0"/>
              <a:t>Advanced Algorithms</a:t>
            </a:r>
            <a:br>
              <a:rPr lang="en-US" dirty="0"/>
            </a:br>
            <a:r>
              <a:rPr lang="en-US" dirty="0"/>
              <a:t>Mark Floryan</a:t>
            </a:r>
            <a:br>
              <a:rPr lang="en-US" dirty="0"/>
            </a:br>
            <a:br>
              <a:rPr lang="en-US" dirty="0"/>
            </a:br>
            <a:r>
              <a:rPr lang="en-US" dirty="0"/>
              <a:t>Material From:</a:t>
            </a:r>
            <a:br>
              <a:rPr lang="en-US" dirty="0"/>
            </a:br>
            <a:r>
              <a:rPr lang="en-US" dirty="0"/>
              <a:t>https://</a:t>
            </a:r>
            <a:r>
              <a:rPr lang="en-US" dirty="0" err="1"/>
              <a:t>cp-algorithms.com</a:t>
            </a:r>
            <a:r>
              <a:rPr lang="en-US" dirty="0"/>
              <a:t>/</a:t>
            </a:r>
            <a:r>
              <a:rPr lang="en-US" dirty="0" err="1"/>
              <a:t>data_structures</a:t>
            </a:r>
            <a:r>
              <a:rPr lang="en-US" dirty="0"/>
              <a:t>/</a:t>
            </a:r>
            <a:r>
              <a:rPr lang="en-US" dirty="0" err="1"/>
              <a:t>segment_tree.html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37305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7628407" y="2243094"/>
            <a:ext cx="3289214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 constructing this tree: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54378B2-33F1-3948-B04F-16EF328831CE}"/>
              </a:ext>
            </a:extLst>
          </p:cNvPr>
          <p:cNvSpPr/>
          <p:nvPr/>
        </p:nvSpPr>
        <p:spPr>
          <a:xfrm>
            <a:off x="977462" y="1237593"/>
            <a:ext cx="5762297" cy="488731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A1338BB5-155F-084F-8BC0-624241F73FA5}"/>
              </a:ext>
            </a:extLst>
          </p:cNvPr>
          <p:cNvSpPr txBox="1">
            <a:spLocks/>
          </p:cNvSpPr>
          <p:nvPr/>
        </p:nvSpPr>
        <p:spPr>
          <a:xfrm>
            <a:off x="7995086" y="2832893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3657695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9567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942888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 err="1"/>
              <a:t>Psuedo</a:t>
            </a:r>
            <a:r>
              <a:rPr lang="en-US" sz="1600" i="1" dirty="0"/>
              <a:t>-code for Segment Tree Construction: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9DFCE-64EC-B24D-9B34-6FCE6E10EB96}"/>
              </a:ext>
            </a:extLst>
          </p:cNvPr>
          <p:cNvSpPr txBox="1">
            <a:spLocks/>
          </p:cNvSpPr>
          <p:nvPr/>
        </p:nvSpPr>
        <p:spPr>
          <a:xfrm>
            <a:off x="6531429" y="1399339"/>
            <a:ext cx="4924585" cy="522788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Node: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left, right;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int</a:t>
            </a:r>
            <a:r>
              <a:rPr lang="en-US" sz="1500" i="1" dirty="0">
                <a:solidFill>
                  <a:sysClr val="windowText" lastClr="000000"/>
                </a:solidFill>
              </a:rPr>
              <a:t>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val</a:t>
            </a:r>
            <a:r>
              <a:rPr lang="en-US" sz="1500" i="1" dirty="0">
                <a:solidFill>
                  <a:sysClr val="windowText" lastClr="000000"/>
                </a:solidFill>
              </a:rPr>
              <a:t>;		//can be different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ConstructSegTree</a:t>
            </a:r>
            <a:r>
              <a:rPr lang="en-US" sz="1500" i="1" dirty="0">
                <a:solidFill>
                  <a:sysClr val="windowText" lastClr="000000"/>
                </a:solidFill>
              </a:rPr>
              <a:t>(a[]):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new Node(0, a.size-1));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(a[],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if(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 ==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   set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curNode.val</a:t>
            </a:r>
            <a:r>
              <a:rPr lang="en-US" sz="1500" i="1" dirty="0">
                <a:solidFill>
                  <a:sysClr val="windowText" lastClr="000000"/>
                </a:solidFill>
              </a:rPr>
              <a:t> to base case value</a:t>
            </a:r>
          </a:p>
          <a:p>
            <a:pPr marL="0" indent="0">
              <a:lnSpc>
                <a:spcPct val="100000"/>
              </a:lnSpc>
              <a:buNone/>
            </a:pPr>
            <a:endParaRPr lang="en-US" sz="1500" i="1" dirty="0">
              <a:solidFill>
                <a:sysClr val="windowText" lastClr="000000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curNode.left</a:t>
            </a:r>
            <a:r>
              <a:rPr lang="en-US" sz="1500" i="1" dirty="0">
                <a:solidFill>
                  <a:sysClr val="windowText" lastClr="000000"/>
                </a:solidFill>
              </a:rPr>
              <a:t>, mid);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 = new Node(mid+1,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curNode.right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ConstructRecurse</a:t>
            </a:r>
            <a:r>
              <a:rPr lang="en-US" sz="1500" i="1" dirty="0">
                <a:solidFill>
                  <a:sysClr val="windowText" lastClr="000000"/>
                </a:solidFill>
              </a:rPr>
              <a:t>(a,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  </a:t>
            </a:r>
            <a:br>
              <a:rPr lang="en-US" sz="1500" i="1" dirty="0">
                <a:solidFill>
                  <a:sysClr val="windowText" lastClr="000000"/>
                </a:solidFill>
              </a:rPr>
            </a:br>
            <a:r>
              <a:rPr lang="en-US" sz="1500" i="1" dirty="0">
                <a:solidFill>
                  <a:sysClr val="windowText" lastClr="000000"/>
                </a:solidFill>
              </a:rPr>
              <a:t>  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this.val</a:t>
            </a:r>
            <a:r>
              <a:rPr lang="en-US" sz="1500" i="1" dirty="0">
                <a:solidFill>
                  <a:sysClr val="windowText" lastClr="000000"/>
                </a:solidFill>
              </a:rPr>
              <a:t> = merge(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leftChild</a:t>
            </a:r>
            <a:r>
              <a:rPr lang="en-US" sz="1500" i="1" dirty="0">
                <a:solidFill>
                  <a:sysClr val="windowText" lastClr="000000"/>
                </a:solidFill>
              </a:rPr>
              <a:t>, </a:t>
            </a:r>
            <a:r>
              <a:rPr lang="en-US" sz="1500" i="1" dirty="0" err="1">
                <a:solidFill>
                  <a:sysClr val="windowText" lastClr="000000"/>
                </a:solidFill>
              </a:rPr>
              <a:t>rightChild</a:t>
            </a:r>
            <a:r>
              <a:rPr lang="en-US" sz="1500" i="1" dirty="0">
                <a:solidFill>
                  <a:sysClr val="windowText" lastClr="000000"/>
                </a:solidFill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172188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 quick Note on Representation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5760" y="1419567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7299434" y="1392679"/>
            <a:ext cx="4373132" cy="39912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You can store Segment Trees the same way binary heaps are typically done. Use an array.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Left child = ((index+1)*2) - 1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Right child = (index+1)*2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^^These are a tad simpler if you index by 1 instead of 0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I’ll show these as trees in this slide deck though…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1A9DFCE-64EC-B24D-9B34-6FCE6E10EB96}"/>
              </a:ext>
            </a:extLst>
          </p:cNvPr>
          <p:cNvSpPr txBox="1">
            <a:spLocks/>
          </p:cNvSpPr>
          <p:nvPr/>
        </p:nvSpPr>
        <p:spPr>
          <a:xfrm>
            <a:off x="1442545" y="5755817"/>
            <a:ext cx="5856889" cy="696923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600" i="1" dirty="0">
                <a:solidFill>
                  <a:sysClr val="windowText" lastClr="000000"/>
                </a:solidFill>
              </a:rPr>
              <a:t>T = {3, 2, 1, 4, -2, 8, -7, 1, 3}</a:t>
            </a:r>
          </a:p>
        </p:txBody>
      </p:sp>
    </p:spTree>
    <p:extLst>
      <p:ext uri="{BB962C8B-B14F-4D97-AF65-F5344CB8AC3E}">
        <p14:creationId xmlns:p14="http://schemas.microsoft.com/office/powerpoint/2010/main" val="35234734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</p:spTree>
    <p:extLst>
      <p:ext uri="{BB962C8B-B14F-4D97-AF65-F5344CB8AC3E}">
        <p14:creationId xmlns:p14="http://schemas.microsoft.com/office/powerpoint/2010/main" val="35871621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386157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now, let’s assume that our function f() that we care about is sum (as in the example to the left)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627839" y="2766793"/>
            <a:ext cx="600275" cy="30733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627839" y="4188823"/>
            <a:ext cx="600275" cy="13774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945933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We want to answer queries of the form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sum(left, right)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/>
              <a:t>Example</a:t>
            </a:r>
            <a:r>
              <a:rPr lang="en-US" sz="1600" i="1" dirty="0"/>
              <a:t>:</a:t>
            </a:r>
            <a:br>
              <a:rPr lang="en-US" sz="1600" i="1" dirty="0"/>
            </a:br>
            <a:r>
              <a:rPr lang="en-US" sz="1600" i="1" dirty="0"/>
              <a:t>   sum(2,4) = a[2]+a[3]+a[4] =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2207840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sum(left, right):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Three cases that could occur: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1. [left, right] is exact range of this node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2. [left, right] falls completely within left child or right child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3. [left, right] crosses the dividing line of this node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13129063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8513979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  <a:r>
              <a:rPr lang="en-US" sz="1600" b="1" i="1" dirty="0"/>
              <a:t>sum(2, 4)	//answer should be -1</a:t>
            </a:r>
            <a:br>
              <a:rPr lang="en-US" sz="1600" b="1" i="1" dirty="0"/>
            </a:br>
            <a:r>
              <a:rPr lang="en-US" sz="1600" b="1" i="1" dirty="0"/>
              <a:t>      [2,4] Spans both children,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/>
          <p:nvPr/>
        </p:nvCxnSpPr>
        <p:spPr>
          <a:xfrm>
            <a:off x="2438400" y="1950720"/>
            <a:ext cx="870857" cy="2002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544560" y="1738140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sum(2,4)</a:t>
            </a:r>
          </a:p>
        </p:txBody>
      </p:sp>
    </p:spTree>
    <p:extLst>
      <p:ext uri="{BB962C8B-B14F-4D97-AF65-F5344CB8AC3E}">
        <p14:creationId xmlns:p14="http://schemas.microsoft.com/office/powerpoint/2010/main" val="5653453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[2,2] falls completely on right half, so </a:t>
            </a:r>
            <a:r>
              <a:rPr lang="en-US" sz="1600" b="1" i="1" dirty="0" err="1"/>
              <a:t>recurse</a:t>
            </a:r>
            <a:r>
              <a:rPr lang="en-US" sz="1600" b="1" i="1" dirty="0"/>
              <a:t> right!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1846217" y="2472451"/>
            <a:ext cx="296973" cy="349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961086" y="2203268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6486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7"/>
            <a:ext cx="5085806" cy="33370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sum(2, 2)</a:t>
            </a:r>
            <a:br>
              <a:rPr lang="en-US" sz="1600" b="1" i="1" dirty="0"/>
            </a:br>
            <a:r>
              <a:rPr lang="en-US" sz="1600" b="1" i="1" dirty="0"/>
              <a:t>      </a:t>
            </a:r>
            <a:r>
              <a:rPr lang="en-US" sz="1600" i="1" dirty="0"/>
              <a:t>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b="1" i="1" dirty="0"/>
            </a:br>
            <a:r>
              <a:rPr lang="en-US" sz="1600" b="1" i="1" dirty="0"/>
              <a:t>      [2,2] is now complete range, return -2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 flipH="1">
            <a:off x="3370217" y="3190909"/>
            <a:ext cx="400911" cy="6669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3526755" y="2821577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sum(2,2)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946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17953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Advanced Tree Structures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4501055" y="1844566"/>
            <a:ext cx="4893798" cy="4230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20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u="sng" dirty="0"/>
              <a:t>In this deck we will look at</a:t>
            </a:r>
            <a:r>
              <a:rPr lang="en-US" sz="2000" i="1" dirty="0"/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000" i="1" dirty="0"/>
              <a:t>	- </a:t>
            </a:r>
            <a:r>
              <a:rPr lang="en-US" sz="2000" b="1" i="1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1922674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432937" y="1853765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sum(3,4)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5331032" y="2203268"/>
            <a:ext cx="277978" cy="6183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78592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sum(3, 4)</a:t>
            </a:r>
            <a:br>
              <a:rPr lang="en-US" sz="1600" b="1" i="1" dirty="0"/>
            </a:br>
            <a:r>
              <a:rPr lang="en-US" sz="1600" b="1" i="1" dirty="0"/>
              <a:t>      [3,4] is the entire range, so return 1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79098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Example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4)	//answer should be -1</a:t>
            </a:r>
            <a:br>
              <a:rPr lang="en-US" sz="1600" i="1" dirty="0"/>
            </a:br>
            <a:r>
              <a:rPr lang="en-US" sz="1600" i="1" dirty="0"/>
              <a:t>      [2,4] Spans both children, so </a:t>
            </a:r>
            <a:r>
              <a:rPr lang="en-US" sz="1600" i="1" dirty="0" err="1"/>
              <a:t>recurse</a:t>
            </a:r>
            <a:r>
              <a:rPr lang="en-US" sz="1600" i="1" dirty="0"/>
              <a:t> on both children!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sum(2, 2)</a:t>
            </a:r>
            <a:br>
              <a:rPr lang="en-US" sz="1600" i="1" dirty="0"/>
            </a:br>
            <a:r>
              <a:rPr lang="en-US" sz="1600" i="1" dirty="0"/>
              <a:t>      [2,2] falls completely on right half, so </a:t>
            </a:r>
            <a:r>
              <a:rPr lang="en-US" sz="1600" i="1" dirty="0" err="1"/>
              <a:t>recurse</a:t>
            </a:r>
            <a:r>
              <a:rPr lang="en-US" sz="1600" i="1" dirty="0"/>
              <a:t> right!</a:t>
            </a:r>
            <a:br>
              <a:rPr lang="en-US" sz="1600" i="1" dirty="0"/>
            </a:br>
            <a:r>
              <a:rPr lang="en-US" sz="1600" i="1" dirty="0"/>
              <a:t>      [2,2] is now complete range, return -2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</a:t>
            </a:r>
            <a:r>
              <a:rPr lang="en-US" sz="1600" i="1" dirty="0"/>
              <a:t>sum(3, 4)</a:t>
            </a:r>
            <a:br>
              <a:rPr lang="en-US" sz="1600" i="1" dirty="0"/>
            </a:br>
            <a:r>
              <a:rPr lang="en-US" sz="1600" i="1" dirty="0"/>
              <a:t>      [3,4] is the entire range, so return 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Finally, merge the two return values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5E7CF3C-EEF4-8E41-A16F-6ECD46CA2C9F}"/>
              </a:ext>
            </a:extLst>
          </p:cNvPr>
          <p:cNvCxnSpPr>
            <a:cxnSpLocks/>
          </p:cNvCxnSpPr>
          <p:nvPr/>
        </p:nvCxnSpPr>
        <p:spPr>
          <a:xfrm>
            <a:off x="2360839" y="2029546"/>
            <a:ext cx="965835" cy="1436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3FE20322-A102-3343-9134-B166E61AFBD6}"/>
              </a:ext>
            </a:extLst>
          </p:cNvPr>
          <p:cNvSpPr txBox="1"/>
          <p:nvPr/>
        </p:nvSpPr>
        <p:spPr>
          <a:xfrm>
            <a:off x="1141412" y="1803906"/>
            <a:ext cx="1236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-2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F6F894-666A-A04A-8F50-59C6894C65BE}"/>
              </a:ext>
            </a:extLst>
          </p:cNvPr>
          <p:cNvSpPr txBox="1"/>
          <p:nvPr/>
        </p:nvSpPr>
        <p:spPr>
          <a:xfrm>
            <a:off x="5208399" y="1853765"/>
            <a:ext cx="11645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returned 1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BC987A-6A41-1F46-8016-CD1BAD24639F}"/>
              </a:ext>
            </a:extLst>
          </p:cNvPr>
          <p:cNvCxnSpPr>
            <a:cxnSpLocks/>
          </p:cNvCxnSpPr>
          <p:nvPr/>
        </p:nvCxnSpPr>
        <p:spPr>
          <a:xfrm flipH="1">
            <a:off x="4546101" y="2101392"/>
            <a:ext cx="670333" cy="7184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5E1BF3BF-B152-CE4C-B15B-D9AD735623C6}"/>
              </a:ext>
            </a:extLst>
          </p:cNvPr>
          <p:cNvSpPr txBox="1"/>
          <p:nvPr/>
        </p:nvSpPr>
        <p:spPr>
          <a:xfrm>
            <a:off x="997720" y="2286850"/>
            <a:ext cx="23289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>
                <a:solidFill>
                  <a:schemeClr val="bg1"/>
                </a:solidFill>
              </a:rPr>
              <a:t>merge(-2,1)=-2+1=-1</a:t>
            </a:r>
          </a:p>
        </p:txBody>
      </p:sp>
    </p:spTree>
    <p:extLst>
      <p:ext uri="{BB962C8B-B14F-4D97-AF65-F5344CB8AC3E}">
        <p14:creationId xmlns:p14="http://schemas.microsoft.com/office/powerpoint/2010/main" val="8095976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Three More Examples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1690294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723018" y="2386156"/>
            <a:ext cx="5085806" cy="379692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   </a:t>
            </a:r>
            <a:r>
              <a:rPr lang="en-US" sz="1600" b="1" i="1" dirty="0"/>
              <a:t>sum(0,4)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sum(0,1)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b="1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/>
              <a:t>   sum(1,3)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7823814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27590358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Let’s pseudocode this…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890" y="2139616"/>
            <a:ext cx="5583045" cy="4032899"/>
          </a:xfrm>
          <a:prstGeom prst="rect">
            <a:avLst/>
          </a:prstGeom>
        </p:spPr>
      </p:pic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688606" y="1690294"/>
            <a:ext cx="5085806" cy="4805099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(left, right):</a:t>
            </a:r>
            <a:br>
              <a:rPr lang="en-US" sz="1600" b="1" i="1" dirty="0">
                <a:solidFill>
                  <a:sysClr val="windowText" lastClr="000000"/>
                </a:solidFill>
              </a:rPr>
            </a:br>
            <a:r>
              <a:rPr lang="en-US" sz="1600" b="1" i="1" dirty="0">
                <a:solidFill>
                  <a:sysClr val="windowText" lastClr="000000"/>
                </a:solidFill>
              </a:rPr>
              <a:t>    </a:t>
            </a: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(root, l, r)</a:t>
            </a:r>
            <a:br>
              <a:rPr lang="en-US" sz="1600" b="1" i="1" dirty="0">
                <a:solidFill>
                  <a:sysClr val="windowText" lastClr="000000"/>
                </a:solidFill>
              </a:rPr>
            </a:br>
            <a:endParaRPr lang="en-US" sz="1600" b="1" i="1" dirty="0">
              <a:solidFill>
                <a:sysClr val="windowText" lastClr="00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dirty="0" err="1">
                <a:solidFill>
                  <a:sysClr val="windowText" lastClr="000000"/>
                </a:solidFill>
              </a:rPr>
              <a:t>sumQuery</a:t>
            </a:r>
            <a:r>
              <a:rPr lang="en-US" sz="1600" b="1" i="1" dirty="0">
                <a:solidFill>
                  <a:sysClr val="windowText" lastClr="000000"/>
                </a:solidFill>
              </a:rPr>
              <a:t>(</a:t>
            </a:r>
            <a:r>
              <a:rPr lang="en-US" sz="1600" b="1" i="1" dirty="0" err="1">
                <a:solidFill>
                  <a:sysClr val="windowText" lastClr="000000"/>
                </a:solidFill>
              </a:rPr>
              <a:t>curNode</a:t>
            </a:r>
            <a:r>
              <a:rPr lang="en-US" sz="1600" b="1" i="1" dirty="0">
                <a:solidFill>
                  <a:sysClr val="windowText" lastClr="000000"/>
                </a:solidFill>
              </a:rPr>
              <a:t>, l, r):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2411484" y="145267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</p:spTree>
    <p:extLst>
      <p:ext uri="{BB962C8B-B14F-4D97-AF65-F5344CB8AC3E}">
        <p14:creationId xmlns:p14="http://schemas.microsoft.com/office/powerpoint/2010/main" val="11136422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</p:spTree>
    <p:extLst>
      <p:ext uri="{BB962C8B-B14F-4D97-AF65-F5344CB8AC3E}">
        <p14:creationId xmlns:p14="http://schemas.microsoft.com/office/powerpoint/2010/main" val="6508853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What is the runtime of range queries?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Clearly it is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 b="0" i="0" smtClean="0">
                        <a:latin typeface="Cambria Math" panose="02040503050406030204" pitchFamily="18" charset="0"/>
                      </a:rPr>
                      <m:t>Ω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endParaRPr lang="en-US" sz="1600" i="1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91401" y="2290362"/>
                <a:ext cx="4733948" cy="966644"/>
              </a:xfrm>
              <a:prstGeom prst="rect">
                <a:avLst/>
              </a:prstGeom>
              <a:blipFill>
                <a:blip r:embed="rId2"/>
                <a:stretch>
                  <a:fillRect l="-5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6491401" y="1569382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3CD7F09-4CA2-C944-99E4-94E30CEB8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1922" y="1569382"/>
            <a:ext cx="5232489" cy="3657600"/>
          </a:xfrm>
          <a:prstGeom prst="rect">
            <a:avLst/>
          </a:prstGeom>
        </p:spPr>
      </p:pic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B21BA6E1-C4E2-A443-B979-8B401DDC7D6F}"/>
              </a:ext>
            </a:extLst>
          </p:cNvPr>
          <p:cNvSpPr txBox="1">
            <a:spLocks/>
          </p:cNvSpPr>
          <p:nvPr/>
        </p:nvSpPr>
        <p:spPr>
          <a:xfrm>
            <a:off x="861921" y="5239313"/>
            <a:ext cx="5232489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Another representation of the execution of sum(2, 4) from earlier.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46576048-A392-2E44-A883-ECB0F131A17C}"/>
              </a:ext>
            </a:extLst>
          </p:cNvPr>
          <p:cNvSpPr txBox="1">
            <a:spLocks/>
          </p:cNvSpPr>
          <p:nvPr/>
        </p:nvSpPr>
        <p:spPr>
          <a:xfrm>
            <a:off x="6491401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Will this actually happen? Consider sum(0, 4)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70EC120C-82A8-BB49-8B53-ABDC27F8844C}"/>
              </a:ext>
            </a:extLst>
          </p:cNvPr>
          <p:cNvSpPr txBox="1">
            <a:spLocks/>
          </p:cNvSpPr>
          <p:nvPr/>
        </p:nvSpPr>
        <p:spPr>
          <a:xfrm>
            <a:off x="9308624" y="3974718"/>
            <a:ext cx="1825285" cy="1252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Or will this happen? Always? Just sometimes? If latter, how often?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A2690EE-6838-7047-AFA7-5713C87EA51F}"/>
              </a:ext>
            </a:extLst>
          </p:cNvPr>
          <p:cNvCxnSpPr>
            <a:cxnSpLocks/>
          </p:cNvCxnSpPr>
          <p:nvPr/>
        </p:nvCxnSpPr>
        <p:spPr>
          <a:xfrm flipV="1">
            <a:off x="7149737" y="3100252"/>
            <a:ext cx="505097" cy="87446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6210370-3244-EB47-9E1A-108815310FDA}"/>
              </a:ext>
            </a:extLst>
          </p:cNvPr>
          <p:cNvCxnSpPr>
            <a:cxnSpLocks/>
          </p:cNvCxnSpPr>
          <p:nvPr/>
        </p:nvCxnSpPr>
        <p:spPr>
          <a:xfrm flipH="1" flipV="1">
            <a:off x="8710160" y="3100252"/>
            <a:ext cx="834434" cy="78377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98541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48664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7426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3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27513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3≤</m:t>
                        </m:r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08272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8995952" y="3038653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078682" y="2611933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680159" y="3431177"/>
            <a:ext cx="975360" cy="4267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566362" y="3038653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99059" y="3431177"/>
                <a:ext cx="1500345" cy="367857"/>
              </a:xfrm>
              <a:prstGeom prst="rect">
                <a:avLst/>
              </a:prstGeom>
              <a:blipFill>
                <a:blip r:embed="rId4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47018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8965467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01940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385555" y="4136070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25693" y="3857897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8995952" y="3857897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9980616" y="3857897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167839" y="3857897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Because level k only has at most 2 nodes traversed, each can make at most 2 recursive calls,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5294" y="4657034"/>
                <a:ext cx="2727612" cy="93836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619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Motivation: Range Queries Over Arrays</a:t>
            </a:r>
          </a:p>
        </p:txBody>
      </p:sp>
    </p:spTree>
    <p:extLst>
      <p:ext uri="{BB962C8B-B14F-4D97-AF65-F5344CB8AC3E}">
        <p14:creationId xmlns:p14="http://schemas.microsoft.com/office/powerpoint/2010/main" val="355838704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3856DA04-28ED-3D41-815E-BAB424899FD2}"/>
              </a:ext>
            </a:extLst>
          </p:cNvPr>
          <p:cNvSpPr/>
          <p:nvPr/>
        </p:nvSpPr>
        <p:spPr>
          <a:xfrm>
            <a:off x="8560524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DD718F5-FA46-594C-850A-9FC40D3642F6}"/>
              </a:ext>
            </a:extLst>
          </p:cNvPr>
          <p:cNvCxnSpPr>
            <a:cxnSpLocks/>
            <a:stCxn id="3" idx="0"/>
            <a:endCxn id="9" idx="2"/>
          </p:cNvCxnSpPr>
          <p:nvPr/>
        </p:nvCxnSpPr>
        <p:spPr>
          <a:xfrm flipV="1">
            <a:off x="9048204" y="2681600"/>
            <a:ext cx="570410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E2329317-52D9-F94D-9774-14CC92537CCA}"/>
              </a:ext>
            </a:extLst>
          </p:cNvPr>
          <p:cNvSpPr/>
          <p:nvPr/>
        </p:nvSpPr>
        <p:spPr>
          <a:xfrm>
            <a:off x="9130934" y="2254880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330111E-F811-CE42-8667-43D01DCA42C1}"/>
              </a:ext>
            </a:extLst>
          </p:cNvPr>
          <p:cNvSpPr/>
          <p:nvPr/>
        </p:nvSpPr>
        <p:spPr>
          <a:xfrm>
            <a:off x="9732411" y="3074124"/>
            <a:ext cx="975360" cy="42672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6D0E8F2-D071-C44B-8D90-3A35E2E1B8C7}"/>
              </a:ext>
            </a:extLst>
          </p:cNvPr>
          <p:cNvCxnSpPr>
            <a:cxnSpLocks/>
            <a:stCxn id="14" idx="0"/>
            <a:endCxn id="9" idx="2"/>
          </p:cNvCxnSpPr>
          <p:nvPr/>
        </p:nvCxnSpPr>
        <p:spPr>
          <a:xfrm flipH="1" flipV="1">
            <a:off x="9618614" y="2681600"/>
            <a:ext cx="601477" cy="3925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b="1" i="1" u="sng" dirty="0"/>
                  <a:t>level k: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u="sng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u="sng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1" i="1" u="sng" smtClean="0"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2B5AAEC4-1F76-684F-9595-33AB87531E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06934" y="3689332"/>
                <a:ext cx="996552" cy="61064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BA90522C-F2E2-ED40-96A4-D94D5A3419FD}"/>
              </a:ext>
            </a:extLst>
          </p:cNvPr>
          <p:cNvSpPr/>
          <p:nvPr/>
        </p:nvSpPr>
        <p:spPr>
          <a:xfrm>
            <a:off x="8299270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Rounded Rectangle 18">
            <a:extLst>
              <a:ext uri="{FF2B5EF4-FFF2-40B4-BE49-F238E27FC236}">
                <a16:creationId xmlns:a16="http://schemas.microsoft.com/office/drawing/2014/main" id="{466F7DE7-593C-624A-A5C2-E7D1CDDBC5AE}"/>
              </a:ext>
            </a:extLst>
          </p:cNvPr>
          <p:cNvSpPr/>
          <p:nvPr/>
        </p:nvSpPr>
        <p:spPr>
          <a:xfrm>
            <a:off x="9017719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1" name="Rounded Rectangle 20">
            <a:extLst>
              <a:ext uri="{FF2B5EF4-FFF2-40B4-BE49-F238E27FC236}">
                <a16:creationId xmlns:a16="http://schemas.microsoft.com/office/drawing/2014/main" id="{0014CE77-244B-0B42-B470-0A23665653B2}"/>
              </a:ext>
            </a:extLst>
          </p:cNvPr>
          <p:cNvSpPr/>
          <p:nvPr/>
        </p:nvSpPr>
        <p:spPr>
          <a:xfrm>
            <a:off x="9754192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0008D426-1EB7-2D47-A91F-C65776086689}"/>
              </a:ext>
            </a:extLst>
          </p:cNvPr>
          <p:cNvSpPr/>
          <p:nvPr/>
        </p:nvSpPr>
        <p:spPr>
          <a:xfrm>
            <a:off x="10437807" y="3779017"/>
            <a:ext cx="557351" cy="426720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b="1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A8D19B1-870F-8B43-85AA-D5A61FB7300E}"/>
              </a:ext>
            </a:extLst>
          </p:cNvPr>
          <p:cNvCxnSpPr>
            <a:cxnSpLocks/>
            <a:endCxn id="3" idx="2"/>
          </p:cNvCxnSpPr>
          <p:nvPr/>
        </p:nvCxnSpPr>
        <p:spPr>
          <a:xfrm flipV="1">
            <a:off x="8577945" y="3500844"/>
            <a:ext cx="470259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71AA2D-1B13-4947-9DDE-13ECA1EB1FB1}"/>
              </a:ext>
            </a:extLst>
          </p:cNvPr>
          <p:cNvCxnSpPr>
            <a:cxnSpLocks/>
            <a:stCxn id="19" idx="0"/>
            <a:endCxn id="3" idx="2"/>
          </p:cNvCxnSpPr>
          <p:nvPr/>
        </p:nvCxnSpPr>
        <p:spPr>
          <a:xfrm flipH="1" flipV="1">
            <a:off x="9048204" y="3500844"/>
            <a:ext cx="248191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91133D5-A1CF-9746-9C15-66147FAA74DA}"/>
              </a:ext>
            </a:extLst>
          </p:cNvPr>
          <p:cNvCxnSpPr>
            <a:cxnSpLocks/>
            <a:stCxn id="21" idx="0"/>
            <a:endCxn id="14" idx="2"/>
          </p:cNvCxnSpPr>
          <p:nvPr/>
        </p:nvCxnSpPr>
        <p:spPr>
          <a:xfrm flipV="1">
            <a:off x="10032868" y="3500844"/>
            <a:ext cx="187223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F752EFF-92E5-184C-B6BD-DA80C917FAE2}"/>
              </a:ext>
            </a:extLst>
          </p:cNvPr>
          <p:cNvCxnSpPr>
            <a:cxnSpLocks/>
            <a:stCxn id="22" idx="0"/>
            <a:endCxn id="14" idx="2"/>
          </p:cNvCxnSpPr>
          <p:nvPr/>
        </p:nvCxnSpPr>
        <p:spPr>
          <a:xfrm flipH="1" flipV="1">
            <a:off x="10220091" y="3500844"/>
            <a:ext cx="496392" cy="2781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5F337CAD-9AC1-4749-BA52-81AAC8BECAC5}"/>
              </a:ext>
            </a:extLst>
          </p:cNvPr>
          <p:cNvSpPr txBox="1">
            <a:spLocks/>
          </p:cNvSpPr>
          <p:nvPr/>
        </p:nvSpPr>
        <p:spPr>
          <a:xfrm>
            <a:off x="9863642" y="5309906"/>
            <a:ext cx="1637211" cy="129738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Because original range is contiguous, inner ranges must span full range of inner blue nodes, so these won’t </a:t>
            </a:r>
            <a:r>
              <a:rPr lang="en-US" sz="1400" i="1" dirty="0" err="1"/>
              <a:t>recurse</a:t>
            </a:r>
            <a:r>
              <a:rPr lang="en-US" sz="1400" i="1" dirty="0"/>
              <a:t> at all!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E706A5D-4E5A-BC40-9093-C6F0E7740F07}"/>
              </a:ext>
            </a:extLst>
          </p:cNvPr>
          <p:cNvCxnSpPr>
            <a:stCxn id="34" idx="0"/>
          </p:cNvCxnSpPr>
          <p:nvPr/>
        </p:nvCxnSpPr>
        <p:spPr>
          <a:xfrm flipH="1" flipV="1">
            <a:off x="9535884" y="4340217"/>
            <a:ext cx="1146364" cy="9696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E311E04-BA95-C44C-B181-5BD8DF30B16D}"/>
              </a:ext>
            </a:extLst>
          </p:cNvPr>
          <p:cNvCxnSpPr>
            <a:cxnSpLocks/>
            <a:stCxn id="34" idx="0"/>
          </p:cNvCxnSpPr>
          <p:nvPr/>
        </p:nvCxnSpPr>
        <p:spPr>
          <a:xfrm flipH="1" flipV="1">
            <a:off x="10032868" y="4299982"/>
            <a:ext cx="649380" cy="10099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400" i="1" dirty="0"/>
                  <a:t>2 outer nodes can produce at most 2 recursive calls each,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400" i="1" dirty="0"/>
              </a:p>
            </p:txBody>
          </p:sp>
        </mc:Choice>
        <mc:Fallback xmlns="">
          <p:sp>
            <p:nvSpPr>
              <p:cNvPr id="26" name="Content Placeholder 2">
                <a:extLst>
                  <a:ext uri="{FF2B5EF4-FFF2-40B4-BE49-F238E27FC236}">
                    <a16:creationId xmlns:a16="http://schemas.microsoft.com/office/drawing/2014/main" id="{9FB787D5-007B-B44E-9C54-30C3DA4A14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939" y="5278615"/>
                <a:ext cx="1637211" cy="1297384"/>
              </a:xfrm>
              <a:prstGeom prst="rect">
                <a:avLst/>
              </a:prstGeom>
              <a:blipFill>
                <a:blip r:embed="rId5"/>
                <a:stretch>
                  <a:fillRect r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C72E0E4-57C5-7B4B-BF22-71336C818DBC}"/>
              </a:ext>
            </a:extLst>
          </p:cNvPr>
          <p:cNvCxnSpPr>
            <a:cxnSpLocks/>
            <a:stCxn id="26" idx="0"/>
          </p:cNvCxnSpPr>
          <p:nvPr/>
        </p:nvCxnSpPr>
        <p:spPr>
          <a:xfrm flipH="1" flipV="1">
            <a:off x="8572653" y="4299981"/>
            <a:ext cx="223892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AC5CA3-D66F-1342-8130-C5DFCB4D1337}"/>
              </a:ext>
            </a:extLst>
          </p:cNvPr>
          <p:cNvCxnSpPr>
            <a:cxnSpLocks/>
            <a:stCxn id="26" idx="0"/>
          </p:cNvCxnSpPr>
          <p:nvPr/>
        </p:nvCxnSpPr>
        <p:spPr>
          <a:xfrm flipV="1">
            <a:off x="8796545" y="4299981"/>
            <a:ext cx="1919937" cy="978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214209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Range Query Runtime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b="1" i="1" u="sng" dirty="0"/>
                  <a:t>Claim</a:t>
                </a:r>
                <a:r>
                  <a:rPr lang="en-US" i="1" dirty="0"/>
                  <a:t>: As a range query on a segment tree executes. The number of nodes explored (let’s call it </a:t>
                </a:r>
                <a:r>
                  <a:rPr lang="en-US" i="1" dirty="0" err="1"/>
                  <a:t>e</a:t>
                </a:r>
                <a:r>
                  <a:rPr lang="en-US" i="1" baseline="-25000" dirty="0" err="1"/>
                  <a:t>i</a:t>
                </a:r>
                <a:r>
                  <a:rPr lang="en-US" i="1" dirty="0"/>
                  <a:t>) at each level (let’s call it </a:t>
                </a:r>
                <a:r>
                  <a:rPr lang="en-US" i="1" dirty="0" err="1"/>
                  <a:t>i</a:t>
                </a:r>
                <a:r>
                  <a:rPr lang="en-US" i="1" dirty="0"/>
                  <a:t>) of the tree is at most 4.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0≤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0" name="Content Placeholder 2">
                <a:extLst>
                  <a:ext uri="{FF2B5EF4-FFF2-40B4-BE49-F238E27FC236}">
                    <a16:creationId xmlns:a16="http://schemas.microsoft.com/office/drawing/2014/main" id="{BED3C936-6A7C-2445-A76C-319C67186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8900" y="1066671"/>
                <a:ext cx="10171022" cy="1053729"/>
              </a:xfrm>
              <a:prstGeom prst="rect">
                <a:avLst/>
              </a:prstGeom>
              <a:blipFill>
                <a:blip r:embed="rId2"/>
                <a:stretch>
                  <a:fillRect l="-125" t="-1205" r="-998" b="-12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solidFill>
                <a:schemeClr val="tx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u="sng" dirty="0">
                    <a:solidFill>
                      <a:sysClr val="windowText" lastClr="000000"/>
                    </a:solidFill>
                  </a:rPr>
                  <a:t>Induction on the level of the tree as the algorithm executes.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Base Case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Level 0 (root node). There is only one node,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=1≤4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Hypothesis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Assume for some arbitrary level k,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≤4</m:t>
                    </m:r>
                  </m:oMath>
                </a14:m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1600" dirty="0">
                  <a:solidFill>
                    <a:sysClr val="windowText" lastClr="00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b="1" i="1" u="sng" dirty="0">
                    <a:solidFill>
                      <a:sysClr val="windowText" lastClr="000000"/>
                    </a:solidFill>
                  </a:rPr>
                  <a:t>Inductive Step</a:t>
                </a:r>
                <a:r>
                  <a:rPr lang="en-US" sz="1600" dirty="0">
                    <a:solidFill>
                      <a:sysClr val="windowText" lastClr="000000"/>
                    </a:solidFill>
                  </a:rPr>
                  <a:t>: Consider level k+1, There are two cases: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dirty="0">
                    <a:solidFill>
                      <a:sysClr val="windowText" lastClr="000000"/>
                    </a:solidFill>
                  </a:rPr>
                  <a:t>	Case 1: Previous level has 2 or fewer recursive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1600" b="0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1600" b="0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≤2</m:t>
                    </m:r>
                  </m:oMath>
                </a14:m>
                <a:r>
                  <a:rPr lang="en-US" sz="1600" dirty="0">
                    <a:solidFill>
                      <a:sysClr val="windowText" lastClr="000000"/>
                    </a:solidFill>
                  </a:rPr>
                  <a:t>)</a:t>
                </a:r>
                <a:br>
                  <a:rPr lang="en-US" sz="1600" dirty="0">
                    <a:solidFill>
                      <a:sysClr val="windowText" lastClr="000000"/>
                    </a:solidFill>
                  </a:rPr>
                </a:br>
                <a:r>
                  <a:rPr lang="en-US" sz="1600" dirty="0">
                    <a:solidFill>
                      <a:sysClr val="windowText" lastClr="000000"/>
                    </a:solidFill>
                  </a:rPr>
                  <a:t>	</a:t>
                </a:r>
                <a:r>
                  <a:rPr lang="en-US" sz="1600" b="1" dirty="0">
                    <a:solidFill>
                      <a:sysClr val="windowText" lastClr="000000"/>
                    </a:solidFill>
                  </a:rPr>
                  <a:t>Case 2: Previous level has 3 or 4 calls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𝒆</m:t>
                        </m:r>
                      </m:e>
                      <m:sub>
                        <m:r>
                          <a:rPr lang="en-US" sz="1600" b="1" i="1" smtClean="0">
                            <a:solidFill>
                              <a:sysClr val="windowText" lastClr="000000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1" i="1" smtClean="0">
                        <a:solidFill>
                          <a:sysClr val="windowText" lastClr="000000"/>
                        </a:solidFill>
                        <a:latin typeface="Cambria Math" panose="02040503050406030204" pitchFamily="18" charset="0"/>
                      </a:rPr>
                      <m:t>𝟒</m:t>
                    </m:r>
                  </m:oMath>
                </a14:m>
                <a:r>
                  <a:rPr lang="en-US" sz="1600" b="1" dirty="0">
                    <a:solidFill>
                      <a:sysClr val="windowText" lastClr="000000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46576048-A392-2E44-A883-ECB0F131A1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207" y="2314618"/>
                <a:ext cx="7093970" cy="4321313"/>
              </a:xfrm>
              <a:prstGeom prst="rect">
                <a:avLst/>
              </a:prstGeom>
              <a:blipFill>
                <a:blip r:embed="rId3"/>
                <a:stretch>
                  <a:fillRect l="-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Claim is proven! Because each level has at most 4 nodes traversed, and there are log(n) levels of the segment tree, the total nodes traversed is bounded by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func>
                          <m:func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nary>
                  </m:oMath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5F337CAD-9AC1-4749-BA52-81AAC8BEC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6060" y="2865118"/>
                <a:ext cx="3735976" cy="1689463"/>
              </a:xfrm>
              <a:prstGeom prst="rect">
                <a:avLst/>
              </a:prstGeom>
              <a:blipFill>
                <a:blip r:embed="rId4"/>
                <a:stretch>
                  <a:fillRect l="-339" r="-1695" b="-9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69606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Update Queries</a:t>
            </a:r>
          </a:p>
        </p:txBody>
      </p:sp>
    </p:spTree>
    <p:extLst>
      <p:ext uri="{BB962C8B-B14F-4D97-AF65-F5344CB8AC3E}">
        <p14:creationId xmlns:p14="http://schemas.microsoft.com/office/powerpoint/2010/main" val="8069959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Update Query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6679479" y="2904711"/>
            <a:ext cx="5085806" cy="156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Traverse the tree to find index 2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Make sure to call merge() to update value along the path as recursion returns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D84BDBF-6E58-194B-BFF2-FBFF42ED90CE}"/>
              </a:ext>
            </a:extLst>
          </p:cNvPr>
          <p:cNvSpPr txBox="1">
            <a:spLocks/>
          </p:cNvSpPr>
          <p:nvPr/>
        </p:nvSpPr>
        <p:spPr>
          <a:xfrm>
            <a:off x="1241745" y="1351667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6715-FACA-1048-AB63-55B552D2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1744" y="2288569"/>
            <a:ext cx="5183596" cy="374825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A239BB-8081-A445-B60C-68B10E39113D}"/>
              </a:ext>
            </a:extLst>
          </p:cNvPr>
          <p:cNvSpPr txBox="1">
            <a:spLocks/>
          </p:cNvSpPr>
          <p:nvPr/>
        </p:nvSpPr>
        <p:spPr>
          <a:xfrm>
            <a:off x="4340406" y="1351666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3, 8, -7}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2940D5-B415-A24A-8C71-3A8DFD1B6C84}"/>
              </a:ext>
            </a:extLst>
          </p:cNvPr>
          <p:cNvCxnSpPr>
            <a:cxnSpLocks/>
            <a:stCxn id="9" idx="3"/>
            <a:endCxn id="13" idx="1"/>
          </p:cNvCxnSpPr>
          <p:nvPr/>
        </p:nvCxnSpPr>
        <p:spPr>
          <a:xfrm flipV="1">
            <a:off x="3326679" y="1586191"/>
            <a:ext cx="1013727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21E1A08F-AFC7-304F-BF54-192B3DADDB42}"/>
              </a:ext>
            </a:extLst>
          </p:cNvPr>
          <p:cNvSpPr txBox="1">
            <a:spLocks/>
          </p:cNvSpPr>
          <p:nvPr/>
        </p:nvSpPr>
        <p:spPr>
          <a:xfrm>
            <a:off x="3317970" y="1582793"/>
            <a:ext cx="1188719" cy="38875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400" i="1" dirty="0"/>
              <a:t>update(2, 3)</a:t>
            </a:r>
            <a:endParaRPr lang="en-US" sz="1400" b="1" i="1" dirty="0"/>
          </a:p>
        </p:txBody>
      </p:sp>
    </p:spTree>
    <p:extLst>
      <p:ext uri="{BB962C8B-B14F-4D97-AF65-F5344CB8AC3E}">
        <p14:creationId xmlns:p14="http://schemas.microsoft.com/office/powerpoint/2010/main" val="13719913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Two more quick Examples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8119241" y="3022952"/>
            <a:ext cx="2104698" cy="1562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Let’s step through: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update(3, 10)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dirty="0"/>
              <a:t>    update(0,  2)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5FE6715-FACA-1048-AB63-55B552D21F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7929" y="1799837"/>
            <a:ext cx="5183596" cy="3748253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BA239BB-8081-A445-B60C-68B10E39113D}"/>
              </a:ext>
            </a:extLst>
          </p:cNvPr>
          <p:cNvSpPr txBox="1">
            <a:spLocks/>
          </p:cNvSpPr>
          <p:nvPr/>
        </p:nvSpPr>
        <p:spPr>
          <a:xfrm>
            <a:off x="7919178" y="2217372"/>
            <a:ext cx="2084934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3, 8, -7}</a:t>
            </a:r>
          </a:p>
        </p:txBody>
      </p:sp>
    </p:spTree>
    <p:extLst>
      <p:ext uri="{BB962C8B-B14F-4D97-AF65-F5344CB8AC3E}">
        <p14:creationId xmlns:p14="http://schemas.microsoft.com/office/powerpoint/2010/main" val="215102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More Examples</a:t>
            </a:r>
          </a:p>
        </p:txBody>
      </p:sp>
    </p:spTree>
    <p:extLst>
      <p:ext uri="{BB962C8B-B14F-4D97-AF65-F5344CB8AC3E}">
        <p14:creationId xmlns:p14="http://schemas.microsoft.com/office/powerpoint/2010/main" val="363908916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Number of 0’s and </a:t>
            </a:r>
            <a:r>
              <a:rPr lang="en-US" dirty="0" err="1"/>
              <a:t>K’th</a:t>
            </a:r>
            <a:r>
              <a:rPr lang="en-US" dirty="0"/>
              <a:t>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array, we want to be able to query for the number of zero’s in any segment (range) AND also query for the location of the </a:t>
            </a:r>
            <a:r>
              <a:rPr lang="en-US" sz="1600" i="1" dirty="0" err="1"/>
              <a:t>k’th</a:t>
            </a:r>
            <a:r>
              <a:rPr lang="en-US" sz="1600" i="1" dirty="0"/>
              <a:t> zero. 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0, 0, -2, 0, 7, 0, 0, 3, 3, 1, 0, 1, 0, 0, 0, 0, 4}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 for the </a:t>
            </a:r>
            <a:r>
              <a:rPr lang="en-US" sz="1600" i="1" dirty="0" err="1"/>
              <a:t>k’th</a:t>
            </a:r>
            <a:r>
              <a:rPr lang="en-US" sz="1600" i="1" dirty="0"/>
              <a:t> zero?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1335492" y="5466189"/>
            <a:ext cx="5998412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Try to solve this problem on your own!</a:t>
            </a:r>
          </a:p>
        </p:txBody>
      </p:sp>
    </p:spTree>
    <p:extLst>
      <p:ext uri="{BB962C8B-B14F-4D97-AF65-F5344CB8AC3E}">
        <p14:creationId xmlns:p14="http://schemas.microsoft.com/office/powerpoint/2010/main" val="7887686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Number of 0’s and </a:t>
            </a:r>
            <a:r>
              <a:rPr lang="en-US" dirty="0" err="1"/>
              <a:t>K’th</a:t>
            </a:r>
            <a:r>
              <a:rPr lang="en-US" dirty="0"/>
              <a:t> 0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141412" y="1055297"/>
            <a:ext cx="10165079" cy="8665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Given an array, we want to be able to query for the number of zero’s in any segment (range) AND also query for the location of the </a:t>
            </a:r>
            <a:r>
              <a:rPr lang="en-US" sz="1600" i="1" dirty="0" err="1"/>
              <a:t>k’th</a:t>
            </a:r>
            <a:r>
              <a:rPr lang="en-US" sz="1600" i="1" dirty="0"/>
              <a:t> zero.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669467" y="1924260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0, 0, -2, 0, 7, 0, 0, 3, 3, 1, 0, 1, 0, 0, 0, 0, 4}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F1FF9976-2C79-D540-BF82-098E97D91709}"/>
              </a:ext>
            </a:extLst>
          </p:cNvPr>
          <p:cNvSpPr txBox="1">
            <a:spLocks/>
          </p:cNvSpPr>
          <p:nvPr/>
        </p:nvSpPr>
        <p:spPr>
          <a:xfrm>
            <a:off x="830995" y="2756910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Store:</a:t>
            </a:r>
            <a:r>
              <a:rPr lang="en-US" sz="2200" dirty="0"/>
              <a:t> The number of 0’s in each segment in the node itself </a:t>
            </a:r>
            <a:endParaRPr lang="en-US" sz="2200" b="1" i="1" u="sng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00610CC9-E073-1243-B9F4-B1B88B0A13FD}"/>
              </a:ext>
            </a:extLst>
          </p:cNvPr>
          <p:cNvSpPr txBox="1">
            <a:spLocks/>
          </p:cNvSpPr>
          <p:nvPr/>
        </p:nvSpPr>
        <p:spPr>
          <a:xfrm>
            <a:off x="830995" y="3743279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Merge:</a:t>
            </a:r>
            <a:r>
              <a:rPr lang="en-US" sz="2200" dirty="0"/>
              <a:t> Simple, just add number of 0’s together</a:t>
            </a:r>
            <a:endParaRPr lang="en-US" sz="2200" b="1" i="1" u="sng" dirty="0"/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B66C5AFB-DAEA-8A49-A1E9-B28C7F0A8069}"/>
              </a:ext>
            </a:extLst>
          </p:cNvPr>
          <p:cNvSpPr txBox="1">
            <a:spLocks/>
          </p:cNvSpPr>
          <p:nvPr/>
        </p:nvSpPr>
        <p:spPr>
          <a:xfrm>
            <a:off x="830995" y="4753297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Query (# of 0’s):</a:t>
            </a:r>
            <a:r>
              <a:rPr lang="en-US" sz="2200" dirty="0"/>
              <a:t> Simply query like we did with sum()</a:t>
            </a:r>
            <a:endParaRPr lang="en-US" sz="2200" b="1" i="1" u="sng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5FD7E7D-F641-6349-A9EA-CFCA38EFD7FA}"/>
              </a:ext>
            </a:extLst>
          </p:cNvPr>
          <p:cNvSpPr txBox="1">
            <a:spLocks/>
          </p:cNvSpPr>
          <p:nvPr/>
        </p:nvSpPr>
        <p:spPr>
          <a:xfrm>
            <a:off x="6515030" y="2748258"/>
            <a:ext cx="5522508" cy="1099465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Update:</a:t>
            </a:r>
            <a:r>
              <a:rPr lang="en-US" sz="2200" dirty="0"/>
              <a:t> Only thing that matters is…did the new value become a 0 or change FROM a 0. Update </a:t>
            </a:r>
            <a:r>
              <a:rPr lang="en-US" sz="2200" dirty="0" err="1"/>
              <a:t>num</a:t>
            </a:r>
            <a:r>
              <a:rPr lang="en-US" sz="2200" dirty="0"/>
              <a:t> 0’s by 1 if so and merge up.</a:t>
            </a:r>
            <a:endParaRPr lang="en-US" sz="2200" b="1" i="1" u="sng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A08D647-4F78-954F-9E54-3DB5BC7013BE}"/>
              </a:ext>
            </a:extLst>
          </p:cNvPr>
          <p:cNvSpPr txBox="1">
            <a:spLocks/>
          </p:cNvSpPr>
          <p:nvPr/>
        </p:nvSpPr>
        <p:spPr>
          <a:xfrm>
            <a:off x="830995" y="5763315"/>
            <a:ext cx="5522508" cy="866567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200" b="1" i="1" u="sng" dirty="0"/>
              <a:t>Query (</a:t>
            </a:r>
            <a:r>
              <a:rPr lang="en-US" sz="2200" b="1" i="1" u="sng" dirty="0" err="1"/>
              <a:t>k’th</a:t>
            </a:r>
            <a:r>
              <a:rPr lang="en-US" sz="2200" b="1" i="1" u="sng" dirty="0"/>
              <a:t> 0):</a:t>
            </a:r>
            <a:r>
              <a:rPr lang="en-US" sz="2200" dirty="0"/>
              <a:t> If number of 0’s on left is k or larger, </a:t>
            </a:r>
            <a:r>
              <a:rPr lang="en-US" sz="2200" dirty="0" err="1"/>
              <a:t>recurse</a:t>
            </a:r>
            <a:r>
              <a:rPr lang="en-US" sz="2200" dirty="0"/>
              <a:t> left. Or search for the </a:t>
            </a:r>
            <a:r>
              <a:rPr lang="en-US" sz="2200" dirty="0" err="1"/>
              <a:t>leftChild</a:t>
            </a:r>
            <a:r>
              <a:rPr lang="en-US" sz="2200" dirty="0"/>
              <a:t>-k on right</a:t>
            </a:r>
            <a:endParaRPr lang="en-US" sz="2200" b="1" i="1" u="sng" dirty="0"/>
          </a:p>
        </p:txBody>
      </p:sp>
    </p:spTree>
    <p:extLst>
      <p:ext uri="{BB962C8B-B14F-4D97-AF65-F5344CB8AC3E}">
        <p14:creationId xmlns:p14="http://schemas.microsoft.com/office/powerpoint/2010/main" val="870150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Other Segment Tree Examples</a:t>
            </a:r>
          </a:p>
        </p:txBody>
      </p:sp>
    </p:spTree>
    <p:extLst>
      <p:ext uri="{BB962C8B-B14F-4D97-AF65-F5344CB8AC3E}">
        <p14:creationId xmlns:p14="http://schemas.microsoft.com/office/powerpoint/2010/main" val="255080051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Maximal Sub-Segment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Given an array A, and a range [l .. r], find the subsegment [l’ .. r’]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sum of [l’ .. r’] is maximal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What will we store in each node of the segment tree?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1" y="2379746"/>
            <a:ext cx="810082" cy="85546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2" y="3373202"/>
            <a:ext cx="915871" cy="23465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373202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How will we define the merge() operation?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18BF375-67D5-BC44-AE05-51CD4E80F6B7}"/>
              </a:ext>
            </a:extLst>
          </p:cNvPr>
          <p:cNvSpPr txBox="1">
            <a:spLocks/>
          </p:cNvSpPr>
          <p:nvPr/>
        </p:nvSpPr>
        <p:spPr>
          <a:xfrm>
            <a:off x="466681" y="3023688"/>
            <a:ext cx="5845563" cy="699028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6, -3, -1, -1, 1, -5, 11, 12, 1, 1, 2, -4, -2, -8, 9, 11}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418031" y="3539897"/>
            <a:ext cx="915872" cy="114665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333903" y="4451891"/>
            <a:ext cx="4474920" cy="46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3. How will we query?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200ADEDF-6424-AC46-8AC6-CB6A23A65D93}"/>
              </a:ext>
            </a:extLst>
          </p:cNvPr>
          <p:cNvSpPr txBox="1">
            <a:spLocks/>
          </p:cNvSpPr>
          <p:nvPr/>
        </p:nvSpPr>
        <p:spPr>
          <a:xfrm>
            <a:off x="1619490" y="4267698"/>
            <a:ext cx="4692753" cy="10184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So maximal(2, 8) would return 23 because range [7 .. 8] (11+12) is the maximal sum within the range [2 .. 8].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6F124F9-7576-3C4F-B1E6-2A65B29B7B23}"/>
              </a:ext>
            </a:extLst>
          </p:cNvPr>
          <p:cNvCxnSpPr>
            <a:cxnSpLocks/>
          </p:cNvCxnSpPr>
          <p:nvPr/>
        </p:nvCxnSpPr>
        <p:spPr>
          <a:xfrm>
            <a:off x="2778034" y="3774555"/>
            <a:ext cx="69669" cy="49314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24123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Motivation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Goal</a:t>
                </a:r>
                <a:r>
                  <a:rPr lang="en-US" sz="2000" b="1" u="sng" dirty="0"/>
                  <a:t>:</a:t>
                </a:r>
                <a:r>
                  <a:rPr lang="en-US" sz="2000" dirty="0"/>
                  <a:t> Given a list of integers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2000" dirty="0"/>
                  <a:t> and a function that operates on continuous ranges in A, called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b="1" i="1" u="sng" dirty="0"/>
                  <a:t>Support the following operations</a:t>
                </a:r>
                <a:r>
                  <a:rPr lang="en-US" sz="2000" dirty="0"/>
                  <a:t>: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1. Calculate (for any </a:t>
                </a:r>
                <a:r>
                  <a:rPr lang="en-US" sz="2000" dirty="0" err="1"/>
                  <a:t>l,r</a:t>
                </a:r>
                <a:r>
                  <a:rPr lang="en-US" sz="2000" dirty="0"/>
                  <a:t>) the value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2. Update the value of an element of A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2000" dirty="0"/>
                  <a:t> time. 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dirty="0"/>
                  <a:t>3. Use no more than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memory (so no more than list A itself times a constant)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200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000" i="1" dirty="0"/>
                  <a:t>**Notice: This is the same motivation for Fenwick Trees, but Segment Trees will have some advantages / disadvantages</a:t>
                </a:r>
              </a:p>
            </p:txBody>
          </p:sp>
        </mc:Choice>
        <mc:Fallback xmlns="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767E0EDE-F53A-8341-AC3F-C90A9D29D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1559" y="1137590"/>
                <a:ext cx="9664860" cy="5404612"/>
              </a:xfrm>
              <a:prstGeom prst="rect">
                <a:avLst/>
              </a:prstGeom>
              <a:blipFill>
                <a:blip r:embed="rId2"/>
                <a:stretch>
                  <a:fillRect l="-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891032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Maximal Sub-Segment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ctr">
                  <a:buFont typeface="Arial" panose="020B0604020202020204" pitchFamily="34" charset="0"/>
                  <a:buNone/>
                </a:pPr>
                <a:r>
                  <a:rPr lang="en-US" sz="1600" i="1" dirty="0"/>
                  <a:t>Given an array A, and a range [l .. r], find the subsegment [l’ .. r’] such that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1600" i="1" dirty="0"/>
                  <a:t> and sum of [l’ .. r’] is maximal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1412" y="1072714"/>
                <a:ext cx="10165079" cy="8665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8C0CFD-E756-C64F-B86F-A385D066CC08}"/>
              </a:ext>
            </a:extLst>
          </p:cNvPr>
          <p:cNvCxnSpPr>
            <a:cxnSpLocks/>
          </p:cNvCxnSpPr>
          <p:nvPr/>
        </p:nvCxnSpPr>
        <p:spPr>
          <a:xfrm>
            <a:off x="6926703" y="3628409"/>
            <a:ext cx="612194" cy="81090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986859" y="1663429"/>
            <a:ext cx="10474184" cy="469316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bg1"/>
                </a:solidFill>
              </a:rPr>
              <a:t>Key Idea</a:t>
            </a:r>
            <a:r>
              <a:rPr lang="en-US" sz="1600" i="1" dirty="0">
                <a:solidFill>
                  <a:schemeClr val="bg1"/>
                </a:solidFill>
              </a:rPr>
              <a:t>: Observe that the maximal sub-segment of a range is one of a few options given the solution to its two children.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446F229A-20EA-5541-B22E-E8E4CC6B30EE}"/>
              </a:ext>
            </a:extLst>
          </p:cNvPr>
          <p:cNvGrpSpPr/>
          <p:nvPr/>
        </p:nvGrpSpPr>
        <p:grpSpPr>
          <a:xfrm>
            <a:off x="2332699" y="2658816"/>
            <a:ext cx="7225365" cy="990059"/>
            <a:chOff x="2495662" y="2770363"/>
            <a:chExt cx="7225365" cy="990059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9AF7525F-C848-0647-8A9F-2C2177FE4F93}"/>
                </a:ext>
              </a:extLst>
            </p:cNvPr>
            <p:cNvSpPr/>
            <p:nvPr/>
          </p:nvSpPr>
          <p:spPr>
            <a:xfrm>
              <a:off x="2631460" y="3221741"/>
              <a:ext cx="6925901" cy="389299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CC3F8C1-5C56-F048-AC62-B99B23772878}"/>
                </a:ext>
              </a:extLst>
            </p:cNvPr>
            <p:cNvCxnSpPr>
              <a:cxnSpLocks/>
            </p:cNvCxnSpPr>
            <p:nvPr/>
          </p:nvCxnSpPr>
          <p:spPr>
            <a:xfrm>
              <a:off x="2622407" y="3060071"/>
              <a:ext cx="0" cy="688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AD8A11C-D17C-2F42-A374-F8A90FEE78C3}"/>
                </a:ext>
              </a:extLst>
            </p:cNvPr>
            <p:cNvCxnSpPr>
              <a:cxnSpLocks/>
            </p:cNvCxnSpPr>
            <p:nvPr/>
          </p:nvCxnSpPr>
          <p:spPr>
            <a:xfrm>
              <a:off x="9557361" y="3072358"/>
              <a:ext cx="0" cy="68806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615CDA8-9C6E-854C-914F-DDE532E28ABB}"/>
                </a:ext>
              </a:extLst>
            </p:cNvPr>
            <p:cNvSpPr txBox="1"/>
            <p:nvPr/>
          </p:nvSpPr>
          <p:spPr>
            <a:xfrm>
              <a:off x="2495662" y="2770363"/>
              <a:ext cx="27283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790306-89D3-A746-9CCD-DD70B8509FAC}"/>
                </a:ext>
              </a:extLst>
            </p:cNvPr>
            <p:cNvSpPr txBox="1"/>
            <p:nvPr/>
          </p:nvSpPr>
          <p:spPr>
            <a:xfrm>
              <a:off x="9420945" y="2770363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C53D8B1-19DB-3F49-86FD-D78C87C52689}"/>
                </a:ext>
              </a:extLst>
            </p:cNvPr>
            <p:cNvSpPr txBox="1"/>
            <p:nvPr/>
          </p:nvSpPr>
          <p:spPr>
            <a:xfrm>
              <a:off x="4087565" y="2773394"/>
              <a:ext cx="3193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T</a:t>
              </a:r>
              <a:r>
                <a:rPr lang="en-US" baseline="-25000" dirty="0">
                  <a:solidFill>
                    <a:schemeClr val="accent3"/>
                  </a:solidFill>
                </a:rPr>
                <a:t>l</a:t>
              </a:r>
            </a:p>
          </p:txBody>
        </p: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8831F5F-C95A-7D42-ADF8-B1626D5C6D7D}"/>
                </a:ext>
              </a:extLst>
            </p:cNvPr>
            <p:cNvCxnSpPr>
              <a:cxnSpLocks/>
            </p:cNvCxnSpPr>
            <p:nvPr/>
          </p:nvCxnSpPr>
          <p:spPr>
            <a:xfrm>
              <a:off x="4232413" y="3072358"/>
              <a:ext cx="0" cy="6880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87CCAF1-37A0-FB48-833D-CD000C23F96F}"/>
                </a:ext>
              </a:extLst>
            </p:cNvPr>
            <p:cNvSpPr txBox="1"/>
            <p:nvPr/>
          </p:nvSpPr>
          <p:spPr>
            <a:xfrm>
              <a:off x="7933114" y="2773394"/>
              <a:ext cx="3626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T</a:t>
              </a:r>
              <a:r>
                <a:rPr lang="en-US" baseline="-25000" dirty="0">
                  <a:solidFill>
                    <a:schemeClr val="accent3"/>
                  </a:solidFill>
                </a:rPr>
                <a:t>R</a:t>
              </a: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74B2ED63-85BA-E84A-9D07-1DF1BFA70776}"/>
                </a:ext>
              </a:extLst>
            </p:cNvPr>
            <p:cNvCxnSpPr>
              <a:cxnSpLocks/>
            </p:cNvCxnSpPr>
            <p:nvPr/>
          </p:nvCxnSpPr>
          <p:spPr>
            <a:xfrm>
              <a:off x="8077962" y="3072358"/>
              <a:ext cx="0" cy="688064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2693FE5-CE1C-0847-9964-2F915FB3D739}"/>
                </a:ext>
              </a:extLst>
            </p:cNvPr>
            <p:cNvSpPr/>
            <p:nvPr/>
          </p:nvSpPr>
          <p:spPr>
            <a:xfrm>
              <a:off x="4241466" y="3224772"/>
              <a:ext cx="3836495" cy="386268"/>
            </a:xfrm>
            <a:prstGeom prst="rect">
              <a:avLst/>
            </a:prstGeom>
            <a:solidFill>
              <a:schemeClr val="accent3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34B58A68-62E3-4049-9B0C-382599609155}"/>
              </a:ext>
            </a:extLst>
          </p:cNvPr>
          <p:cNvCxnSpPr>
            <a:cxnSpLocks/>
          </p:cNvCxnSpPr>
          <p:nvPr/>
        </p:nvCxnSpPr>
        <p:spPr>
          <a:xfrm flipH="1">
            <a:off x="4434845" y="3646818"/>
            <a:ext cx="590156" cy="71524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243AD5D-0531-CE42-9361-B0417FCE993F}"/>
              </a:ext>
            </a:extLst>
          </p:cNvPr>
          <p:cNvGrpSpPr/>
          <p:nvPr/>
        </p:nvGrpSpPr>
        <p:grpSpPr>
          <a:xfrm>
            <a:off x="1262268" y="4223551"/>
            <a:ext cx="4142655" cy="1380545"/>
            <a:chOff x="1262268" y="4893499"/>
            <a:chExt cx="4142655" cy="1380545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C0CB340C-92A2-EC4F-91E8-FB3A785813E9}"/>
                </a:ext>
              </a:extLst>
            </p:cNvPr>
            <p:cNvSpPr/>
            <p:nvPr/>
          </p:nvSpPr>
          <p:spPr>
            <a:xfrm>
              <a:off x="1407737" y="5338940"/>
              <a:ext cx="3997186" cy="734840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6C6BC34-4301-204E-97CA-69AD2BF1A020}"/>
                </a:ext>
              </a:extLst>
            </p:cNvPr>
            <p:cNvCxnSpPr>
              <a:cxnSpLocks/>
            </p:cNvCxnSpPr>
            <p:nvPr/>
          </p:nvCxnSpPr>
          <p:spPr>
            <a:xfrm>
              <a:off x="1398684" y="5195494"/>
              <a:ext cx="0" cy="1078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B34CE098-A5B4-E64B-B8C7-E66B31DDE297}"/>
                </a:ext>
              </a:extLst>
            </p:cNvPr>
            <p:cNvSpPr txBox="1"/>
            <p:nvPr/>
          </p:nvSpPr>
          <p:spPr>
            <a:xfrm>
              <a:off x="1262268" y="4893499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L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954183A-B2A9-D34A-AF2C-078E14F2C0F9}"/>
                </a:ext>
              </a:extLst>
            </p:cNvPr>
            <p:cNvSpPr txBox="1"/>
            <p:nvPr/>
          </p:nvSpPr>
          <p:spPr>
            <a:xfrm>
              <a:off x="2038386" y="4896530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T</a:t>
              </a:r>
              <a:r>
                <a:rPr lang="en-US" baseline="-25000" dirty="0">
                  <a:solidFill>
                    <a:schemeClr val="accent3"/>
                  </a:solidFill>
                </a:rPr>
                <a:t>l</a:t>
              </a:r>
            </a:p>
          </p:txBody>
        </p: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82B1407D-E2AB-1E40-9D0A-8D09B117BBFF}"/>
                </a:ext>
              </a:extLst>
            </p:cNvPr>
            <p:cNvCxnSpPr>
              <a:cxnSpLocks/>
            </p:cNvCxnSpPr>
            <p:nvPr/>
          </p:nvCxnSpPr>
          <p:spPr>
            <a:xfrm>
              <a:off x="2183234" y="5195494"/>
              <a:ext cx="0" cy="10785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74237EC0-31A3-574A-804D-AF038C35E1BA}"/>
                </a:ext>
              </a:extLst>
            </p:cNvPr>
            <p:cNvSpPr/>
            <p:nvPr/>
          </p:nvSpPr>
          <p:spPr>
            <a:xfrm>
              <a:off x="2259620" y="5340721"/>
              <a:ext cx="1895922" cy="27014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4995792-58E0-D348-AAC8-7A2D768ECE14}"/>
                </a:ext>
              </a:extLst>
            </p:cNvPr>
            <p:cNvSpPr/>
            <p:nvPr/>
          </p:nvSpPr>
          <p:spPr>
            <a:xfrm>
              <a:off x="3504990" y="5626684"/>
              <a:ext cx="1895922" cy="27014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01A93CF-A9B5-944A-915E-5AF443D3E103}"/>
              </a:ext>
            </a:extLst>
          </p:cNvPr>
          <p:cNvGrpSpPr/>
          <p:nvPr/>
        </p:nvGrpSpPr>
        <p:grpSpPr>
          <a:xfrm>
            <a:off x="6572830" y="4223551"/>
            <a:ext cx="4163779" cy="1380545"/>
            <a:chOff x="6572830" y="4893499"/>
            <a:chExt cx="4163779" cy="1380545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00C9D5B-E6E4-9348-BB77-D61E63006426}"/>
                </a:ext>
              </a:extLst>
            </p:cNvPr>
            <p:cNvSpPr/>
            <p:nvPr/>
          </p:nvSpPr>
          <p:spPr>
            <a:xfrm>
              <a:off x="6575757" y="5338940"/>
              <a:ext cx="3997186" cy="734840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8D5CA1C-0AC0-B643-B1FF-ED6DA5D941FB}"/>
                </a:ext>
              </a:extLst>
            </p:cNvPr>
            <p:cNvCxnSpPr>
              <a:cxnSpLocks/>
            </p:cNvCxnSpPr>
            <p:nvPr/>
          </p:nvCxnSpPr>
          <p:spPr>
            <a:xfrm>
              <a:off x="10572943" y="5195494"/>
              <a:ext cx="0" cy="107855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80D185D-C417-BD4C-8104-E08DAAA31D89}"/>
                </a:ext>
              </a:extLst>
            </p:cNvPr>
            <p:cNvSpPr txBox="1"/>
            <p:nvPr/>
          </p:nvSpPr>
          <p:spPr>
            <a:xfrm>
              <a:off x="10436527" y="4893499"/>
              <a:ext cx="30008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1"/>
                  </a:solidFill>
                </a:rPr>
                <a:t>R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756968D-5409-C447-AC7A-464685DC7FBE}"/>
                </a:ext>
              </a:extLst>
            </p:cNvPr>
            <p:cNvSpPr txBox="1"/>
            <p:nvPr/>
          </p:nvSpPr>
          <p:spPr>
            <a:xfrm>
              <a:off x="9457772" y="4893499"/>
              <a:ext cx="31931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chemeClr val="accent3"/>
                  </a:solidFill>
                </a:rPr>
                <a:t>T</a:t>
              </a:r>
              <a:r>
                <a:rPr lang="en-US" baseline="-25000" dirty="0">
                  <a:solidFill>
                    <a:schemeClr val="accent3"/>
                  </a:solidFill>
                </a:rPr>
                <a:t>l</a:t>
              </a:r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E12616FF-22B4-3747-95B6-73BFA0A68186}"/>
                </a:ext>
              </a:extLst>
            </p:cNvPr>
            <p:cNvCxnSpPr>
              <a:cxnSpLocks/>
            </p:cNvCxnSpPr>
            <p:nvPr/>
          </p:nvCxnSpPr>
          <p:spPr>
            <a:xfrm>
              <a:off x="9602620" y="5192463"/>
              <a:ext cx="0" cy="1078550"/>
            </a:xfrm>
            <a:prstGeom prst="line">
              <a:avLst/>
            </a:prstGeom>
            <a:ln>
              <a:solidFill>
                <a:schemeClr val="accent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9BC126E-2D9B-F84F-81D7-FE7506860EB7}"/>
                </a:ext>
              </a:extLst>
            </p:cNvPr>
            <p:cNvSpPr/>
            <p:nvPr/>
          </p:nvSpPr>
          <p:spPr>
            <a:xfrm>
              <a:off x="7561850" y="5344452"/>
              <a:ext cx="1895922" cy="270142"/>
            </a:xfrm>
            <a:prstGeom prst="rect">
              <a:avLst/>
            </a:prstGeom>
            <a:solidFill>
              <a:schemeClr val="accent4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459BCFDB-C76A-674A-A1FD-EDBD63F46156}"/>
                </a:ext>
              </a:extLst>
            </p:cNvPr>
            <p:cNvSpPr/>
            <p:nvPr/>
          </p:nvSpPr>
          <p:spPr>
            <a:xfrm>
              <a:off x="6572830" y="5612068"/>
              <a:ext cx="1895922" cy="270142"/>
            </a:xfrm>
            <a:prstGeom prst="rect">
              <a:avLst/>
            </a:prstGeom>
            <a:solidFill>
              <a:schemeClr val="accent5"/>
            </a:solidFill>
            <a:ln>
              <a:solidFill>
                <a:schemeClr val="tx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9" name="Content Placeholder 2">
            <a:extLst>
              <a:ext uri="{FF2B5EF4-FFF2-40B4-BE49-F238E27FC236}">
                <a16:creationId xmlns:a16="http://schemas.microsoft.com/office/drawing/2014/main" id="{858717F3-F7B3-094B-8DEC-C0F4D3B19D79}"/>
              </a:ext>
            </a:extLst>
          </p:cNvPr>
          <p:cNvSpPr txBox="1">
            <a:spLocks/>
          </p:cNvSpPr>
          <p:nvPr/>
        </p:nvSpPr>
        <p:spPr>
          <a:xfrm>
            <a:off x="2382912" y="4139612"/>
            <a:ext cx="1646161" cy="47716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Option 1: Solution is the max segment on left</a:t>
            </a:r>
          </a:p>
        </p:txBody>
      </p:sp>
      <p:sp>
        <p:nvSpPr>
          <p:cNvPr id="50" name="Content Placeholder 2">
            <a:extLst>
              <a:ext uri="{FF2B5EF4-FFF2-40B4-BE49-F238E27FC236}">
                <a16:creationId xmlns:a16="http://schemas.microsoft.com/office/drawing/2014/main" id="{E62FAA99-8398-FB45-BE0A-5DA4624BE6D0}"/>
              </a:ext>
            </a:extLst>
          </p:cNvPr>
          <p:cNvSpPr txBox="1">
            <a:spLocks/>
          </p:cNvSpPr>
          <p:nvPr/>
        </p:nvSpPr>
        <p:spPr>
          <a:xfrm>
            <a:off x="7664369" y="4138915"/>
            <a:ext cx="1646161" cy="47716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Option 2: Solution is the max segment on right</a:t>
            </a:r>
          </a:p>
        </p:txBody>
      </p:sp>
      <p:sp>
        <p:nvSpPr>
          <p:cNvPr id="51" name="Content Placeholder 2">
            <a:extLst>
              <a:ext uri="{FF2B5EF4-FFF2-40B4-BE49-F238E27FC236}">
                <a16:creationId xmlns:a16="http://schemas.microsoft.com/office/drawing/2014/main" id="{53E140D4-6B97-CB49-9EAF-3C39707472EE}"/>
              </a:ext>
            </a:extLst>
          </p:cNvPr>
          <p:cNvSpPr txBox="1">
            <a:spLocks/>
          </p:cNvSpPr>
          <p:nvPr/>
        </p:nvSpPr>
        <p:spPr>
          <a:xfrm>
            <a:off x="4155542" y="5493990"/>
            <a:ext cx="3977209" cy="477163"/>
          </a:xfrm>
          <a:prstGeom prst="rect">
            <a:avLst/>
          </a:prstGeom>
          <a:ln>
            <a:solidFill>
              <a:schemeClr val="tx1">
                <a:lumMod val="95000"/>
              </a:schemeClr>
            </a:solidFill>
          </a:ln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400" i="1" dirty="0"/>
              <a:t>Option 3: Solution is max suffix sum on left concatenated with max prefix sum on right (orange bars)</a:t>
            </a:r>
          </a:p>
        </p:txBody>
      </p:sp>
    </p:spTree>
    <p:extLst>
      <p:ext uri="{BB962C8B-B14F-4D97-AF65-F5344CB8AC3E}">
        <p14:creationId xmlns:p14="http://schemas.microsoft.com/office/powerpoint/2010/main" val="121734865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47837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Finding Maximal Sub-Segment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67057155-16F3-854B-A54A-C77F36AF4DCF}"/>
              </a:ext>
            </a:extLst>
          </p:cNvPr>
          <p:cNvSpPr txBox="1">
            <a:spLocks/>
          </p:cNvSpPr>
          <p:nvPr/>
        </p:nvSpPr>
        <p:spPr>
          <a:xfrm>
            <a:off x="757301" y="4372434"/>
            <a:ext cx="5174146" cy="23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bg1"/>
                </a:solidFill>
              </a:rPr>
              <a:t>Each node should store</a:t>
            </a:r>
            <a:r>
              <a:rPr lang="en-US" sz="1600" i="1" dirty="0">
                <a:solidFill>
                  <a:schemeClr val="bg1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u="sng" dirty="0">
                <a:solidFill>
                  <a:schemeClr val="bg1"/>
                </a:solidFill>
              </a:rPr>
              <a:t>Sum of segment</a:t>
            </a:r>
            <a:r>
              <a:rPr lang="en-US" sz="1600" i="1" dirty="0">
                <a:solidFill>
                  <a:schemeClr val="bg1"/>
                </a:solidFill>
              </a:rPr>
              <a:t>:	useful for computing other values below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u="sng" dirty="0">
                <a:solidFill>
                  <a:schemeClr val="bg1"/>
                </a:solidFill>
              </a:rPr>
              <a:t>Max prefix sum</a:t>
            </a:r>
            <a:r>
              <a:rPr lang="en-US" sz="1600" i="1" dirty="0">
                <a:solidFill>
                  <a:schemeClr val="bg1"/>
                </a:solidFill>
              </a:rPr>
              <a:t>:	for combining across splits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u="sng" dirty="0">
                <a:solidFill>
                  <a:schemeClr val="bg1"/>
                </a:solidFill>
              </a:rPr>
              <a:t>Max suffix sum</a:t>
            </a:r>
            <a:r>
              <a:rPr lang="en-US" sz="1600" i="1" dirty="0">
                <a:solidFill>
                  <a:schemeClr val="bg1"/>
                </a:solidFill>
              </a:rPr>
              <a:t>:	for combining across splits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u="sng" dirty="0">
                <a:solidFill>
                  <a:schemeClr val="bg1"/>
                </a:solidFill>
              </a:rPr>
              <a:t>Ans</a:t>
            </a:r>
            <a:r>
              <a:rPr lang="en-US" sz="1600" i="1" dirty="0">
                <a:solidFill>
                  <a:schemeClr val="bg1"/>
                </a:solidFill>
              </a:rPr>
              <a:t>:		The answer (max segment)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5C238E4-1106-914E-A558-F7512A104DEC}"/>
              </a:ext>
            </a:extLst>
          </p:cNvPr>
          <p:cNvGrpSpPr/>
          <p:nvPr/>
        </p:nvGrpSpPr>
        <p:grpSpPr>
          <a:xfrm>
            <a:off x="1262268" y="811921"/>
            <a:ext cx="9474341" cy="3312337"/>
            <a:chOff x="1262268" y="2658816"/>
            <a:chExt cx="9474341" cy="331233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78C0CFD-E756-C64F-B86F-A385D066CC08}"/>
                </a:ext>
              </a:extLst>
            </p:cNvPr>
            <p:cNvCxnSpPr>
              <a:cxnSpLocks/>
            </p:cNvCxnSpPr>
            <p:nvPr/>
          </p:nvCxnSpPr>
          <p:spPr>
            <a:xfrm>
              <a:off x="6926703" y="3628409"/>
              <a:ext cx="612194" cy="81090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446F229A-20EA-5541-B22E-E8E4CC6B30EE}"/>
                </a:ext>
              </a:extLst>
            </p:cNvPr>
            <p:cNvGrpSpPr/>
            <p:nvPr/>
          </p:nvGrpSpPr>
          <p:grpSpPr>
            <a:xfrm>
              <a:off x="2332699" y="2658816"/>
              <a:ext cx="7225365" cy="990059"/>
              <a:chOff x="2495662" y="2770363"/>
              <a:chExt cx="7225365" cy="990059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AF7525F-C848-0647-8A9F-2C2177FE4F93}"/>
                  </a:ext>
                </a:extLst>
              </p:cNvPr>
              <p:cNvSpPr/>
              <p:nvPr/>
            </p:nvSpPr>
            <p:spPr>
              <a:xfrm>
                <a:off x="2631460" y="3221741"/>
                <a:ext cx="6925901" cy="389299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8CC3F8C1-5C56-F048-AC62-B99B2377287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22407" y="3060071"/>
                <a:ext cx="0" cy="688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AD8A11C-D17C-2F42-A374-F8A90FEE78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557361" y="3072358"/>
                <a:ext cx="0" cy="68806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615CDA8-9C6E-854C-914F-DDE532E28ABB}"/>
                  </a:ext>
                </a:extLst>
              </p:cNvPr>
              <p:cNvSpPr txBox="1"/>
              <p:nvPr/>
            </p:nvSpPr>
            <p:spPr>
              <a:xfrm>
                <a:off x="2495662" y="2770363"/>
                <a:ext cx="272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A790306-89D3-A746-9CCD-DD70B8509FAC}"/>
                  </a:ext>
                </a:extLst>
              </p:cNvPr>
              <p:cNvSpPr txBox="1"/>
              <p:nvPr/>
            </p:nvSpPr>
            <p:spPr>
              <a:xfrm>
                <a:off x="9420945" y="2770363"/>
                <a:ext cx="3000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C53D8B1-19DB-3F49-86FD-D78C87C52689}"/>
                  </a:ext>
                </a:extLst>
              </p:cNvPr>
              <p:cNvSpPr txBox="1"/>
              <p:nvPr/>
            </p:nvSpPr>
            <p:spPr>
              <a:xfrm>
                <a:off x="4087565" y="2773394"/>
                <a:ext cx="319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T</a:t>
                </a:r>
                <a:r>
                  <a:rPr lang="en-US" baseline="-25000" dirty="0">
                    <a:solidFill>
                      <a:schemeClr val="accent3"/>
                    </a:solidFill>
                  </a:rPr>
                  <a:t>l</a:t>
                </a:r>
              </a:p>
            </p:txBody>
          </p: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C8831F5F-C95A-7D42-ADF8-B1626D5C6D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232413" y="3072358"/>
                <a:ext cx="0" cy="68806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D87CCAF1-37A0-FB48-833D-CD000C23F96F}"/>
                  </a:ext>
                </a:extLst>
              </p:cNvPr>
              <p:cNvSpPr txBox="1"/>
              <p:nvPr/>
            </p:nvSpPr>
            <p:spPr>
              <a:xfrm>
                <a:off x="7933114" y="2773394"/>
                <a:ext cx="362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T</a:t>
                </a:r>
                <a:r>
                  <a:rPr lang="en-US" baseline="-25000" dirty="0">
                    <a:solidFill>
                      <a:schemeClr val="accent3"/>
                    </a:solidFill>
                  </a:rPr>
                  <a:t>R</a:t>
                </a:r>
              </a:p>
            </p:txBody>
          </p: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4B2ED63-85BA-E84A-9D07-1DF1BFA707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77962" y="3072358"/>
                <a:ext cx="0" cy="688064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2693FE5-CE1C-0847-9964-2F915FB3D739}"/>
                  </a:ext>
                </a:extLst>
              </p:cNvPr>
              <p:cNvSpPr/>
              <p:nvPr/>
            </p:nvSpPr>
            <p:spPr>
              <a:xfrm>
                <a:off x="4241466" y="3224772"/>
                <a:ext cx="3836495" cy="386268"/>
              </a:xfrm>
              <a:prstGeom prst="rect">
                <a:avLst/>
              </a:prstGeom>
              <a:solidFill>
                <a:schemeClr val="accent3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4B58A68-62E3-4049-9B0C-3825996091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434845" y="3646818"/>
              <a:ext cx="590156" cy="7152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2243AD5D-0531-CE42-9361-B0417FCE993F}"/>
                </a:ext>
              </a:extLst>
            </p:cNvPr>
            <p:cNvGrpSpPr/>
            <p:nvPr/>
          </p:nvGrpSpPr>
          <p:grpSpPr>
            <a:xfrm>
              <a:off x="1262268" y="4223551"/>
              <a:ext cx="4142655" cy="1380545"/>
              <a:chOff x="1262268" y="4893499"/>
              <a:chExt cx="4142655" cy="138054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C0CB340C-92A2-EC4F-91E8-FB3A785813E9}"/>
                  </a:ext>
                </a:extLst>
              </p:cNvPr>
              <p:cNvSpPr/>
              <p:nvPr/>
            </p:nvSpPr>
            <p:spPr>
              <a:xfrm>
                <a:off x="1407737" y="5338940"/>
                <a:ext cx="3997186" cy="734840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56C6BC34-4301-204E-97CA-69AD2BF1A0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398684" y="5195494"/>
                <a:ext cx="0" cy="1078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B34CE098-A5B4-E64B-B8C7-E66B31DDE297}"/>
                  </a:ext>
                </a:extLst>
              </p:cNvPr>
              <p:cNvSpPr txBox="1"/>
              <p:nvPr/>
            </p:nvSpPr>
            <p:spPr>
              <a:xfrm>
                <a:off x="1262268" y="4893499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L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4954183A-B2A9-D34A-AF2C-078E14F2C0F9}"/>
                  </a:ext>
                </a:extLst>
              </p:cNvPr>
              <p:cNvSpPr txBox="1"/>
              <p:nvPr/>
            </p:nvSpPr>
            <p:spPr>
              <a:xfrm>
                <a:off x="2038386" y="4896530"/>
                <a:ext cx="319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T</a:t>
                </a:r>
                <a:r>
                  <a:rPr lang="en-US" baseline="-25000" dirty="0">
                    <a:solidFill>
                      <a:schemeClr val="accent3"/>
                    </a:solidFill>
                  </a:rPr>
                  <a:t>l</a:t>
                </a:r>
              </a:p>
            </p:txBody>
          </p: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82B1407D-E2AB-1E40-9D0A-8D09B117BBF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83234" y="5195494"/>
                <a:ext cx="0" cy="107855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74237EC0-31A3-574A-804D-AF038C35E1BA}"/>
                  </a:ext>
                </a:extLst>
              </p:cNvPr>
              <p:cNvSpPr/>
              <p:nvPr/>
            </p:nvSpPr>
            <p:spPr>
              <a:xfrm>
                <a:off x="2259620" y="5340721"/>
                <a:ext cx="1895922" cy="270142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84995792-58E0-D348-AAC8-7A2D768ECE14}"/>
                  </a:ext>
                </a:extLst>
              </p:cNvPr>
              <p:cNvSpPr/>
              <p:nvPr/>
            </p:nvSpPr>
            <p:spPr>
              <a:xfrm>
                <a:off x="3504990" y="5626684"/>
                <a:ext cx="1895922" cy="270142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01A93CF-A9B5-944A-915E-5AF443D3E103}"/>
                </a:ext>
              </a:extLst>
            </p:cNvPr>
            <p:cNvGrpSpPr/>
            <p:nvPr/>
          </p:nvGrpSpPr>
          <p:grpSpPr>
            <a:xfrm>
              <a:off x="6572830" y="4223551"/>
              <a:ext cx="4163779" cy="1380545"/>
              <a:chOff x="6572830" y="4893499"/>
              <a:chExt cx="4163779" cy="1380545"/>
            </a:xfrm>
          </p:grpSpPr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400C9D5B-E6E4-9348-BB77-D61E63006426}"/>
                  </a:ext>
                </a:extLst>
              </p:cNvPr>
              <p:cNvSpPr/>
              <p:nvPr/>
            </p:nvSpPr>
            <p:spPr>
              <a:xfrm>
                <a:off x="6575757" y="5338940"/>
                <a:ext cx="3997186" cy="734840"/>
              </a:xfrm>
              <a:prstGeom prst="rect">
                <a:avLst/>
              </a:prstGeom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8D5CA1C-0AC0-B643-B1FF-ED6DA5D941F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572943" y="5195494"/>
                <a:ext cx="0" cy="107855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A80D185D-C417-BD4C-8104-E08DAAA31D89}"/>
                  </a:ext>
                </a:extLst>
              </p:cNvPr>
              <p:cNvSpPr txBox="1"/>
              <p:nvPr/>
            </p:nvSpPr>
            <p:spPr>
              <a:xfrm>
                <a:off x="10436527" y="4893499"/>
                <a:ext cx="30008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1"/>
                    </a:solidFill>
                  </a:rPr>
                  <a:t>R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756968D-5409-C447-AC7A-464685DC7FBE}"/>
                  </a:ext>
                </a:extLst>
              </p:cNvPr>
              <p:cNvSpPr txBox="1"/>
              <p:nvPr/>
            </p:nvSpPr>
            <p:spPr>
              <a:xfrm>
                <a:off x="9457772" y="4893499"/>
                <a:ext cx="31931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accent3"/>
                    </a:solidFill>
                  </a:rPr>
                  <a:t>T</a:t>
                </a:r>
                <a:r>
                  <a:rPr lang="en-US" baseline="-25000" dirty="0">
                    <a:solidFill>
                      <a:schemeClr val="accent3"/>
                    </a:solidFill>
                  </a:rPr>
                  <a:t>l</a:t>
                </a:r>
              </a:p>
            </p:txBody>
          </p: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E12616FF-22B4-3747-95B6-73BFA0A6818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602620" y="5192463"/>
                <a:ext cx="0" cy="1078550"/>
              </a:xfrm>
              <a:prstGeom prst="line">
                <a:avLst/>
              </a:prstGeom>
              <a:ln>
                <a:solidFill>
                  <a:schemeClr val="accent3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9BC126E-2D9B-F84F-81D7-FE7506860EB7}"/>
                  </a:ext>
                </a:extLst>
              </p:cNvPr>
              <p:cNvSpPr/>
              <p:nvPr/>
            </p:nvSpPr>
            <p:spPr>
              <a:xfrm>
                <a:off x="7561850" y="5344452"/>
                <a:ext cx="1895922" cy="270142"/>
              </a:xfrm>
              <a:prstGeom prst="rect">
                <a:avLst/>
              </a:prstGeom>
              <a:solidFill>
                <a:schemeClr val="accent4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59BCFDB-C76A-674A-A1FD-EDBD63F46156}"/>
                  </a:ext>
                </a:extLst>
              </p:cNvPr>
              <p:cNvSpPr/>
              <p:nvPr/>
            </p:nvSpPr>
            <p:spPr>
              <a:xfrm>
                <a:off x="6572830" y="5612068"/>
                <a:ext cx="1895922" cy="270142"/>
              </a:xfrm>
              <a:prstGeom prst="rect">
                <a:avLst/>
              </a:prstGeom>
              <a:solidFill>
                <a:schemeClr val="accent5"/>
              </a:solidFill>
              <a:ln>
                <a:solidFill>
                  <a:schemeClr val="tx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9" name="Content Placeholder 2">
              <a:extLst>
                <a:ext uri="{FF2B5EF4-FFF2-40B4-BE49-F238E27FC236}">
                  <a16:creationId xmlns:a16="http://schemas.microsoft.com/office/drawing/2014/main" id="{858717F3-F7B3-094B-8DEC-C0F4D3B19D79}"/>
                </a:ext>
              </a:extLst>
            </p:cNvPr>
            <p:cNvSpPr txBox="1">
              <a:spLocks/>
            </p:cNvSpPr>
            <p:nvPr/>
          </p:nvSpPr>
          <p:spPr>
            <a:xfrm>
              <a:off x="2382912" y="4139612"/>
              <a:ext cx="1646161" cy="477163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400" i="1" dirty="0"/>
                <a:t>Option 1: Solution is the max segment on left</a:t>
              </a:r>
            </a:p>
          </p:txBody>
        </p:sp>
        <p:sp>
          <p:nvSpPr>
            <p:cNvPr id="50" name="Content Placeholder 2">
              <a:extLst>
                <a:ext uri="{FF2B5EF4-FFF2-40B4-BE49-F238E27FC236}">
                  <a16:creationId xmlns:a16="http://schemas.microsoft.com/office/drawing/2014/main" id="{E62FAA99-8398-FB45-BE0A-5DA4624BE6D0}"/>
                </a:ext>
              </a:extLst>
            </p:cNvPr>
            <p:cNvSpPr txBox="1">
              <a:spLocks/>
            </p:cNvSpPr>
            <p:nvPr/>
          </p:nvSpPr>
          <p:spPr>
            <a:xfrm>
              <a:off x="7664369" y="4138915"/>
              <a:ext cx="1646161" cy="477163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400" i="1" dirty="0"/>
                <a:t>Option 2: Solution is the max segment on right</a:t>
              </a:r>
            </a:p>
          </p:txBody>
        </p:sp>
        <p:sp>
          <p:nvSpPr>
            <p:cNvPr id="51" name="Content Placeholder 2">
              <a:extLst>
                <a:ext uri="{FF2B5EF4-FFF2-40B4-BE49-F238E27FC236}">
                  <a16:creationId xmlns:a16="http://schemas.microsoft.com/office/drawing/2014/main" id="{53E140D4-6B97-CB49-9EAF-3C39707472EE}"/>
                </a:ext>
              </a:extLst>
            </p:cNvPr>
            <p:cNvSpPr txBox="1">
              <a:spLocks/>
            </p:cNvSpPr>
            <p:nvPr/>
          </p:nvSpPr>
          <p:spPr>
            <a:xfrm>
              <a:off x="4155542" y="5493990"/>
              <a:ext cx="3977209" cy="477163"/>
            </a:xfrm>
            <a:prstGeom prst="rect">
              <a:avLst/>
            </a:prstGeom>
            <a:ln>
              <a:solidFill>
                <a:schemeClr val="tx1">
                  <a:lumMod val="95000"/>
                </a:schemeClr>
              </a:solidFill>
            </a:ln>
          </p:spPr>
          <p:txBody>
            <a:bodyPr vert="horz" lIns="91440" tIns="45720" rIns="91440" bIns="45720" rtlCol="0">
              <a:normAutofit fontScale="85000" lnSpcReduction="20000"/>
            </a:bodyPr>
            <a:lstStyle>
              <a:lvl1pPr marL="228600" indent="-228600" algn="l" defTabSz="914400" rtl="0" eaLnBrk="1" latinLnBrk="0" hangingPunct="1">
                <a:lnSpc>
                  <a:spcPct val="120000"/>
                </a:lnSpc>
                <a:spcBef>
                  <a:spcPts val="1000"/>
                </a:spcBef>
                <a:buSzPct val="125000"/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120000"/>
                </a:lnSpc>
                <a:spcBef>
                  <a:spcPts val="500"/>
                </a:spcBef>
                <a:buSzPct val="125000"/>
                <a:buFont typeface="Arial" panose="020B0604020202020204" pitchFamily="34" charset="0"/>
                <a:buChar char="•"/>
                <a:defRPr sz="1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400" i="1" dirty="0"/>
                <a:t>Option 3: Solution is max suffix sum on left concatenated with max prefix sum on right (orange bars)</a:t>
              </a:r>
            </a:p>
          </p:txBody>
        </p:sp>
      </p:grpSp>
      <p:sp>
        <p:nvSpPr>
          <p:cNvPr id="39" name="Content Placeholder 2">
            <a:extLst>
              <a:ext uri="{FF2B5EF4-FFF2-40B4-BE49-F238E27FC236}">
                <a16:creationId xmlns:a16="http://schemas.microsoft.com/office/drawing/2014/main" id="{83A16616-9629-F549-8F29-CDA04E6EC9F1}"/>
              </a:ext>
            </a:extLst>
          </p:cNvPr>
          <p:cNvSpPr txBox="1">
            <a:spLocks/>
          </p:cNvSpPr>
          <p:nvPr/>
        </p:nvSpPr>
        <p:spPr>
          <a:xfrm>
            <a:off x="6420333" y="4372434"/>
            <a:ext cx="5174146" cy="235800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u="sng" dirty="0">
                <a:solidFill>
                  <a:schemeClr val="bg1"/>
                </a:solidFill>
              </a:rPr>
              <a:t>How to merge</a:t>
            </a:r>
            <a:r>
              <a:rPr lang="en-US" sz="1600" i="1" dirty="0">
                <a:solidFill>
                  <a:schemeClr val="bg1"/>
                </a:solidFill>
              </a:rPr>
              <a:t>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sum = </a:t>
            </a:r>
            <a:r>
              <a:rPr lang="en-US" sz="1600" i="1" dirty="0" err="1">
                <a:solidFill>
                  <a:schemeClr val="bg1"/>
                </a:solidFill>
              </a:rPr>
              <a:t>L.sum</a:t>
            </a:r>
            <a:r>
              <a:rPr lang="en-US" sz="1600" i="1" dirty="0">
                <a:solidFill>
                  <a:schemeClr val="bg1"/>
                </a:solidFill>
              </a:rPr>
              <a:t> + </a:t>
            </a:r>
            <a:r>
              <a:rPr lang="en-US" sz="1600" i="1" dirty="0" err="1">
                <a:solidFill>
                  <a:schemeClr val="bg1"/>
                </a:solidFill>
              </a:rPr>
              <a:t>R.sum</a:t>
            </a:r>
            <a:endParaRPr lang="en-US" sz="1600" i="1" dirty="0">
              <a:solidFill>
                <a:schemeClr val="bg1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>
                <a:solidFill>
                  <a:schemeClr val="bg1"/>
                </a:solidFill>
              </a:rPr>
              <a:t>pre = Max(</a:t>
            </a:r>
            <a:r>
              <a:rPr lang="en-US" sz="1600" i="1" dirty="0" err="1">
                <a:solidFill>
                  <a:schemeClr val="bg1"/>
                </a:solidFill>
              </a:rPr>
              <a:t>L.pre</a:t>
            </a:r>
            <a:r>
              <a:rPr lang="en-US" sz="1600" i="1" dirty="0">
                <a:solidFill>
                  <a:schemeClr val="bg1"/>
                </a:solidFill>
              </a:rPr>
              <a:t>, </a:t>
            </a:r>
            <a:r>
              <a:rPr lang="en-US" sz="1600" i="1" dirty="0" err="1">
                <a:solidFill>
                  <a:schemeClr val="bg1"/>
                </a:solidFill>
              </a:rPr>
              <a:t>L.sum</a:t>
            </a:r>
            <a:r>
              <a:rPr lang="en-US" sz="1600" i="1" dirty="0">
                <a:solidFill>
                  <a:schemeClr val="bg1"/>
                </a:solidFill>
              </a:rPr>
              <a:t> + </a:t>
            </a:r>
            <a:r>
              <a:rPr lang="en-US" sz="1600" i="1" dirty="0" err="1">
                <a:solidFill>
                  <a:schemeClr val="bg1"/>
                </a:solidFill>
              </a:rPr>
              <a:t>R.pre</a:t>
            </a:r>
            <a:r>
              <a:rPr lang="en-US" sz="1600" i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 err="1">
                <a:solidFill>
                  <a:schemeClr val="bg1"/>
                </a:solidFill>
              </a:rPr>
              <a:t>suf</a:t>
            </a:r>
            <a:r>
              <a:rPr lang="en-US" sz="1600" i="1" dirty="0">
                <a:solidFill>
                  <a:schemeClr val="bg1"/>
                </a:solidFill>
              </a:rPr>
              <a:t> = Max(</a:t>
            </a:r>
            <a:r>
              <a:rPr lang="en-US" sz="1600" i="1" dirty="0" err="1">
                <a:solidFill>
                  <a:schemeClr val="bg1"/>
                </a:solidFill>
              </a:rPr>
              <a:t>R.suf</a:t>
            </a:r>
            <a:r>
              <a:rPr lang="en-US" sz="1600" i="1" dirty="0">
                <a:solidFill>
                  <a:schemeClr val="bg1"/>
                </a:solidFill>
              </a:rPr>
              <a:t>, </a:t>
            </a:r>
            <a:r>
              <a:rPr lang="en-US" sz="1600" i="1" dirty="0" err="1">
                <a:solidFill>
                  <a:schemeClr val="bg1"/>
                </a:solidFill>
              </a:rPr>
              <a:t>R.sum</a:t>
            </a:r>
            <a:r>
              <a:rPr lang="en-US" sz="1600" i="1" dirty="0">
                <a:solidFill>
                  <a:schemeClr val="bg1"/>
                </a:solidFill>
              </a:rPr>
              <a:t> + </a:t>
            </a:r>
            <a:r>
              <a:rPr lang="en-US" sz="1600" i="1" dirty="0" err="1">
                <a:solidFill>
                  <a:schemeClr val="bg1"/>
                </a:solidFill>
              </a:rPr>
              <a:t>L.suf</a:t>
            </a:r>
            <a:r>
              <a:rPr lang="en-US" sz="1600" i="1" dirty="0">
                <a:solidFill>
                  <a:schemeClr val="bg1"/>
                </a:solidFill>
              </a:rPr>
              <a:t>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 err="1">
                <a:solidFill>
                  <a:schemeClr val="bg1"/>
                </a:solidFill>
              </a:rPr>
              <a:t>ans</a:t>
            </a:r>
            <a:r>
              <a:rPr lang="en-US" sz="1600" i="1" dirty="0">
                <a:solidFill>
                  <a:schemeClr val="bg1"/>
                </a:solidFill>
              </a:rPr>
              <a:t> = Max(</a:t>
            </a:r>
            <a:r>
              <a:rPr lang="en-US" sz="1600" i="1" dirty="0" err="1">
                <a:solidFill>
                  <a:schemeClr val="bg1"/>
                </a:solidFill>
              </a:rPr>
              <a:t>L.ans</a:t>
            </a:r>
            <a:r>
              <a:rPr lang="en-US" sz="1600" i="1" dirty="0">
                <a:solidFill>
                  <a:schemeClr val="bg1"/>
                </a:solidFill>
              </a:rPr>
              <a:t>, </a:t>
            </a:r>
            <a:r>
              <a:rPr lang="en-US" sz="1600" i="1" dirty="0" err="1">
                <a:solidFill>
                  <a:schemeClr val="bg1"/>
                </a:solidFill>
              </a:rPr>
              <a:t>R.ans</a:t>
            </a:r>
            <a:r>
              <a:rPr lang="en-US" sz="1600" i="1" dirty="0">
                <a:solidFill>
                  <a:schemeClr val="bg1"/>
                </a:solidFill>
              </a:rPr>
              <a:t>, </a:t>
            </a:r>
            <a:r>
              <a:rPr lang="en-US" sz="1600" i="1" dirty="0" err="1">
                <a:solidFill>
                  <a:schemeClr val="bg1"/>
                </a:solidFill>
              </a:rPr>
              <a:t>L.suf</a:t>
            </a:r>
            <a:r>
              <a:rPr lang="en-US" sz="1600" i="1" dirty="0">
                <a:solidFill>
                  <a:schemeClr val="bg1"/>
                </a:solidFill>
              </a:rPr>
              <a:t> + </a:t>
            </a:r>
            <a:r>
              <a:rPr lang="en-US" sz="1600" i="1" dirty="0" err="1">
                <a:solidFill>
                  <a:schemeClr val="bg1"/>
                </a:solidFill>
              </a:rPr>
              <a:t>R.pre</a:t>
            </a:r>
            <a:r>
              <a:rPr lang="en-US" sz="1600" i="1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2788694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91758981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Conclusions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36B35A7-33B4-2246-9592-F0BBDFD568CC}"/>
              </a:ext>
            </a:extLst>
          </p:cNvPr>
          <p:cNvSpPr txBox="1">
            <a:spLocks/>
          </p:cNvSpPr>
          <p:nvPr/>
        </p:nvSpPr>
        <p:spPr>
          <a:xfrm>
            <a:off x="1371680" y="1805152"/>
            <a:ext cx="9445461" cy="47449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000" b="1" i="1" u="sng" dirty="0"/>
              <a:t>Strengths:</a:t>
            </a:r>
          </a:p>
          <a:p>
            <a:pPr lvl="1">
              <a:buFontTx/>
              <a:buChar char="-"/>
            </a:pPr>
            <a:r>
              <a:rPr lang="en-US" sz="1600" dirty="0"/>
              <a:t>More intuitive than Fenwick trees for many applications</a:t>
            </a:r>
          </a:p>
          <a:p>
            <a:pPr lvl="1">
              <a:buFontTx/>
              <a:buChar char="-"/>
            </a:pPr>
            <a:r>
              <a:rPr lang="en-US" sz="1600" dirty="0"/>
              <a:t>Binary Trees very easy to implement</a:t>
            </a:r>
          </a:p>
          <a:p>
            <a:pPr lvl="1">
              <a:buFontTx/>
              <a:buChar char="-"/>
            </a:pPr>
            <a:r>
              <a:rPr lang="en-US" sz="1600" dirty="0"/>
              <a:t>Seems to work for a wider array of functions of interest</a:t>
            </a:r>
          </a:p>
          <a:p>
            <a:pPr lvl="1">
              <a:buFontTx/>
              <a:buChar char="-"/>
            </a:pPr>
            <a:r>
              <a:rPr lang="en-US" sz="1600" dirty="0"/>
              <a:t>Only really have to focus on what to store and merge function, once you get those right the rest falls into place.</a:t>
            </a:r>
          </a:p>
          <a:p>
            <a:pPr lvl="1">
              <a:buFontTx/>
              <a:buChar char="-"/>
            </a:pPr>
            <a:endParaRPr lang="en-US" sz="1600" dirty="0"/>
          </a:p>
          <a:p>
            <a:pPr marL="0" indent="0">
              <a:buNone/>
            </a:pPr>
            <a:r>
              <a:rPr lang="en-US" sz="2000" b="1" i="1" u="sng" dirty="0"/>
              <a:t>Weaknesses</a:t>
            </a:r>
            <a:r>
              <a:rPr lang="en-US" sz="2000" dirty="0"/>
              <a:t>:</a:t>
            </a:r>
          </a:p>
          <a:p>
            <a:pPr lvl="1">
              <a:buFontTx/>
              <a:buChar char="-"/>
            </a:pPr>
            <a:r>
              <a:rPr lang="en-US" sz="1600" dirty="0"/>
              <a:t>Uses a bit more memory than Fenwick Tree (because Fenwick tree isn’t really a tree and doesn’t have internal nodes</a:t>
            </a:r>
          </a:p>
          <a:p>
            <a:pPr lvl="1">
              <a:buFontTx/>
              <a:buChar char="-"/>
            </a:pPr>
            <a:r>
              <a:rPr lang="en-US" sz="1600" dirty="0"/>
              <a:t>Does not take advantage of fast bit operations to traverse tree</a:t>
            </a:r>
          </a:p>
        </p:txBody>
      </p:sp>
    </p:spTree>
    <p:extLst>
      <p:ext uri="{BB962C8B-B14F-4D97-AF65-F5344CB8AC3E}">
        <p14:creationId xmlns:p14="http://schemas.microsoft.com/office/powerpoint/2010/main" val="654641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Why would we want this?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960700" y="3252486"/>
            <a:ext cx="2766348" cy="224548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our stream of integers are stock prices over time, or sensor data across many time points, or sales per day (etc.).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E16A59-E2E0-FB44-B56D-3D5BD7BC0E69}"/>
              </a:ext>
            </a:extLst>
          </p:cNvPr>
          <p:cNvSpPr txBox="1">
            <a:spLocks/>
          </p:cNvSpPr>
          <p:nvPr/>
        </p:nvSpPr>
        <p:spPr>
          <a:xfrm>
            <a:off x="1751709" y="1437652"/>
            <a:ext cx="8685403" cy="773111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3400" i="1" dirty="0">
                <a:solidFill>
                  <a:sysClr val="windowText" lastClr="000000"/>
                </a:solidFill>
              </a:rPr>
              <a:t>A = {5, 10, 1, 11, 29, 3, 2, 209, 85, 6, 9, 11}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3D1555-5542-694F-BB57-374B096DC8EE}"/>
              </a:ext>
            </a:extLst>
          </p:cNvPr>
          <p:cNvSpPr txBox="1">
            <a:spLocks/>
          </p:cNvSpPr>
          <p:nvPr/>
        </p:nvSpPr>
        <p:spPr>
          <a:xfrm>
            <a:off x="8711519" y="3067290"/>
            <a:ext cx="3451185" cy="1921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b="1" i="1" u="sng" dirty="0"/>
              <a:t>Suppose</a:t>
            </a:r>
            <a:r>
              <a:rPr lang="en-US" sz="2000" b="1" u="sng" dirty="0"/>
              <a:t>:</a:t>
            </a:r>
            <a:r>
              <a:rPr lang="en-US" sz="2000" dirty="0"/>
              <a:t> That f() is a function we care about over any range. Max and min (for stock prices), average (for sensor data), or sum (for sales)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103E7D1-E9DC-BC4E-9C19-B20CF59EA881}"/>
              </a:ext>
            </a:extLst>
          </p:cNvPr>
          <p:cNvCxnSpPr/>
          <p:nvPr/>
        </p:nvCxnSpPr>
        <p:spPr>
          <a:xfrm flipV="1">
            <a:off x="2152891" y="2372810"/>
            <a:ext cx="439838" cy="69448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6FD681-3371-4B4B-90C7-C68A2975B9FA}"/>
              </a:ext>
            </a:extLst>
          </p:cNvPr>
          <p:cNvCxnSpPr>
            <a:cxnSpLocks/>
          </p:cNvCxnSpPr>
          <p:nvPr/>
        </p:nvCxnSpPr>
        <p:spPr>
          <a:xfrm flipH="1" flipV="1">
            <a:off x="9525965" y="2372810"/>
            <a:ext cx="911146" cy="61345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E546DED-C481-6E48-8335-DF91DC59FE85}"/>
              </a:ext>
            </a:extLst>
          </p:cNvPr>
          <p:cNvSpPr txBox="1">
            <a:spLocks/>
          </p:cNvSpPr>
          <p:nvPr/>
        </p:nvSpPr>
        <p:spPr>
          <a:xfrm>
            <a:off x="4429934" y="4988688"/>
            <a:ext cx="4000283" cy="14352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000" dirty="0"/>
              <a:t>Perhaps our company needs to be able to pull f() over any arbitrary range in A thousands of time per day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E0DB7C2-69F0-A64C-B8D7-457771A184E1}"/>
              </a:ext>
            </a:extLst>
          </p:cNvPr>
          <p:cNvCxnSpPr>
            <a:cxnSpLocks/>
          </p:cNvCxnSpPr>
          <p:nvPr/>
        </p:nvCxnSpPr>
        <p:spPr>
          <a:xfrm flipH="1" flipV="1">
            <a:off x="4896091" y="2384384"/>
            <a:ext cx="1198319" cy="260430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D503D3-7CD7-D841-A59E-D2245CB3710F}"/>
              </a:ext>
            </a:extLst>
          </p:cNvPr>
          <p:cNvCxnSpPr>
            <a:cxnSpLocks/>
          </p:cNvCxnSpPr>
          <p:nvPr/>
        </p:nvCxnSpPr>
        <p:spPr>
          <a:xfrm flipV="1">
            <a:off x="6094410" y="2297573"/>
            <a:ext cx="1278140" cy="269111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70953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719C56-21DC-0A40-AA49-9AF4AF4C9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Segment Trees</a:t>
            </a:r>
          </a:p>
        </p:txBody>
      </p:sp>
    </p:spTree>
    <p:extLst>
      <p:ext uri="{BB962C8B-B14F-4D97-AF65-F5344CB8AC3E}">
        <p14:creationId xmlns:p14="http://schemas.microsoft.com/office/powerpoint/2010/main" val="3501389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767E0EDE-F53A-8341-AC3F-C90A9D29D276}"/>
              </a:ext>
            </a:extLst>
          </p:cNvPr>
          <p:cNvSpPr txBox="1">
            <a:spLocks/>
          </p:cNvSpPr>
          <p:nvPr/>
        </p:nvSpPr>
        <p:spPr>
          <a:xfrm>
            <a:off x="296093" y="3456247"/>
            <a:ext cx="2176918" cy="12035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Each node stores the f() of interest value for a subrange of the array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5539" y="1393210"/>
            <a:ext cx="5583045" cy="4032899"/>
          </a:xfrm>
          <a:prstGeom prst="rect">
            <a:avLst/>
          </a:prstGeom>
        </p:spPr>
      </p:pic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515AB94-1023-974E-B1E7-3F31E8516ABD}"/>
              </a:ext>
            </a:extLst>
          </p:cNvPr>
          <p:cNvCxnSpPr>
            <a:cxnSpLocks/>
          </p:cNvCxnSpPr>
          <p:nvPr/>
        </p:nvCxnSpPr>
        <p:spPr>
          <a:xfrm flipV="1">
            <a:off x="2246811" y="3927566"/>
            <a:ext cx="383178" cy="6966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1663113" y="6069877"/>
            <a:ext cx="4241298" cy="7104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Leaf nodes store f(), here we are using sum, for a single element. Usually trivial to compute.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690948" y="5573486"/>
            <a:ext cx="365760" cy="49639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9203536" y="3289939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8770928" y="2316481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8444134" y="1891890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10481464" y="2865348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4301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0949" y="1322103"/>
            <a:ext cx="5223363" cy="377308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20000"/>
                  </a:lnSpc>
                  <a:spcBef>
                    <a:spcPts val="1000"/>
                  </a:spcBef>
                  <a:buSzPct val="125000"/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6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120000"/>
                  </a:lnSpc>
                  <a:spcBef>
                    <a:spcPts val="500"/>
                  </a:spcBef>
                  <a:buSzPct val="125000"/>
                  <a:buFont typeface="Arial" panose="020B0604020202020204" pitchFamily="34" charset="0"/>
                  <a:buChar char="•"/>
                  <a:defRPr sz="1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600" i="1" dirty="0"/>
                  <a:t>How much storage does this take (note that we don’t store the sub-arrays, just the start and end indices, and f()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1+2+4+8+ …+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sz="1600" b="0" i="0" smtClean="0">
                                      <a:latin typeface="Cambria Math" panose="02040503050406030204" pitchFamily="18" charset="0"/>
                                    </a:rPr>
                                    <m:t>log</m:t>
                                  </m:r>
                                </m:e>
                                <m:sub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fName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)+1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&lt;4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1600" b="0" i="0" smtClean="0">
                          <a:latin typeface="Cambria Math" panose="02040503050406030204" pitchFamily="18" charset="0"/>
                        </a:rPr>
                        <m:t>Θ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i="1" dirty="0"/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53AB7927-4B56-1D41-85D2-35A73551AB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00948" y="5599615"/>
                <a:ext cx="9446461" cy="949235"/>
              </a:xfrm>
              <a:prstGeom prst="rect">
                <a:avLst/>
              </a:prstGeom>
              <a:blipFill>
                <a:blip r:embed="rId3"/>
                <a:stretch>
                  <a:fillRect l="-2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98F6568-05C7-4C49-ABCD-5CCE18171792}"/>
              </a:ext>
            </a:extLst>
          </p:cNvPr>
          <p:cNvCxnSpPr>
            <a:cxnSpLocks/>
          </p:cNvCxnSpPr>
          <p:nvPr/>
        </p:nvCxnSpPr>
        <p:spPr>
          <a:xfrm flipV="1">
            <a:off x="2734491" y="5190313"/>
            <a:ext cx="200298" cy="40930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7CDE099-4B02-D647-AD38-5F5E53049E8E}"/>
              </a:ext>
            </a:extLst>
          </p:cNvPr>
          <p:cNvSpPr txBox="1">
            <a:spLocks/>
          </p:cNvSpPr>
          <p:nvPr/>
        </p:nvSpPr>
        <p:spPr>
          <a:xfrm>
            <a:off x="8058946" y="2959017"/>
            <a:ext cx="2555855" cy="469049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US" sz="1800" i="1" dirty="0">
                <a:solidFill>
                  <a:sysClr val="windowText" lastClr="000000"/>
                </a:solidFill>
              </a:rPr>
              <a:t>A = {1, 3, -2, 8, -7}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626338" y="1985559"/>
            <a:ext cx="3421072" cy="54886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i="1" dirty="0"/>
              <a:t>Here, we are representing the following array: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>
            <a:off x="7299544" y="1560968"/>
            <a:ext cx="1418323" cy="42392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  <a:stCxn id="20" idx="2"/>
          </p:cNvCxnSpPr>
          <p:nvPr/>
        </p:nvCxnSpPr>
        <p:spPr>
          <a:xfrm>
            <a:off x="9336874" y="2534426"/>
            <a:ext cx="0" cy="3306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2895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3C04CD-2329-4D47-84D9-12CB3EDD9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28903"/>
            <a:ext cx="9905998" cy="860425"/>
          </a:xfrm>
        </p:spPr>
        <p:txBody>
          <a:bodyPr/>
          <a:lstStyle/>
          <a:p>
            <a:pPr algn="ctr"/>
            <a:r>
              <a:rPr lang="en-US" dirty="0"/>
              <a:t>Constructing A Segment Tree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0EF4401-28B9-1F4A-B753-3541C8490F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133" y="1411616"/>
            <a:ext cx="5583045" cy="4032899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3AB7927-4B56-1D41-85D2-35A73551ABFB}"/>
              </a:ext>
            </a:extLst>
          </p:cNvPr>
          <p:cNvSpPr txBox="1">
            <a:spLocks/>
          </p:cNvSpPr>
          <p:nvPr/>
        </p:nvSpPr>
        <p:spPr>
          <a:xfrm>
            <a:off x="6974138" y="1021266"/>
            <a:ext cx="4373132" cy="418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Before constructing ST, need to determine two things: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BED3C936-6A7C-2445-A76C-319C67186FDF}"/>
              </a:ext>
            </a:extLst>
          </p:cNvPr>
          <p:cNvSpPr txBox="1">
            <a:spLocks/>
          </p:cNvSpPr>
          <p:nvPr/>
        </p:nvSpPr>
        <p:spPr>
          <a:xfrm>
            <a:off x="7333903" y="2107479"/>
            <a:ext cx="4474920" cy="7612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1. The value(s) that gets stored in the nodes (e.g., the sum of the nodes in the given range)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C5A8A4CE-18BD-A944-88B3-AEC4B0F73077}"/>
              </a:ext>
            </a:extLst>
          </p:cNvPr>
          <p:cNvCxnSpPr>
            <a:cxnSpLocks/>
          </p:cNvCxnSpPr>
          <p:nvPr/>
        </p:nvCxnSpPr>
        <p:spPr>
          <a:xfrm flipV="1">
            <a:off x="6418033" y="2488114"/>
            <a:ext cx="810081" cy="5355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8116191-9EF8-A742-B6F6-A97287B80A8F}"/>
              </a:ext>
            </a:extLst>
          </p:cNvPr>
          <p:cNvCxnSpPr>
            <a:cxnSpLocks/>
          </p:cNvCxnSpPr>
          <p:nvPr/>
        </p:nvCxnSpPr>
        <p:spPr>
          <a:xfrm>
            <a:off x="6418033" y="3204754"/>
            <a:ext cx="810081" cy="843136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96C524C8-6CC2-C14A-9215-E933AA4830D1}"/>
              </a:ext>
            </a:extLst>
          </p:cNvPr>
          <p:cNvSpPr txBox="1">
            <a:spLocks/>
          </p:cNvSpPr>
          <p:nvPr/>
        </p:nvSpPr>
        <p:spPr>
          <a:xfrm>
            <a:off x="7333903" y="3667255"/>
            <a:ext cx="4474920" cy="19062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SzPct val="125000"/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SzPct val="125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2. The merge operation, which determines the value(s) from #1 above, given the value(s) of the two children.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1600" i="1" dirty="0"/>
              <a:t>For sum, merge would simply be (child1 + child2)</a:t>
            </a:r>
          </a:p>
        </p:txBody>
      </p:sp>
    </p:spTree>
    <p:extLst>
      <p:ext uri="{BB962C8B-B14F-4D97-AF65-F5344CB8AC3E}">
        <p14:creationId xmlns:p14="http://schemas.microsoft.com/office/powerpoint/2010/main" val="176887828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{78731ABC-CB82-E74D-A429-13D3326A7E5D}tf10001122</Template>
  <TotalTime>22134</TotalTime>
  <Words>3354</Words>
  <Application>Microsoft Macintosh PowerPoint</Application>
  <PresentationFormat>Widescreen</PresentationFormat>
  <Paragraphs>273</Paragraphs>
  <Slides>43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43</vt:i4>
      </vt:variant>
    </vt:vector>
  </HeadingPairs>
  <TitlesOfParts>
    <vt:vector size="49" baseType="lpstr">
      <vt:lpstr>Arial</vt:lpstr>
      <vt:lpstr>Calibri</vt:lpstr>
      <vt:lpstr>Cambria Math</vt:lpstr>
      <vt:lpstr>Trebuchet MS</vt:lpstr>
      <vt:lpstr>Tw Cen MT</vt:lpstr>
      <vt:lpstr>Circuit</vt:lpstr>
      <vt:lpstr>Segment Trees</vt:lpstr>
      <vt:lpstr>Advanced Tree Structures</vt:lpstr>
      <vt:lpstr>Motivation: Range Queries Over Arrays</vt:lpstr>
      <vt:lpstr>Motivation</vt:lpstr>
      <vt:lpstr>Why would we want this?</vt:lpstr>
      <vt:lpstr>Segment Trees</vt:lpstr>
      <vt:lpstr>Segment Tree</vt:lpstr>
      <vt:lpstr>Segment Tree</vt:lpstr>
      <vt:lpstr>Constructing A Segment Tree</vt:lpstr>
      <vt:lpstr>Constructing A Segment Tree</vt:lpstr>
      <vt:lpstr>Constructing A Segment Tree</vt:lpstr>
      <vt:lpstr>A quick Note on Representation</vt:lpstr>
      <vt:lpstr>Range Queries</vt:lpstr>
      <vt:lpstr>Range Queries</vt:lpstr>
      <vt:lpstr>Range Queries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Range Query Example</vt:lpstr>
      <vt:lpstr>Three More Examples</vt:lpstr>
      <vt:lpstr>Let’s pseudocode this…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Range Query Runtime</vt:lpstr>
      <vt:lpstr>Update Queries</vt:lpstr>
      <vt:lpstr>Update Query</vt:lpstr>
      <vt:lpstr>Two more quick Examples</vt:lpstr>
      <vt:lpstr>More Examples</vt:lpstr>
      <vt:lpstr>Number of 0’s and K’th 0</vt:lpstr>
      <vt:lpstr>Number of 0’s and K’th 0</vt:lpstr>
      <vt:lpstr>Other Segment Tree Examples</vt:lpstr>
      <vt:lpstr>Finding Maximal Sub-Segment</vt:lpstr>
      <vt:lpstr>Finding Maximal Sub-Segment</vt:lpstr>
      <vt:lpstr>Finding Maximal Sub-Segment</vt:lpstr>
      <vt:lpstr>Conclusion</vt:lpstr>
      <vt:lpstr>Conclusions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Programming</dc:title>
  <dc:creator>Mark Floryan</dc:creator>
  <cp:lastModifiedBy>Mark Floryan</cp:lastModifiedBy>
  <cp:revision>208</cp:revision>
  <dcterms:created xsi:type="dcterms:W3CDTF">2023-02-24T14:15:53Z</dcterms:created>
  <dcterms:modified xsi:type="dcterms:W3CDTF">2025-02-05T13:30:26Z</dcterms:modified>
</cp:coreProperties>
</file>