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2"/>
  </p:notesMasterIdLst>
  <p:sldIdLst>
    <p:sldId id="256" r:id="rId2"/>
    <p:sldId id="286" r:id="rId3"/>
    <p:sldId id="292" r:id="rId4"/>
    <p:sldId id="298" r:id="rId5"/>
    <p:sldId id="334" r:id="rId6"/>
    <p:sldId id="335" r:id="rId7"/>
    <p:sldId id="336" r:id="rId8"/>
    <p:sldId id="338" r:id="rId9"/>
    <p:sldId id="339" r:id="rId10"/>
    <p:sldId id="340" r:id="rId11"/>
    <p:sldId id="341" r:id="rId12"/>
    <p:sldId id="342" r:id="rId13"/>
    <p:sldId id="352" r:id="rId14"/>
    <p:sldId id="343" r:id="rId15"/>
    <p:sldId id="344" r:id="rId16"/>
    <p:sldId id="345" r:id="rId17"/>
    <p:sldId id="353" r:id="rId18"/>
    <p:sldId id="358" r:id="rId19"/>
    <p:sldId id="346" r:id="rId20"/>
    <p:sldId id="337" r:id="rId21"/>
    <p:sldId id="349" r:id="rId22"/>
    <p:sldId id="350" r:id="rId23"/>
    <p:sldId id="351" r:id="rId24"/>
    <p:sldId id="348" r:id="rId25"/>
    <p:sldId id="347" r:id="rId26"/>
    <p:sldId id="354" r:id="rId27"/>
    <p:sldId id="356" r:id="rId28"/>
    <p:sldId id="357" r:id="rId29"/>
    <p:sldId id="293" r:id="rId30"/>
    <p:sldId id="33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563"/>
    <p:restoredTop sz="94859"/>
  </p:normalViewPr>
  <p:slideViewPr>
    <p:cSldViewPr snapToGrid="0" snapToObjects="1">
      <p:cViewPr varScale="1">
        <p:scale>
          <a:sx n="129" d="100"/>
          <a:sy n="129" d="100"/>
        </p:scale>
        <p:origin x="81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1/22/25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12</a:t>
            </a:fld>
            <a:endParaRPr lang="en-US"/>
          </a:p>
        </p:txBody>
      </p:sp>
    </p:spTree>
    <p:extLst>
      <p:ext uri="{BB962C8B-B14F-4D97-AF65-F5344CB8AC3E}">
        <p14:creationId xmlns:p14="http://schemas.microsoft.com/office/powerpoint/2010/main" val="3527875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13</a:t>
            </a:fld>
            <a:endParaRPr lang="en-US"/>
          </a:p>
        </p:txBody>
      </p:sp>
    </p:spTree>
    <p:extLst>
      <p:ext uri="{BB962C8B-B14F-4D97-AF65-F5344CB8AC3E}">
        <p14:creationId xmlns:p14="http://schemas.microsoft.com/office/powerpoint/2010/main" val="5576513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16</a:t>
            </a:fld>
            <a:endParaRPr lang="en-US"/>
          </a:p>
        </p:txBody>
      </p:sp>
    </p:spTree>
    <p:extLst>
      <p:ext uri="{BB962C8B-B14F-4D97-AF65-F5344CB8AC3E}">
        <p14:creationId xmlns:p14="http://schemas.microsoft.com/office/powerpoint/2010/main" val="2483696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17</a:t>
            </a:fld>
            <a:endParaRPr lang="en-US"/>
          </a:p>
        </p:txBody>
      </p:sp>
    </p:spTree>
    <p:extLst>
      <p:ext uri="{BB962C8B-B14F-4D97-AF65-F5344CB8AC3E}">
        <p14:creationId xmlns:p14="http://schemas.microsoft.com/office/powerpoint/2010/main" val="34282756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18</a:t>
            </a:fld>
            <a:endParaRPr lang="en-US"/>
          </a:p>
        </p:txBody>
      </p:sp>
    </p:spTree>
    <p:extLst>
      <p:ext uri="{BB962C8B-B14F-4D97-AF65-F5344CB8AC3E}">
        <p14:creationId xmlns:p14="http://schemas.microsoft.com/office/powerpoint/2010/main" val="29732827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1/22/25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1/22/25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1/22/25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1/22/25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1/22/25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1/22/25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29.png"/><Relationship Id="rId10" Type="http://schemas.openxmlformats.org/officeDocument/2006/relationships/image" Target="../media/image33.png"/><Relationship Id="rId4" Type="http://schemas.openxmlformats.org/officeDocument/2006/relationships/image" Target="../media/image28.png"/><Relationship Id="rId9"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241.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Fenwick Trees</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normAutofit fontScale="92500" lnSpcReduction="20000"/>
          </a:bodyPr>
          <a:lstStyle/>
          <a:p>
            <a:pPr algn="ctr"/>
            <a:r>
              <a:rPr lang="en-US" dirty="0"/>
              <a:t>Advanced Algorithms</a:t>
            </a:r>
            <a:br>
              <a:rPr lang="en-US" dirty="0"/>
            </a:br>
            <a:r>
              <a:rPr lang="en-US" dirty="0"/>
              <a:t>Mark Floryan</a:t>
            </a:r>
            <a:br>
              <a:rPr lang="en-US" dirty="0"/>
            </a:br>
            <a:br>
              <a:rPr lang="en-US" dirty="0"/>
            </a:br>
            <a:r>
              <a:rPr lang="en-US" dirty="0"/>
              <a:t>Material From:</a:t>
            </a:r>
            <a:br>
              <a:rPr lang="en-US" dirty="0"/>
            </a:br>
            <a:r>
              <a:rPr lang="en-US" dirty="0"/>
              <a:t>https://</a:t>
            </a:r>
            <a:r>
              <a:rPr lang="en-US" dirty="0" err="1"/>
              <a:t>cp-algorithms.com</a:t>
            </a:r>
            <a:r>
              <a:rPr lang="en-US" dirty="0"/>
              <a:t>/</a:t>
            </a:r>
            <a:r>
              <a:rPr lang="en-US" dirty="0" err="1"/>
              <a:t>data_structures</a:t>
            </a:r>
            <a:r>
              <a:rPr lang="en-US" dirty="0"/>
              <a:t>/</a:t>
            </a:r>
            <a:r>
              <a:rPr lang="en-US" dirty="0" err="1"/>
              <a:t>fenwick.html</a:t>
            </a: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5107521" y="1776712"/>
                <a:ext cx="1973777" cy="58876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 ??</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5107521" y="1776712"/>
                <a:ext cx="1973777" cy="58876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Needs to be ”reversible” so we can efficiently find, for some </a:t>
                </a:r>
                <a:r>
                  <a:rPr lang="en-US" sz="2000" dirty="0" err="1"/>
                  <a:t>i</a:t>
                </a:r>
                <a:r>
                  <a:rPr lang="en-US" sz="2000" dirty="0"/>
                  <a:t>, the set satisfying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𝑗</m:t>
                        </m:r>
                      </m:e>
                    </m:d>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𝑗</m:t>
                    </m:r>
                  </m:oMath>
                </a14:m>
                <a:r>
                  <a:rPr lang="en-US" sz="2000" dirty="0"/>
                  <a:t> </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929861"/>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1120199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Defining Function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613082" y="168870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613082" y="1688707"/>
                <a:ext cx="2962657" cy="69517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1165000" y="2958875"/>
                <a:ext cx="4382360" cy="292986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a:t>
                </a:r>
              </a:p>
              <a:p>
                <a:r>
                  <a:rPr lang="en-US" sz="2000" dirty="0"/>
                  <a:t>Extremely fast to compute</a:t>
                </a:r>
              </a:p>
              <a:p>
                <a:r>
                  <a:rPr lang="en-US" sz="2000" dirty="0"/>
                  <a:t>For any </a:t>
                </a:r>
                <a:r>
                  <a:rPr lang="en-US" sz="2000" dirty="0" err="1"/>
                  <a:t>i</a:t>
                </a:r>
                <a:r>
                  <a:rPr lang="en-US" sz="2000" dirty="0"/>
                  <a:t>, takes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reach zero</a:t>
                </a:r>
              </a:p>
              <a:p>
                <a:r>
                  <a:rPr lang="en-US" sz="2000" dirty="0"/>
                  <a:t>Is easily reversible (We will see how in a moment)</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1165000" y="2958875"/>
                <a:ext cx="4382360" cy="2929861"/>
              </a:xfrm>
              <a:prstGeom prst="rect">
                <a:avLst/>
              </a:prstGeom>
              <a:blipFill>
                <a:blip r:embed="rId3"/>
                <a:stretch>
                  <a:fillRect l="-2023" r="-867"/>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B5C38ECF-C8A4-5142-A060-54B639E651C5}"/>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AND</a:t>
            </a:r>
          </a:p>
        </p:txBody>
      </p:sp>
      <p:cxnSp>
        <p:nvCxnSpPr>
          <p:cNvPr id="7" name="Straight Connector 6">
            <a:extLst>
              <a:ext uri="{FF2B5EF4-FFF2-40B4-BE49-F238E27FC236}">
                <a16:creationId xmlns:a16="http://schemas.microsoft.com/office/drawing/2014/main" id="{9264FF47-15FF-AF47-9744-47218F7F16C2}"/>
              </a:ext>
            </a:extLst>
          </p:cNvPr>
          <p:cNvCxnSpPr>
            <a:cxnSpLocks/>
          </p:cNvCxnSpPr>
          <p:nvPr/>
        </p:nvCxnSpPr>
        <p:spPr>
          <a:xfrm flipV="1">
            <a:off x="6278880" y="1365504"/>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6291072" y="2958874"/>
                <a:ext cx="4986528" cy="36735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Intuitively:</a:t>
                </a:r>
              </a:p>
              <a:p>
                <a:r>
                  <a:rPr lang="en-US" sz="2000" dirty="0"/>
                  <a:t>Turns all trailing 1’s in binary representation to 0s</a:t>
                </a:r>
                <a:br>
                  <a:rPr lang="en-US" sz="2000" dirty="0"/>
                </a:br>
                <a:endParaRPr lang="en-US" sz="2000" dirty="0"/>
              </a:p>
              <a:p>
                <a:pPr marL="0" indent="0">
                  <a:buNone/>
                </a:pPr>
                <a:r>
                  <a:rPr lang="en-US" sz="2000" b="1" i="1" u="sng" dirty="0"/>
                  <a:t>Examples:</a:t>
                </a:r>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=8</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12</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a:p>
                <a:pPr marL="0" inden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=12</m:t>
                      </m:r>
                    </m:oMath>
                  </m:oMathPara>
                </a14:m>
                <a:endParaRPr lang="en-US" sz="2000"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6291072" y="2958874"/>
                <a:ext cx="4986528" cy="3673574"/>
              </a:xfrm>
              <a:prstGeom prst="rect">
                <a:avLst/>
              </a:prstGeom>
              <a:blipFill>
                <a:blip r:embed="rId4"/>
                <a:stretch>
                  <a:fillRect l="-1523"/>
                </a:stretch>
              </a:blipFill>
            </p:spPr>
            <p:txBody>
              <a:bodyPr/>
              <a:lstStyle/>
              <a:p>
                <a:r>
                  <a:rPr lang="en-US">
                    <a:noFill/>
                  </a:rPr>
                  <a:t> </a:t>
                </a:r>
              </a:p>
            </p:txBody>
          </p:sp>
        </mc:Fallback>
      </mc:AlternateContent>
    </p:spTree>
    <p:extLst>
      <p:ext uri="{BB962C8B-B14F-4D97-AF65-F5344CB8AC3E}">
        <p14:creationId xmlns:p14="http://schemas.microsoft.com/office/powerpoint/2010/main" val="28027591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sum(14)</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 &amp; (</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2962657" cy="695173"/>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425440" y="5547360"/>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The number of trailing 1’s increases by 1 each time, this is why we will terminate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endParaRPr lang="en-US" sz="2000" b="1" i="1" dirty="0"/>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425440" y="5547360"/>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B00ABEF-BFC2-F44A-A589-DA52767A074F}"/>
                  </a:ext>
                </a:extLst>
              </p:cNvPr>
              <p:cNvSpPr txBox="1">
                <a:spLocks/>
              </p:cNvSpPr>
              <p:nvPr/>
            </p:nvSpPr>
            <p:spPr>
              <a:xfrm>
                <a:off x="10328844" y="3421999"/>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14</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14</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𝟏𝟒</m:t>
                      </m:r>
                    </m:oMath>
                  </m:oMathPara>
                </a14:m>
                <a:endParaRPr lang="en-US" sz="2000" b="1" dirty="0"/>
              </a:p>
            </p:txBody>
          </p:sp>
        </mc:Choice>
        <mc:Fallback xmlns="">
          <p:sp>
            <p:nvSpPr>
              <p:cNvPr id="10" name="Content Placeholder 2">
                <a:extLst>
                  <a:ext uri="{FF2B5EF4-FFF2-40B4-BE49-F238E27FC236}">
                    <a16:creationId xmlns:a16="http://schemas.microsoft.com/office/drawing/2014/main" id="{BB00ABEF-BFC2-F44A-A589-DA52767A074F}"/>
                  </a:ext>
                </a:extLst>
              </p:cNvPr>
              <p:cNvSpPr txBox="1">
                <a:spLocks noRot="1" noChangeAspect="1" noMove="1" noResize="1" noEditPoints="1" noAdjustHandles="1" noChangeArrowheads="1" noChangeShapeType="1" noTextEdit="1"/>
              </p:cNvSpPr>
              <p:nvPr/>
            </p:nvSpPr>
            <p:spPr>
              <a:xfrm>
                <a:off x="10328844" y="3421999"/>
                <a:ext cx="1688592" cy="1450848"/>
              </a:xfrm>
              <a:prstGeom prst="rect">
                <a:avLst/>
              </a:prstGeom>
              <a:blipFill>
                <a:blip r:embed="rId6"/>
                <a:stretch>
                  <a:fillRect l="-2963" t="-1709"/>
                </a:stretch>
              </a:blipFill>
              <a:ln>
                <a:solidFill>
                  <a:schemeClr val="tx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7"/>
          <a:stretch>
            <a:fillRect/>
          </a:stretch>
        </p:blipFill>
        <p:spPr>
          <a:xfrm>
            <a:off x="1315138" y="4115457"/>
            <a:ext cx="3592386" cy="2476782"/>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7B010F25-0E00-DB4E-9854-1A535B8C7D6F}"/>
                  </a:ext>
                </a:extLst>
              </p:cNvPr>
              <p:cNvSpPr txBox="1">
                <a:spLocks/>
              </p:cNvSpPr>
              <p:nvPr/>
            </p:nvSpPr>
            <p:spPr>
              <a:xfrm>
                <a:off x="8501220" y="3441584"/>
                <a:ext cx="168859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13</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13</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𝟏𝟐</m:t>
                      </m:r>
                    </m:oMath>
                  </m:oMathPara>
                </a14:m>
                <a:endParaRPr lang="en-US" sz="2000" b="1" dirty="0"/>
              </a:p>
            </p:txBody>
          </p:sp>
        </mc:Choice>
        <mc:Fallback xmlns="">
          <p:sp>
            <p:nvSpPr>
              <p:cNvPr id="12" name="Content Placeholder 2">
                <a:extLst>
                  <a:ext uri="{FF2B5EF4-FFF2-40B4-BE49-F238E27FC236}">
                    <a16:creationId xmlns:a16="http://schemas.microsoft.com/office/drawing/2014/main" id="{7B010F25-0E00-DB4E-9854-1A535B8C7D6F}"/>
                  </a:ext>
                </a:extLst>
              </p:cNvPr>
              <p:cNvSpPr txBox="1">
                <a:spLocks noRot="1" noChangeAspect="1" noMove="1" noResize="1" noEditPoints="1" noAdjustHandles="1" noChangeArrowheads="1" noChangeShapeType="1" noTextEdit="1"/>
              </p:cNvSpPr>
              <p:nvPr/>
            </p:nvSpPr>
            <p:spPr>
              <a:xfrm>
                <a:off x="8501220" y="3441584"/>
                <a:ext cx="1688592" cy="1450848"/>
              </a:xfrm>
              <a:prstGeom prst="rect">
                <a:avLst/>
              </a:prstGeom>
              <a:blipFill>
                <a:blip r:embed="rId8"/>
                <a:stretch>
                  <a:fillRect l="-2963"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E78C55B6-BE90-5742-A9A5-EB9F5E5B188F}"/>
                  </a:ext>
                </a:extLst>
              </p:cNvPr>
              <p:cNvSpPr txBox="1">
                <a:spLocks/>
              </p:cNvSpPr>
              <p:nvPr/>
            </p:nvSpPr>
            <p:spPr>
              <a:xfrm>
                <a:off x="678232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11</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1" i="1" smtClean="0">
                          <a:latin typeface="Cambria Math" panose="02040503050406030204" pitchFamily="18" charset="0"/>
                        </a:rPr>
                        <m:t>𝟖</m:t>
                      </m:r>
                    </m:oMath>
                  </m:oMathPara>
                </a14:m>
                <a:endParaRPr lang="en-US" sz="2000" b="1" dirty="0"/>
              </a:p>
            </p:txBody>
          </p:sp>
        </mc:Choice>
        <mc:Fallback xmlns="">
          <p:sp>
            <p:nvSpPr>
              <p:cNvPr id="13" name="Content Placeholder 2">
                <a:extLst>
                  <a:ext uri="{FF2B5EF4-FFF2-40B4-BE49-F238E27FC236}">
                    <a16:creationId xmlns:a16="http://schemas.microsoft.com/office/drawing/2014/main" id="{E78C55B6-BE90-5742-A9A5-EB9F5E5B188F}"/>
                  </a:ext>
                </a:extLst>
              </p:cNvPr>
              <p:cNvSpPr txBox="1">
                <a:spLocks noRot="1" noChangeAspect="1" noMove="1" noResize="1" noEditPoints="1" noAdjustHandles="1" noChangeArrowheads="1" noChangeShapeType="1" noTextEdit="1"/>
              </p:cNvSpPr>
              <p:nvPr/>
            </p:nvSpPr>
            <p:spPr>
              <a:xfrm>
                <a:off x="6782322" y="3432738"/>
                <a:ext cx="1566672" cy="1450848"/>
              </a:xfrm>
              <a:prstGeom prst="rect">
                <a:avLst/>
              </a:prstGeom>
              <a:blipFill>
                <a:blip r:embed="rId9"/>
                <a:stretch>
                  <a:fillRect l="-3200" t="-1709"/>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5101002" y="3432738"/>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t</a:t>
                </a:r>
                <a:r>
                  <a:rPr lang="en-US" sz="2000" baseline="-25000" dirty="0"/>
                  <a:t>7</a:t>
                </a:r>
                <a:r>
                  <a:rPr lang="en-US" sz="2000" dirty="0"/>
                  <a:t> to res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5101002" y="3432738"/>
                <a:ext cx="1566672" cy="1450848"/>
              </a:xfrm>
              <a:prstGeom prst="rect">
                <a:avLst/>
              </a:prstGeom>
              <a:blipFill>
                <a:blip r:embed="rId10"/>
                <a:stretch>
                  <a:fillRect l="-4000" t="-1709"/>
                </a:stretch>
              </a:blipFill>
              <a:ln>
                <a:solidFill>
                  <a:schemeClr val="tx1"/>
                </a:solidFill>
              </a:ln>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EF100B6E-0FBB-D240-8BF5-29E3FECEC82D}"/>
              </a:ext>
            </a:extLst>
          </p:cNvPr>
          <p:cNvSpPr txBox="1">
            <a:spLocks/>
          </p:cNvSpPr>
          <p:nvPr/>
        </p:nvSpPr>
        <p:spPr>
          <a:xfrm>
            <a:off x="1220122" y="3175350"/>
            <a:ext cx="880898" cy="434953"/>
          </a:xfrm>
          <a:prstGeom prst="rect">
            <a:avLst/>
          </a:prstGeom>
          <a:ln>
            <a:solidFill>
              <a:schemeClr val="tx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DONE!</a:t>
            </a:r>
          </a:p>
        </p:txBody>
      </p:sp>
      <p:cxnSp>
        <p:nvCxnSpPr>
          <p:cNvPr id="4" name="Straight Arrow Connector 3">
            <a:extLst>
              <a:ext uri="{FF2B5EF4-FFF2-40B4-BE49-F238E27FC236}">
                <a16:creationId xmlns:a16="http://schemas.microsoft.com/office/drawing/2014/main" id="{8D56C7A1-BDDB-3A47-83E5-57B12EE10B24}"/>
              </a:ext>
            </a:extLst>
          </p:cNvPr>
          <p:cNvCxnSpPr/>
          <p:nvPr/>
        </p:nvCxnSpPr>
        <p:spPr>
          <a:xfrm>
            <a:off x="10692384" y="2801845"/>
            <a:ext cx="499872" cy="5021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058A451-2C18-F24A-BC20-BD267F0B5368}"/>
              </a:ext>
            </a:extLst>
          </p:cNvPr>
          <p:cNvCxnSpPr>
            <a:cxnSpLocks/>
          </p:cNvCxnSpPr>
          <p:nvPr/>
        </p:nvCxnSpPr>
        <p:spPr>
          <a:xfrm flipH="1" flipV="1">
            <a:off x="9985248" y="2776051"/>
            <a:ext cx="1042416" cy="5279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7F02ED-0FC0-3541-81B1-3D76DEEE10C4}"/>
              </a:ext>
            </a:extLst>
          </p:cNvPr>
          <p:cNvCxnSpPr>
            <a:cxnSpLocks/>
          </p:cNvCxnSpPr>
          <p:nvPr/>
        </p:nvCxnSpPr>
        <p:spPr>
          <a:xfrm flipH="1">
            <a:off x="9406716" y="2784992"/>
            <a:ext cx="456612" cy="54483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B79E0A1-A9C7-1E4C-8F34-F1AD1B7DB6CB}"/>
              </a:ext>
            </a:extLst>
          </p:cNvPr>
          <p:cNvCxnSpPr>
            <a:cxnSpLocks/>
          </p:cNvCxnSpPr>
          <p:nvPr/>
        </p:nvCxnSpPr>
        <p:spPr>
          <a:xfrm flipH="1" flipV="1">
            <a:off x="8577660" y="2772096"/>
            <a:ext cx="714408" cy="5577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6AE4CEC-AB06-0C48-AD4C-421ACCCA507D}"/>
              </a:ext>
            </a:extLst>
          </p:cNvPr>
          <p:cNvCxnSpPr>
            <a:cxnSpLocks/>
          </p:cNvCxnSpPr>
          <p:nvPr/>
        </p:nvCxnSpPr>
        <p:spPr>
          <a:xfrm flipH="1">
            <a:off x="7737348" y="2801845"/>
            <a:ext cx="733392" cy="5279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B39DD43-D5A1-F948-A00F-2EC1A894F974}"/>
              </a:ext>
            </a:extLst>
          </p:cNvPr>
          <p:cNvCxnSpPr>
            <a:cxnSpLocks/>
          </p:cNvCxnSpPr>
          <p:nvPr/>
        </p:nvCxnSpPr>
        <p:spPr>
          <a:xfrm flipH="1" flipV="1">
            <a:off x="6184533" y="2761176"/>
            <a:ext cx="1472283" cy="5433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5994066" y="2783437"/>
            <a:ext cx="94803" cy="5463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FA6128B-86E5-D34D-942D-E5BE9617EF2F}"/>
              </a:ext>
            </a:extLst>
          </p:cNvPr>
          <p:cNvCxnSpPr>
            <a:cxnSpLocks/>
          </p:cNvCxnSpPr>
          <p:nvPr/>
        </p:nvCxnSpPr>
        <p:spPr>
          <a:xfrm flipH="1" flipV="1">
            <a:off x="2081048" y="2761176"/>
            <a:ext cx="3872754" cy="57421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F2673A1-09DF-3F43-B755-7D6C8ED4AA5C}"/>
              </a:ext>
            </a:extLst>
          </p:cNvPr>
          <p:cNvCxnSpPr>
            <a:cxnSpLocks/>
          </p:cNvCxnSpPr>
          <p:nvPr/>
        </p:nvCxnSpPr>
        <p:spPr>
          <a:xfrm flipH="1">
            <a:off x="1861566" y="2761176"/>
            <a:ext cx="148537" cy="3110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816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r="-362"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392412"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392412" y="2961396"/>
                <a:ext cx="3321000" cy="3675073"/>
              </a:xfrm>
              <a:prstGeom prst="rect">
                <a:avLst/>
              </a:prstGeom>
              <a:blipFill>
                <a:blip r:embed="rId5"/>
                <a:stretch>
                  <a:fillRect l="-380"/>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sum(3,8)	sum(1,10)	sum(5,6)</a:t>
            </a:r>
          </a:p>
        </p:txBody>
      </p:sp>
    </p:spTree>
    <p:extLst>
      <p:ext uri="{BB962C8B-B14F-4D97-AF65-F5344CB8AC3E}">
        <p14:creationId xmlns:p14="http://schemas.microsoft.com/office/powerpoint/2010/main" val="2826787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560576"/>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𝑖</m:t>
                          </m:r>
                        </m:e>
                      </m:d>
                      <m:r>
                        <a:rPr lang="en-US" b="0" i="1" smtClean="0">
                          <a:solidFill>
                            <a:sysClr val="windowText" lastClr="000000"/>
                          </a:solidFill>
                          <a:latin typeface="Cambria Math" panose="02040503050406030204" pitchFamily="18" charset="0"/>
                        </a:rPr>
                        <m:t>=</m:t>
                      </m:r>
                      <m:sSub>
                        <m:sSubPr>
                          <m:ctrlPr>
                            <a:rPr lang="en-US" b="0" i="1" smtClean="0">
                              <a:solidFill>
                                <a:sysClr val="windowText" lastClr="000000"/>
                              </a:solidFill>
                              <a:latin typeface="Cambria Math" panose="02040503050406030204" pitchFamily="18" charset="0"/>
                            </a:rPr>
                          </m:ctrlPr>
                        </m:sSubPr>
                        <m:e>
                          <m:r>
                            <a:rPr lang="en-US" b="0" i="1" smtClean="0">
                              <a:solidFill>
                                <a:sysClr val="windowText" lastClr="000000"/>
                              </a:solidFill>
                              <a:latin typeface="Cambria Math" panose="02040503050406030204" pitchFamily="18" charset="0"/>
                            </a:rPr>
                            <m:t>∀</m:t>
                          </m:r>
                        </m:e>
                        <m:sub>
                          <m:r>
                            <a:rPr lang="en-US" b="0" i="1" smtClean="0">
                              <a:solidFill>
                                <a:sysClr val="windowText" lastClr="000000"/>
                              </a:solidFill>
                              <a:latin typeface="Cambria Math" panose="02040503050406030204" pitchFamily="18" charset="0"/>
                            </a:rPr>
                            <m:t>𝑗</m:t>
                          </m:r>
                        </m:sub>
                      </m:sSub>
                      <m:r>
                        <a:rPr lang="en-US" b="0" i="1" smtClean="0">
                          <a:solidFill>
                            <a:sysClr val="windowText" lastClr="000000"/>
                          </a:solidFill>
                          <a:latin typeface="Cambria Math" panose="02040503050406030204" pitchFamily="18" charset="0"/>
                        </a:rPr>
                        <m:t>𝑔</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𝑖</m:t>
                      </m:r>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560576"/>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610416" y="2812571"/>
                <a:ext cx="8033200" cy="258848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Requirements:</a:t>
                </a:r>
              </a:p>
              <a:p>
                <a:r>
                  <a:rPr lang="en-US" sz="2000" dirty="0"/>
                  <a:t>Should be fast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(1)</m:t>
                    </m:r>
                  </m:oMath>
                </a14:m>
                <a:r>
                  <a:rPr lang="en-US" sz="2000" dirty="0"/>
                  <a:t>) to compute</a:t>
                </a:r>
              </a:p>
              <a:p>
                <a:r>
                  <a:rPr lang="en-US" sz="2000" dirty="0"/>
                  <a:t>For any </a:t>
                </a:r>
                <a:r>
                  <a:rPr lang="en-US" sz="2000" dirty="0" err="1"/>
                  <a:t>i</a:t>
                </a:r>
                <a:r>
                  <a:rPr lang="en-US" sz="2000" dirty="0"/>
                  <a:t>, should take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𝑖</m:t>
                        </m:r>
                        <m:r>
                          <a:rPr lang="en-US" sz="2000" b="0" i="1" smtClean="0">
                            <a:latin typeface="Cambria Math" panose="02040503050406030204" pitchFamily="18" charset="0"/>
                          </a:rPr>
                          <m:t>)</m:t>
                        </m:r>
                      </m:e>
                    </m:func>
                  </m:oMath>
                </a14:m>
                <a:r>
                  <a:rPr lang="en-US" sz="2000" dirty="0"/>
                  <a:t> iterations to loop over set</a:t>
                </a:r>
              </a:p>
              <a:p>
                <a:r>
                  <a:rPr lang="en-US" sz="2000" dirty="0"/>
                  <a:t>Needs to correctly cover all cells in array that need to be updated</a:t>
                </a:r>
              </a:p>
            </p:txBody>
          </p:sp>
        </mc:Choice>
        <mc:Fallback xmlns="">
          <p:sp>
            <p:nvSpPr>
              <p:cNvPr id="16" name="Content Placeholder 2">
                <a:extLst>
                  <a:ext uri="{FF2B5EF4-FFF2-40B4-BE49-F238E27FC236}">
                    <a16:creationId xmlns:a16="http://schemas.microsoft.com/office/drawing/2014/main" id="{EF50361C-CB75-254A-82B9-5EAA70FD4DAD}"/>
                  </a:ext>
                </a:extLst>
              </p:cNvPr>
              <p:cNvSpPr txBox="1">
                <a:spLocks noRot="1" noChangeAspect="1" noMove="1" noResize="1" noEditPoints="1" noAdjustHandles="1" noChangeArrowheads="1" noChangeShapeType="1" noTextEdit="1"/>
              </p:cNvSpPr>
              <p:nvPr/>
            </p:nvSpPr>
            <p:spPr>
              <a:xfrm>
                <a:off x="2610416" y="2812571"/>
                <a:ext cx="8033200" cy="2588485"/>
              </a:xfrm>
              <a:prstGeom prst="rect">
                <a:avLst/>
              </a:prstGeom>
              <a:blipFill>
                <a:blip r:embed="rId3"/>
                <a:stretch>
                  <a:fillRect l="-1106"/>
                </a:stretch>
              </a:blipFill>
            </p:spPr>
            <p:txBody>
              <a:bodyPr/>
              <a:lstStyle/>
              <a:p>
                <a:r>
                  <a:rPr lang="en-US">
                    <a:noFill/>
                  </a:rPr>
                  <a:t> </a:t>
                </a:r>
              </a:p>
            </p:txBody>
          </p:sp>
        </mc:Fallback>
      </mc:AlternateContent>
    </p:spTree>
    <p:extLst>
      <p:ext uri="{BB962C8B-B14F-4D97-AF65-F5344CB8AC3E}">
        <p14:creationId xmlns:p14="http://schemas.microsoft.com/office/powerpoint/2010/main" val="2369810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Update: Reversing G()</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4120897" y="1792224"/>
                <a:ext cx="3938016" cy="829285"/>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ysClr val="windowText" lastClr="000000"/>
                          </a:solidFill>
                          <a:latin typeface="Cambria Math" panose="02040503050406030204" pitchFamily="18" charset="0"/>
                        </a:rPr>
                        <m:t>h</m:t>
                      </m:r>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m:oMathPara>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4120897" y="1792224"/>
                <a:ext cx="3938016" cy="829285"/>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927920" y="3032027"/>
            <a:ext cx="4619440" cy="351507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Strengths / Notes:</a:t>
            </a:r>
          </a:p>
          <a:p>
            <a:r>
              <a:rPr lang="en-US" sz="2000" dirty="0"/>
              <a:t>Sets the lowest 0 bit to a 1</a:t>
            </a:r>
          </a:p>
          <a:p>
            <a:r>
              <a:rPr lang="en-US" sz="2000" dirty="0"/>
              <a:t>Intuitively, this reverses g() because g() removes ALL trailing 1’s and turns them to 0’s. h() puts those 1’s back (one invocation of h() per digit)</a:t>
            </a:r>
          </a:p>
          <a:p>
            <a:r>
              <a:rPr lang="en-US" sz="2000" dirty="0"/>
              <a:t>Is VERY fast to compute</a:t>
            </a:r>
          </a:p>
        </p:txBody>
      </p:sp>
      <p:sp>
        <p:nvSpPr>
          <p:cNvPr id="6" name="Content Placeholder 2">
            <a:extLst>
              <a:ext uri="{FF2B5EF4-FFF2-40B4-BE49-F238E27FC236}">
                <a16:creationId xmlns:a16="http://schemas.microsoft.com/office/drawing/2014/main" id="{036C4819-9756-824B-8C79-0964E920FBEE}"/>
              </a:ext>
            </a:extLst>
          </p:cNvPr>
          <p:cNvSpPr txBox="1">
            <a:spLocks/>
          </p:cNvSpPr>
          <p:nvPr/>
        </p:nvSpPr>
        <p:spPr>
          <a:xfrm>
            <a:off x="7737152" y="1077136"/>
            <a:ext cx="1480000" cy="5463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Bitwise </a:t>
            </a:r>
            <a:r>
              <a:rPr lang="en-US" sz="2000" b="1" i="1" u="sng" dirty="0"/>
              <a:t>OR</a:t>
            </a:r>
          </a:p>
        </p:txBody>
      </p:sp>
      <p:cxnSp>
        <p:nvCxnSpPr>
          <p:cNvPr id="7" name="Straight Connector 6">
            <a:extLst>
              <a:ext uri="{FF2B5EF4-FFF2-40B4-BE49-F238E27FC236}">
                <a16:creationId xmlns:a16="http://schemas.microsoft.com/office/drawing/2014/main" id="{7726CF4A-858F-EF4A-B163-AB5D845DA233}"/>
              </a:ext>
            </a:extLst>
          </p:cNvPr>
          <p:cNvCxnSpPr>
            <a:cxnSpLocks/>
          </p:cNvCxnSpPr>
          <p:nvPr/>
        </p:nvCxnSpPr>
        <p:spPr>
          <a:xfrm flipV="1">
            <a:off x="6486144" y="1365504"/>
            <a:ext cx="1089595" cy="2579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F2FA3F13-C99A-3447-AC7D-A9475A4A79F7}"/>
                  </a:ext>
                </a:extLst>
              </p:cNvPr>
              <p:cNvSpPr txBox="1">
                <a:spLocks/>
              </p:cNvSpPr>
              <p:nvPr/>
            </p:nvSpPr>
            <p:spPr>
              <a:xfrm>
                <a:off x="6778752" y="3535680"/>
                <a:ext cx="4657343" cy="30114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Examples:</a:t>
                </a:r>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10</m:t>
                        </m:r>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h</m:t>
                        </m:r>
                        <m:r>
                          <a:rPr lang="en-US" sz="2000" b="0" i="1" smtClean="0">
                            <a:latin typeface="Cambria Math" panose="02040503050406030204" pitchFamily="18" charset="0"/>
                          </a:rPr>
                          <m:t>(1010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=11</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11</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1011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a14:m>
                <a:endParaRPr lang="en-US" sz="2000" dirty="0"/>
              </a:p>
              <a:p>
                <a14:m>
                  <m:oMath xmlns:m="http://schemas.openxmlformats.org/officeDocument/2006/math">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15</m:t>
                        </m:r>
                      </m:e>
                    </m:d>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=31</m:t>
                    </m:r>
                  </m:oMath>
                </a14:m>
                <a:endParaRPr lang="en-US" sz="2000" dirty="0"/>
              </a:p>
            </p:txBody>
          </p:sp>
        </mc:Choice>
        <mc:Fallback xmlns="">
          <p:sp>
            <p:nvSpPr>
              <p:cNvPr id="8" name="Content Placeholder 2">
                <a:extLst>
                  <a:ext uri="{FF2B5EF4-FFF2-40B4-BE49-F238E27FC236}">
                    <a16:creationId xmlns:a16="http://schemas.microsoft.com/office/drawing/2014/main" id="{F2FA3F13-C99A-3447-AC7D-A9475A4A79F7}"/>
                  </a:ext>
                </a:extLst>
              </p:cNvPr>
              <p:cNvSpPr txBox="1">
                <a:spLocks noRot="1" noChangeAspect="1" noMove="1" noResize="1" noEditPoints="1" noAdjustHandles="1" noChangeArrowheads="1" noChangeShapeType="1" noTextEdit="1"/>
              </p:cNvSpPr>
              <p:nvPr/>
            </p:nvSpPr>
            <p:spPr>
              <a:xfrm>
                <a:off x="6778752" y="3535680"/>
                <a:ext cx="4657343" cy="3011423"/>
              </a:xfrm>
              <a:prstGeom prst="rect">
                <a:avLst/>
              </a:prstGeom>
              <a:blipFill>
                <a:blip r:embed="rId3"/>
                <a:stretch>
                  <a:fillRect l="-1907"/>
                </a:stretch>
              </a:blipFill>
            </p:spPr>
            <p:txBody>
              <a:bodyPr/>
              <a:lstStyle/>
              <a:p>
                <a:r>
                  <a:rPr lang="en-US">
                    <a:noFill/>
                  </a:rPr>
                  <a:t> </a:t>
                </a:r>
              </a:p>
            </p:txBody>
          </p:sp>
        </mc:Fallback>
      </mc:AlternateContent>
    </p:spTree>
    <p:extLst>
      <p:ext uri="{BB962C8B-B14F-4D97-AF65-F5344CB8AC3E}">
        <p14:creationId xmlns:p14="http://schemas.microsoft.com/office/powerpoint/2010/main" val="6626209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Example Iteration of Update(4, 2)</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1060704" y="1521527"/>
                <a:ext cx="2962657" cy="695173"/>
              </a:xfrm>
              <a:prstGeom prst="rect">
                <a:avLst/>
              </a:prstGeom>
              <a:solidFill>
                <a:schemeClr val="tx1">
                  <a:lumMod val="95000"/>
                </a:schemeClr>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0" dirty="0">
                    <a:solidFill>
                      <a:sysClr val="windowText" lastClr="000000"/>
                    </a:solidFill>
                  </a:rPr>
                  <a:t>h</a:t>
                </a:r>
                <a14:m>
                  <m:oMath xmlns:m="http://schemas.openxmlformats.org/officeDocument/2006/math">
                    <m:d>
                      <m:dPr>
                        <m:ctrlPr>
                          <a:rPr lang="en-US" b="0" i="1" smtClean="0">
                            <a:solidFill>
                              <a:sysClr val="windowText" lastClr="000000"/>
                            </a:solidFill>
                            <a:latin typeface="Cambria Math" panose="02040503050406030204" pitchFamily="18" charset="0"/>
                          </a:rPr>
                        </m:ctrlPr>
                      </m:dPr>
                      <m:e>
                        <m:r>
                          <a:rPr lang="en-US" b="0" i="1" smtClean="0">
                            <a:solidFill>
                              <a:sysClr val="windowText" lastClr="000000"/>
                            </a:solidFill>
                            <a:latin typeface="Cambria Math" panose="02040503050406030204" pitchFamily="18" charset="0"/>
                          </a:rPr>
                          <m:t>𝑗</m:t>
                        </m:r>
                      </m:e>
                    </m:d>
                    <m:r>
                      <a:rPr lang="en-US" b="0" i="1" smtClean="0">
                        <a:solidFill>
                          <a:sysClr val="windowText" lastClr="000000"/>
                        </a:solidFill>
                        <a:latin typeface="Cambria Math" panose="02040503050406030204" pitchFamily="18" charset="0"/>
                      </a:rPr>
                      <m:t>=</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 | (</m:t>
                    </m:r>
                    <m:r>
                      <a:rPr lang="en-US" b="0" i="1" smtClean="0">
                        <a:solidFill>
                          <a:sysClr val="windowText" lastClr="000000"/>
                        </a:solidFill>
                        <a:latin typeface="Cambria Math" panose="02040503050406030204" pitchFamily="18" charset="0"/>
                      </a:rPr>
                      <m:t>𝑗</m:t>
                    </m:r>
                    <m:r>
                      <a:rPr lang="en-US" b="0" i="1" smtClean="0">
                        <a:solidFill>
                          <a:sysClr val="windowText" lastClr="000000"/>
                        </a:solidFill>
                        <a:latin typeface="Cambria Math" panose="02040503050406030204" pitchFamily="18" charset="0"/>
                      </a:rPr>
                      <m:t>+1)</m:t>
                    </m:r>
                  </m:oMath>
                </a14:m>
                <a:endParaRPr lang="en-US"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1060704" y="1521527"/>
                <a:ext cx="2962657" cy="695173"/>
              </a:xfrm>
              <a:prstGeom prst="rect">
                <a:avLst/>
              </a:prstGeom>
              <a:blipFill>
                <a:blip r:embed="rId3"/>
                <a:stretch>
                  <a:fillRect l="-3846" b="-357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54CF87F5-AFCD-734E-AED2-EC8FCAD7F172}"/>
                  </a:ext>
                </a:extLst>
              </p:cNvPr>
              <p:cNvSpPr txBox="1">
                <a:spLocks/>
              </p:cNvSpPr>
              <p:nvPr/>
            </p:nvSpPr>
            <p:spPr>
              <a:xfrm>
                <a:off x="5522976" y="5839968"/>
                <a:ext cx="5852160" cy="8900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 Notice: We change one digit from 0 to 1 on each iteration, so all will be changed in </a:t>
                </a:r>
                <a14:m>
                  <m:oMath xmlns:m="http://schemas.openxmlformats.org/officeDocument/2006/math">
                    <m:r>
                      <a:rPr lang="en-US" sz="2000" b="1" i="1" smtClean="0">
                        <a:latin typeface="Cambria Math" panose="02040503050406030204" pitchFamily="18" charset="0"/>
                      </a:rPr>
                      <m:t>𝜣</m:t>
                    </m:r>
                    <m:r>
                      <a:rPr lang="en-US" sz="2000" b="1" i="1" smtClean="0">
                        <a:latin typeface="Cambria Math" panose="02040503050406030204" pitchFamily="18" charset="0"/>
                      </a:rPr>
                      <m:t>(</m:t>
                    </m:r>
                    <m:func>
                      <m:funcPr>
                        <m:ctrlPr>
                          <a:rPr lang="en-US" sz="2000" b="1" i="1" smtClean="0">
                            <a:latin typeface="Cambria Math" panose="02040503050406030204" pitchFamily="18" charset="0"/>
                          </a:rPr>
                        </m:ctrlPr>
                      </m:funcPr>
                      <m:fName>
                        <m:r>
                          <a:rPr lang="en-US" sz="2000" b="1" i="1" smtClean="0">
                            <a:latin typeface="Cambria Math" panose="02040503050406030204" pitchFamily="18" charset="0"/>
                          </a:rPr>
                          <m:t>𝒍𝒐𝒈</m:t>
                        </m:r>
                      </m:fName>
                      <m:e>
                        <m:r>
                          <a:rPr lang="en-US" sz="2000" b="1" i="1" smtClean="0">
                            <a:latin typeface="Cambria Math" panose="02040503050406030204" pitchFamily="18" charset="0"/>
                          </a:rPr>
                          <m:t>𝒏</m:t>
                        </m:r>
                        <m:r>
                          <a:rPr lang="en-US" sz="2000" b="1" i="1" smtClean="0">
                            <a:latin typeface="Cambria Math" panose="02040503050406030204" pitchFamily="18" charset="0"/>
                          </a:rPr>
                          <m:t>)</m:t>
                        </m:r>
                      </m:e>
                    </m:func>
                  </m:oMath>
                </a14:m>
                <a:r>
                  <a:rPr lang="en-US" sz="2000" b="1" i="1" dirty="0"/>
                  <a:t> time.</a:t>
                </a:r>
              </a:p>
            </p:txBody>
          </p:sp>
        </mc:Choice>
        <mc:Fallback xmlns="">
          <p:sp>
            <p:nvSpPr>
              <p:cNvPr id="9" name="Content Placeholder 2">
                <a:extLst>
                  <a:ext uri="{FF2B5EF4-FFF2-40B4-BE49-F238E27FC236}">
                    <a16:creationId xmlns:a16="http://schemas.microsoft.com/office/drawing/2014/main" id="{54CF87F5-AFCD-734E-AED2-EC8FCAD7F172}"/>
                  </a:ext>
                </a:extLst>
              </p:cNvPr>
              <p:cNvSpPr txBox="1">
                <a:spLocks noRot="1" noChangeAspect="1" noMove="1" noResize="1" noEditPoints="1" noAdjustHandles="1" noChangeArrowheads="1" noChangeShapeType="1" noTextEdit="1"/>
              </p:cNvSpPr>
              <p:nvPr/>
            </p:nvSpPr>
            <p:spPr>
              <a:xfrm>
                <a:off x="5522976" y="5839968"/>
                <a:ext cx="5852160" cy="890016"/>
              </a:xfrm>
              <a:prstGeom prst="rect">
                <a:avLst/>
              </a:prstGeom>
              <a:blipFill>
                <a:blip r:embed="rId4"/>
                <a:stretch>
                  <a:fillRect l="-8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1060704" y="2360461"/>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1060704" y="2360461"/>
                <a:ext cx="10485119" cy="773111"/>
              </a:xfrm>
              <a:prstGeom prst="rect">
                <a:avLst/>
              </a:prstGeom>
              <a:blipFill>
                <a:blip r:embed="rId5"/>
                <a:stretch>
                  <a:fillRect b="-6349"/>
                </a:stretch>
              </a:blipFill>
              <a:ln>
                <a:solidFill>
                  <a:schemeClr val="bg1"/>
                </a:solidFill>
              </a:ln>
            </p:spPr>
            <p:txBody>
              <a:bodyPr/>
              <a:lstStyle/>
              <a:p>
                <a:r>
                  <a:rPr lang="en-US">
                    <a:noFill/>
                  </a:rPr>
                  <a:t> </a:t>
                </a:r>
              </a:p>
            </p:txBody>
          </p:sp>
        </mc:Fallback>
      </mc:AlternateContent>
      <p:pic>
        <p:nvPicPr>
          <p:cNvPr id="11" name="Picture 10">
            <a:extLst>
              <a:ext uri="{FF2B5EF4-FFF2-40B4-BE49-F238E27FC236}">
                <a16:creationId xmlns:a16="http://schemas.microsoft.com/office/drawing/2014/main" id="{1C8CA493-20A4-E44A-B9E4-03B8651A9503}"/>
              </a:ext>
            </a:extLst>
          </p:cNvPr>
          <p:cNvPicPr>
            <a:picLocks noChangeAspect="1"/>
          </p:cNvPicPr>
          <p:nvPr/>
        </p:nvPicPr>
        <p:blipFill>
          <a:blip r:embed="rId6"/>
          <a:stretch>
            <a:fillRect/>
          </a:stretch>
        </p:blipFill>
        <p:spPr>
          <a:xfrm>
            <a:off x="86012" y="5021321"/>
            <a:ext cx="2530790" cy="1744861"/>
          </a:xfrm>
          <a:prstGeom prst="rect">
            <a:avLst/>
          </a:prstGeom>
          <a:ln w="19050">
            <a:solidFill>
              <a:schemeClr val="bg1"/>
            </a:solidFill>
          </a:ln>
        </p:spPr>
      </p:pic>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2675148"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4</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4</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0100</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=5</m:t>
                      </m:r>
                    </m:oMath>
                  </m:oMathPara>
                </a14:m>
                <a:endParaRPr lang="en-US" sz="2000" b="1" dirty="0"/>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2675148" y="3908226"/>
                <a:ext cx="1566672" cy="1450848"/>
              </a:xfrm>
              <a:prstGeom prst="rect">
                <a:avLst/>
              </a:prstGeom>
              <a:blipFill>
                <a:blip r:embed="rId7"/>
                <a:stretch>
                  <a:fillRect l="-4000" t="-1724"/>
                </a:stretch>
              </a:blipFill>
              <a:ln>
                <a:solidFill>
                  <a:schemeClr val="tx1"/>
                </a:solidFill>
              </a:ln>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C19AA686-BD5F-B045-A14D-9C246C82A223}"/>
              </a:ext>
            </a:extLst>
          </p:cNvPr>
          <p:cNvCxnSpPr>
            <a:cxnSpLocks/>
          </p:cNvCxnSpPr>
          <p:nvPr/>
        </p:nvCxnSpPr>
        <p:spPr>
          <a:xfrm flipH="1">
            <a:off x="3706368" y="3236874"/>
            <a:ext cx="944460" cy="53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493CA9A4-6671-0B46-B375-1F8065AD433A}"/>
                  </a:ext>
                </a:extLst>
              </p:cNvPr>
              <p:cNvSpPr txBox="1">
                <a:spLocks/>
              </p:cNvSpPr>
              <p:nvPr/>
            </p:nvSpPr>
            <p:spPr>
              <a:xfrm>
                <a:off x="4546620" y="3908226"/>
                <a:ext cx="1566672" cy="1450848"/>
              </a:xfrm>
              <a:prstGeom prst="rect">
                <a:avLst/>
              </a:prstGeom>
              <a:ln>
                <a:solidFill>
                  <a:schemeClr val="tx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5</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5</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0101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=7</m:t>
                      </m:r>
                    </m:oMath>
                  </m:oMathPara>
                </a14:m>
                <a:endParaRPr lang="en-US" sz="2000" b="1" dirty="0"/>
              </a:p>
            </p:txBody>
          </p:sp>
        </mc:Choice>
        <mc:Fallback xmlns="">
          <p:sp>
            <p:nvSpPr>
              <p:cNvPr id="24" name="Content Placeholder 2">
                <a:extLst>
                  <a:ext uri="{FF2B5EF4-FFF2-40B4-BE49-F238E27FC236}">
                    <a16:creationId xmlns:a16="http://schemas.microsoft.com/office/drawing/2014/main" id="{493CA9A4-6671-0B46-B375-1F8065AD433A}"/>
                  </a:ext>
                </a:extLst>
              </p:cNvPr>
              <p:cNvSpPr txBox="1">
                <a:spLocks noRot="1" noChangeAspect="1" noMove="1" noResize="1" noEditPoints="1" noAdjustHandles="1" noChangeArrowheads="1" noChangeShapeType="1" noTextEdit="1"/>
              </p:cNvSpPr>
              <p:nvPr/>
            </p:nvSpPr>
            <p:spPr>
              <a:xfrm>
                <a:off x="4546620" y="3908226"/>
                <a:ext cx="1566672" cy="1450848"/>
              </a:xfrm>
              <a:prstGeom prst="rect">
                <a:avLst/>
              </a:prstGeom>
              <a:blipFill>
                <a:blip r:embed="rId8"/>
                <a:stretch>
                  <a:fillRect l="-3200" t="-1724"/>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Content Placeholder 2">
                <a:extLst>
                  <a:ext uri="{FF2B5EF4-FFF2-40B4-BE49-F238E27FC236}">
                    <a16:creationId xmlns:a16="http://schemas.microsoft.com/office/drawing/2014/main" id="{BC03E69B-6C12-0949-A872-DE0164E37523}"/>
                  </a:ext>
                </a:extLst>
              </p:cNvPr>
              <p:cNvSpPr txBox="1">
                <a:spLocks/>
              </p:cNvSpPr>
              <p:nvPr/>
            </p:nvSpPr>
            <p:spPr>
              <a:xfrm>
                <a:off x="6759468" y="3908226"/>
                <a:ext cx="1566672" cy="1450848"/>
              </a:xfrm>
              <a:prstGeom prst="rect">
                <a:avLst/>
              </a:prstGeom>
              <a:ln>
                <a:solidFill>
                  <a:schemeClr val="tx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add 2 to t</a:t>
                </a:r>
                <a:r>
                  <a:rPr lang="en-US" sz="2000" baseline="-25000" dirty="0"/>
                  <a:t>7</a:t>
                </a:r>
                <a:endParaRPr lang="en-US" sz="2000" dirty="0"/>
              </a:p>
              <a:p>
                <a:pPr marL="0" indent="0">
                  <a:buFont typeface="Arial" panose="020B0604020202020204" pitchFamily="34" charset="0"/>
                  <a:buNone/>
                </a:pPr>
                <a:r>
                  <a:rPr lang="en-US" sz="2000" b="0" dirty="0"/>
                  <a:t>h</a:t>
                </a:r>
                <a14:m>
                  <m:oMath xmlns:m="http://schemas.openxmlformats.org/officeDocument/2006/math">
                    <m:d>
                      <m:dPr>
                        <m:ctrlPr>
                          <a:rPr lang="en-US" sz="2000" b="0" i="1" smtClean="0">
                            <a:latin typeface="Cambria Math" panose="02040503050406030204" pitchFamily="18" charset="0"/>
                          </a:rPr>
                        </m:ctrlPr>
                      </m:dPr>
                      <m:e>
                        <m:r>
                          <a:rPr lang="en-US" sz="2000" b="0" i="1" smtClean="0">
                            <a:latin typeface="Cambria Math" panose="02040503050406030204" pitchFamily="18" charset="0"/>
                          </a:rPr>
                          <m:t>7</m:t>
                        </m:r>
                      </m:e>
                    </m:d>
                  </m:oMath>
                </a14:m>
                <a:br>
                  <a:rPr lang="en-US" sz="20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h</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0111</m:t>
                              </m:r>
                            </m:e>
                            <m:sub>
                              <m:r>
                                <a:rPr lang="en-US" sz="2000" b="0" i="1" smtClean="0">
                                  <a:latin typeface="Cambria Math" panose="02040503050406030204" pitchFamily="18" charset="0"/>
                                </a:rPr>
                                <m:t>2</m:t>
                              </m:r>
                            </m:sub>
                          </m:sSub>
                        </m:e>
                      </m:d>
                    </m:oMath>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1111</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=15</m:t>
                      </m:r>
                    </m:oMath>
                  </m:oMathPara>
                </a14:m>
                <a:endParaRPr lang="en-US" sz="2000" b="1" dirty="0"/>
              </a:p>
            </p:txBody>
          </p:sp>
        </mc:Choice>
        <mc:Fallback xmlns="">
          <p:sp>
            <p:nvSpPr>
              <p:cNvPr id="25" name="Content Placeholder 2">
                <a:extLst>
                  <a:ext uri="{FF2B5EF4-FFF2-40B4-BE49-F238E27FC236}">
                    <a16:creationId xmlns:a16="http://schemas.microsoft.com/office/drawing/2014/main" id="{BC03E69B-6C12-0949-A872-DE0164E37523}"/>
                  </a:ext>
                </a:extLst>
              </p:cNvPr>
              <p:cNvSpPr txBox="1">
                <a:spLocks noRot="1" noChangeAspect="1" noMove="1" noResize="1" noEditPoints="1" noAdjustHandles="1" noChangeArrowheads="1" noChangeShapeType="1" noTextEdit="1"/>
              </p:cNvSpPr>
              <p:nvPr/>
            </p:nvSpPr>
            <p:spPr>
              <a:xfrm>
                <a:off x="6759468" y="3908226"/>
                <a:ext cx="1566672" cy="1450848"/>
              </a:xfrm>
              <a:prstGeom prst="rect">
                <a:avLst/>
              </a:prstGeom>
              <a:blipFill>
                <a:blip r:embed="rId9"/>
                <a:stretch>
                  <a:fillRect l="-1587"/>
                </a:stretch>
              </a:blipFill>
              <a:ln>
                <a:solidFill>
                  <a:schemeClr val="tx1"/>
                </a:solidFill>
              </a:ln>
            </p:spPr>
            <p:txBody>
              <a:bodyPr/>
              <a:lstStyle/>
              <a:p>
                <a:r>
                  <a:rPr lang="en-US">
                    <a:noFill/>
                  </a:rPr>
                  <a:t> </a:t>
                </a:r>
              </a:p>
            </p:txBody>
          </p:sp>
        </mc:Fallback>
      </mc:AlternateContent>
      <p:sp>
        <p:nvSpPr>
          <p:cNvPr id="27" name="Content Placeholder 2">
            <a:extLst>
              <a:ext uri="{FF2B5EF4-FFF2-40B4-BE49-F238E27FC236}">
                <a16:creationId xmlns:a16="http://schemas.microsoft.com/office/drawing/2014/main" id="{1DF0C03D-987A-E94D-B513-9C928EFA9C67}"/>
              </a:ext>
            </a:extLst>
          </p:cNvPr>
          <p:cNvSpPr txBox="1">
            <a:spLocks/>
          </p:cNvSpPr>
          <p:nvPr/>
        </p:nvSpPr>
        <p:spPr>
          <a:xfrm>
            <a:off x="9029634" y="3908226"/>
            <a:ext cx="2382078" cy="980766"/>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15 is out of bounds.</a:t>
            </a:r>
          </a:p>
          <a:p>
            <a:pPr marL="0" indent="0">
              <a:buFont typeface="Arial" panose="020B0604020202020204" pitchFamily="34" charset="0"/>
              <a:buNone/>
            </a:pPr>
            <a:r>
              <a:rPr lang="en-US" sz="2000" b="1" dirty="0"/>
              <a:t>DONE!</a:t>
            </a:r>
          </a:p>
        </p:txBody>
      </p:sp>
      <p:cxnSp>
        <p:nvCxnSpPr>
          <p:cNvPr id="28" name="Straight Arrow Connector 27">
            <a:extLst>
              <a:ext uri="{FF2B5EF4-FFF2-40B4-BE49-F238E27FC236}">
                <a16:creationId xmlns:a16="http://schemas.microsoft.com/office/drawing/2014/main" id="{9B475607-6E5E-5447-AAA1-FACCE66624D0}"/>
              </a:ext>
            </a:extLst>
          </p:cNvPr>
          <p:cNvCxnSpPr>
            <a:cxnSpLocks/>
          </p:cNvCxnSpPr>
          <p:nvPr/>
        </p:nvCxnSpPr>
        <p:spPr>
          <a:xfrm flipV="1">
            <a:off x="3877056" y="3271308"/>
            <a:ext cx="1315740" cy="49918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F2B3CB0-7390-C346-B049-233C5B112FF0}"/>
              </a:ext>
            </a:extLst>
          </p:cNvPr>
          <p:cNvCxnSpPr>
            <a:cxnSpLocks/>
          </p:cNvCxnSpPr>
          <p:nvPr/>
        </p:nvCxnSpPr>
        <p:spPr>
          <a:xfrm>
            <a:off x="5260878" y="3274320"/>
            <a:ext cx="0" cy="55390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53128CDB-D575-444E-88FD-EBA08A7B397B}"/>
              </a:ext>
            </a:extLst>
          </p:cNvPr>
          <p:cNvCxnSpPr>
            <a:cxnSpLocks/>
          </p:cNvCxnSpPr>
          <p:nvPr/>
        </p:nvCxnSpPr>
        <p:spPr>
          <a:xfrm flipV="1">
            <a:off x="5318262" y="3271308"/>
            <a:ext cx="794035" cy="5680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E11687A-1F44-3B47-82C8-C5DDB31AD1F4}"/>
              </a:ext>
            </a:extLst>
          </p:cNvPr>
          <p:cNvCxnSpPr>
            <a:cxnSpLocks/>
          </p:cNvCxnSpPr>
          <p:nvPr/>
        </p:nvCxnSpPr>
        <p:spPr>
          <a:xfrm>
            <a:off x="6197671" y="3285455"/>
            <a:ext cx="1345133" cy="54276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6481054-E482-EC4E-AF07-8FF4925C8033}"/>
              </a:ext>
            </a:extLst>
          </p:cNvPr>
          <p:cNvCxnSpPr>
            <a:cxnSpLocks/>
          </p:cNvCxnSpPr>
          <p:nvPr/>
        </p:nvCxnSpPr>
        <p:spPr>
          <a:xfrm flipV="1">
            <a:off x="7628178" y="3236874"/>
            <a:ext cx="3807918" cy="59004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A84F72-1280-4345-81DC-1B0C6EC449FF}"/>
              </a:ext>
            </a:extLst>
          </p:cNvPr>
          <p:cNvCxnSpPr>
            <a:cxnSpLocks/>
          </p:cNvCxnSpPr>
          <p:nvPr/>
        </p:nvCxnSpPr>
        <p:spPr>
          <a:xfrm flipH="1">
            <a:off x="9765792" y="3285455"/>
            <a:ext cx="1755679" cy="51189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ontent Placeholder 2">
                <a:extLst>
                  <a:ext uri="{FF2B5EF4-FFF2-40B4-BE49-F238E27FC236}">
                    <a16:creationId xmlns:a16="http://schemas.microsoft.com/office/drawing/2014/main" id="{0E041D3D-F405-AB46-A14A-4920576AF614}"/>
                  </a:ext>
                </a:extLst>
              </p:cNvPr>
              <p:cNvSpPr txBox="1">
                <a:spLocks/>
              </p:cNvSpPr>
              <p:nvPr/>
            </p:nvSpPr>
            <p:spPr>
              <a:xfrm>
                <a:off x="6783258" y="1230716"/>
                <a:ext cx="4492752" cy="757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 Example: t9 does not need to be updated because:</a:t>
                </a:r>
                <a:br>
                  <a:rPr lang="en-US" sz="1600" i="1"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𝑔</m:t>
                      </m:r>
                      <m:d>
                        <m:dPr>
                          <m:ctrlPr>
                            <a:rPr lang="en-US" sz="1600" i="1" smtClean="0">
                              <a:latin typeface="Cambria Math" panose="02040503050406030204" pitchFamily="18" charset="0"/>
                            </a:rPr>
                          </m:ctrlPr>
                        </m:dPr>
                        <m:e>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1</m:t>
                              </m:r>
                            </m:e>
                            <m:sub>
                              <m:r>
                                <a:rPr lang="en-US" sz="1600" b="0" i="1" smtClean="0">
                                  <a:latin typeface="Cambria Math" panose="02040503050406030204" pitchFamily="18" charset="0"/>
                                </a:rPr>
                                <m:t>2</m:t>
                              </m:r>
                            </m:sub>
                          </m:sSub>
                        </m:e>
                      </m:d>
                      <m:r>
                        <a:rPr lang="en-US" sz="1600" b="0" i="1" smtClean="0">
                          <a:latin typeface="Cambria Math" panose="02040503050406030204" pitchFamily="18" charset="0"/>
                        </a:rPr>
                        <m:t>=100</m:t>
                      </m:r>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0</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=8&gt;4</m:t>
                      </m:r>
                    </m:oMath>
                  </m:oMathPara>
                </a14:m>
                <a:endParaRPr lang="en-US" sz="1600" i="1" dirty="0"/>
              </a:p>
            </p:txBody>
          </p:sp>
        </mc:Choice>
        <mc:Fallback xmlns="">
          <p:sp>
            <p:nvSpPr>
              <p:cNvPr id="43" name="Content Placeholder 2">
                <a:extLst>
                  <a:ext uri="{FF2B5EF4-FFF2-40B4-BE49-F238E27FC236}">
                    <a16:creationId xmlns:a16="http://schemas.microsoft.com/office/drawing/2014/main" id="{0E041D3D-F405-AB46-A14A-4920576AF614}"/>
                  </a:ext>
                </a:extLst>
              </p:cNvPr>
              <p:cNvSpPr txBox="1">
                <a:spLocks noRot="1" noChangeAspect="1" noMove="1" noResize="1" noEditPoints="1" noAdjustHandles="1" noChangeArrowheads="1" noChangeShapeType="1" noTextEdit="1"/>
              </p:cNvSpPr>
              <p:nvPr/>
            </p:nvSpPr>
            <p:spPr>
              <a:xfrm>
                <a:off x="6783258" y="1230716"/>
                <a:ext cx="4492752" cy="757155"/>
              </a:xfrm>
              <a:prstGeom prst="rect">
                <a:avLst/>
              </a:prstGeom>
              <a:blipFill>
                <a:blip r:embed="rId10"/>
                <a:stretch>
                  <a:fillRect l="-563"/>
                </a:stretch>
              </a:blipFill>
            </p:spPr>
            <p:txBody>
              <a:bodyPr/>
              <a:lstStyle/>
              <a:p>
                <a:r>
                  <a:rPr lang="en-US">
                    <a:noFill/>
                  </a:rPr>
                  <a:t> </a:t>
                </a:r>
              </a:p>
            </p:txBody>
          </p:sp>
        </mc:Fallback>
      </mc:AlternateContent>
      <p:cxnSp>
        <p:nvCxnSpPr>
          <p:cNvPr id="45" name="Straight Connector 44">
            <a:extLst>
              <a:ext uri="{FF2B5EF4-FFF2-40B4-BE49-F238E27FC236}">
                <a16:creationId xmlns:a16="http://schemas.microsoft.com/office/drawing/2014/main" id="{07C84D5D-7475-F44B-A150-2E83F55C367E}"/>
              </a:ext>
            </a:extLst>
          </p:cNvPr>
          <p:cNvCxnSpPr>
            <a:cxnSpLocks/>
          </p:cNvCxnSpPr>
          <p:nvPr/>
        </p:nvCxnSpPr>
        <p:spPr>
          <a:xfrm>
            <a:off x="7205472" y="1972037"/>
            <a:ext cx="97536" cy="35071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Concrete Example!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902208" y="1046039"/>
                <a:ext cx="10485119" cy="695173"/>
              </a:xfrm>
              <a:prstGeom prst="rect">
                <a:avLst/>
              </a:prstGeom>
              <a:solidFill>
                <a:schemeClr val="tx1">
                  <a:lumMod val="95000"/>
                </a:schemeClr>
              </a:solidFill>
              <a:ln>
                <a:solidFill>
                  <a:schemeClr val="bg1"/>
                </a:solidFill>
              </a:ln>
            </p:spPr>
            <p:txBody>
              <a:bodyPr vert="horz" lIns="91440" tIns="45720" rIns="91440" bIns="45720" rtlCol="0" anchor="ctr">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𝐴</m:t>
                      </m:r>
                      <m:r>
                        <a:rPr lang="en-US" sz="3400" b="0" i="1" smtClean="0">
                          <a:solidFill>
                            <a:sysClr val="windowText" lastClr="000000"/>
                          </a:solidFill>
                          <a:latin typeface="Cambria Math" panose="02040503050406030204" pitchFamily="18" charset="0"/>
                        </a:rPr>
                        <m:t>={1, 2, 3, 4, 5, 6, 7, 8, 9, 10, 11, 12}</m:t>
                      </m:r>
                    </m:oMath>
                  </m:oMathPara>
                </a14:m>
                <a:endParaRPr lang="en-US" sz="34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902208" y="1046039"/>
                <a:ext cx="10485119" cy="695173"/>
              </a:xfrm>
              <a:prstGeom prst="rect">
                <a:avLst/>
              </a:prstGeom>
              <a:blipFill>
                <a:blip r:embed="rId3"/>
                <a:stretch>
                  <a:fillRect b="-14035"/>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DA1ED6D2-9387-DD42-AA1C-80D70F58214C}"/>
                  </a:ext>
                </a:extLst>
              </p:cNvPr>
              <p:cNvSpPr txBox="1">
                <a:spLocks/>
              </p:cNvSpPr>
              <p:nvPr/>
            </p:nvSpPr>
            <p:spPr>
              <a:xfrm>
                <a:off x="902208" y="1884973"/>
                <a:ext cx="10485119"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                                                                                          }</m:t>
                      </m:r>
                    </m:oMath>
                  </m:oMathPara>
                </a14:m>
                <a:endParaRPr lang="en-US" sz="3400" i="1" dirty="0">
                  <a:solidFill>
                    <a:sysClr val="windowText" lastClr="000000"/>
                  </a:solidFill>
                </a:endParaRPr>
              </a:p>
            </p:txBody>
          </p:sp>
        </mc:Choice>
        <mc:Fallback xmlns="">
          <p:sp>
            <p:nvSpPr>
              <p:cNvPr id="8" name="Content Placeholder 2">
                <a:extLst>
                  <a:ext uri="{FF2B5EF4-FFF2-40B4-BE49-F238E27FC236}">
                    <a16:creationId xmlns:a16="http://schemas.microsoft.com/office/drawing/2014/main" id="{DA1ED6D2-9387-DD42-AA1C-80D70F58214C}"/>
                  </a:ext>
                </a:extLst>
              </p:cNvPr>
              <p:cNvSpPr txBox="1">
                <a:spLocks noRot="1" noChangeAspect="1" noMove="1" noResize="1" noEditPoints="1" noAdjustHandles="1" noChangeArrowheads="1" noChangeShapeType="1" noTextEdit="1"/>
              </p:cNvSpPr>
              <p:nvPr/>
            </p:nvSpPr>
            <p:spPr>
              <a:xfrm>
                <a:off x="902208" y="1884973"/>
                <a:ext cx="10485119" cy="773111"/>
              </a:xfrm>
              <a:prstGeom prst="rect">
                <a:avLst/>
              </a:prstGeom>
              <a:blipFill>
                <a:blip r:embed="rId4"/>
                <a:stretch>
                  <a:fillRect b="-793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A00BDB34-6388-8044-9387-F08D32C593C9}"/>
                  </a:ext>
                </a:extLst>
              </p:cNvPr>
              <p:cNvSpPr txBox="1">
                <a:spLocks/>
              </p:cNvSpPr>
              <p:nvPr/>
            </p:nvSpPr>
            <p:spPr>
              <a:xfrm>
                <a:off x="1260434" y="2961396"/>
                <a:ext cx="3321000" cy="3675073"/>
              </a:xfrm>
              <a:prstGeom prst="rect">
                <a:avLst/>
              </a:prstGeom>
              <a:ln>
                <a:solidFill>
                  <a:schemeClr val="tx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g() values for reference:</a:t>
                </a:r>
              </a:p>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0</m:t>
                          </m:r>
                        </m:e>
                      </m:d>
                      <m:r>
                        <a:rPr lang="en-US" sz="2000" b="0" i="1" smtClean="0">
                          <a:latin typeface="Cambria Math" panose="02040503050406030204" pitchFamily="18" charset="0"/>
                        </a:rPr>
                        <m:t>=</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e>
                      </m:d>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0000</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=0</m:t>
                      </m:r>
                    </m:oMath>
                  </m:oMathPara>
                </a14:m>
                <a:endParaRPr lang="en-US" sz="2000" b="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2</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3</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4</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5</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4</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6</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6</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7</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0</m:t>
                              </m:r>
                              <m:r>
                                <a:rPr lang="en-US" sz="2000" b="0" i="1" smtClean="0">
                                  <a:latin typeface="Cambria Math" panose="02040503050406030204" pitchFamily="18" charset="0"/>
                                </a:rPr>
                                <m:t>111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0000</m:t>
                          </m:r>
                        </m:e>
                        <m:sub>
                          <m:r>
                            <a:rPr lang="en-US" sz="2000" i="1">
                              <a:latin typeface="Cambria Math" panose="02040503050406030204" pitchFamily="18" charset="0"/>
                            </a:rPr>
                            <m:t>2</m:t>
                          </m:r>
                        </m:sub>
                      </m:sSub>
                      <m:r>
                        <a:rPr lang="en-US" sz="2000" i="1">
                          <a:latin typeface="Cambria Math" panose="02040503050406030204" pitchFamily="18" charset="0"/>
                        </a:rPr>
                        <m:t>=0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8</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9</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m:t>
                              </m:r>
                              <m:r>
                                <a:rPr lang="en-US" sz="2000" b="0" i="1" smtClean="0">
                                  <a:latin typeface="Cambria Math" panose="02040503050406030204" pitchFamily="18" charset="0"/>
                                </a:rPr>
                                <m:t>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10</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m:t>
                          </m:r>
                          <m:r>
                            <a:rPr lang="en-US" sz="2000" i="1">
                              <a:latin typeface="Cambria Math" panose="02040503050406030204" pitchFamily="18" charset="0"/>
                            </a:rPr>
                            <m:t>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10</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11</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m:t>
                              </m:r>
                              <m:r>
                                <a:rPr lang="en-US" sz="2000" b="0" i="1" smtClean="0">
                                  <a:latin typeface="Cambria Math" panose="02040503050406030204" pitchFamily="18" charset="0"/>
                                </a:rPr>
                                <m:t>11</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i="1">
                              <a:latin typeface="Cambria Math" panose="02040503050406030204" pitchFamily="18" charset="0"/>
                            </a:rPr>
                            <m:t>000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8</m:t>
                      </m:r>
                    </m:oMath>
                  </m:oMathPara>
                </a14:m>
                <a:endParaRPr lang="en-US"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r>
                        <a:rPr lang="en-US" sz="2000" i="1">
                          <a:latin typeface="Cambria Math" panose="02040503050406030204" pitchFamily="18" charset="0"/>
                        </a:rPr>
                        <m:t>𝑔</m:t>
                      </m:r>
                      <m:d>
                        <m:dPr>
                          <m:ctrlPr>
                            <a:rPr lang="en-US" sz="2000" i="1">
                              <a:latin typeface="Cambria Math" panose="02040503050406030204" pitchFamily="18" charset="0"/>
                            </a:rPr>
                          </m:ctrlPr>
                        </m:dPr>
                        <m:e>
                          <m:r>
                            <a:rPr lang="en-US" sz="2000" b="0" i="1" smtClean="0">
                              <a:latin typeface="Cambria Math" panose="02040503050406030204" pitchFamily="18" charset="0"/>
                            </a:rPr>
                            <m:t>12</m:t>
                          </m:r>
                        </m:e>
                      </m:d>
                      <m:r>
                        <a:rPr lang="en-US" sz="2000" i="1">
                          <a:latin typeface="Cambria Math" panose="02040503050406030204" pitchFamily="18" charset="0"/>
                        </a:rPr>
                        <m:t>=</m:t>
                      </m:r>
                      <m:r>
                        <a:rPr lang="en-US" sz="2000" i="1">
                          <a:latin typeface="Cambria Math" panose="02040503050406030204" pitchFamily="18" charset="0"/>
                        </a:rPr>
                        <m:t>𝑔</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e>
                      </m:d>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11</m:t>
                          </m:r>
                          <m:r>
                            <a:rPr lang="en-US" sz="2000" i="1">
                              <a:latin typeface="Cambria Math" panose="02040503050406030204" pitchFamily="18" charset="0"/>
                            </a:rPr>
                            <m:t>00</m:t>
                          </m:r>
                        </m:e>
                        <m:sub>
                          <m:r>
                            <a:rPr lang="en-US" sz="2000" i="1">
                              <a:latin typeface="Cambria Math" panose="02040503050406030204" pitchFamily="18" charset="0"/>
                            </a:rPr>
                            <m:t>2</m:t>
                          </m:r>
                        </m:sub>
                      </m:sSub>
                      <m:r>
                        <a:rPr lang="en-US" sz="2000" i="1">
                          <a:latin typeface="Cambria Math" panose="02040503050406030204" pitchFamily="18" charset="0"/>
                        </a:rPr>
                        <m:t>=</m:t>
                      </m:r>
                      <m:r>
                        <a:rPr lang="en-US" sz="2000" b="0" i="1" smtClean="0">
                          <a:latin typeface="Cambria Math" panose="02040503050406030204" pitchFamily="18" charset="0"/>
                        </a:rPr>
                        <m:t>12</m:t>
                      </m:r>
                    </m:oMath>
                  </m:oMathPara>
                </a14:m>
                <a:endParaRPr lang="en-US" sz="2000" i="1" dirty="0">
                  <a:latin typeface="Cambria Math" panose="02040503050406030204" pitchFamily="18" charset="0"/>
                </a:endParaRPr>
              </a:p>
            </p:txBody>
          </p:sp>
        </mc:Choice>
        <mc:Fallback xmlns="">
          <p:sp>
            <p:nvSpPr>
              <p:cNvPr id="15" name="Content Placeholder 2">
                <a:extLst>
                  <a:ext uri="{FF2B5EF4-FFF2-40B4-BE49-F238E27FC236}">
                    <a16:creationId xmlns:a16="http://schemas.microsoft.com/office/drawing/2014/main" id="{A00BDB34-6388-8044-9387-F08D32C593C9}"/>
                  </a:ext>
                </a:extLst>
              </p:cNvPr>
              <p:cNvSpPr txBox="1">
                <a:spLocks noRot="1" noChangeAspect="1" noMove="1" noResize="1" noEditPoints="1" noAdjustHandles="1" noChangeArrowheads="1" noChangeShapeType="1" noTextEdit="1"/>
              </p:cNvSpPr>
              <p:nvPr/>
            </p:nvSpPr>
            <p:spPr>
              <a:xfrm>
                <a:off x="1260434" y="2961396"/>
                <a:ext cx="3321000" cy="3675073"/>
              </a:xfrm>
              <a:prstGeom prst="rect">
                <a:avLst/>
              </a:prstGeom>
              <a:blipFill>
                <a:blip r:embed="rId5"/>
                <a:stretch>
                  <a:fillRect l="-379"/>
                </a:stretch>
              </a:blipFill>
              <a:ln>
                <a:solidFill>
                  <a:schemeClr val="tx1"/>
                </a:solidFill>
              </a:ln>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598377E2-B4C9-1046-A045-AE87FD13F5E4}"/>
              </a:ext>
            </a:extLst>
          </p:cNvPr>
          <p:cNvSpPr txBox="1">
            <a:spLocks/>
          </p:cNvSpPr>
          <p:nvPr/>
        </p:nvSpPr>
        <p:spPr>
          <a:xfrm>
            <a:off x="5183558" y="5646657"/>
            <a:ext cx="5723254" cy="989812"/>
          </a:xfrm>
          <a:prstGeom prst="rect">
            <a:avLst/>
          </a:prstGeom>
          <a:ln>
            <a:solidFill>
              <a:schemeClr val="tx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Now, let’s do:</a:t>
            </a:r>
          </a:p>
          <a:p>
            <a:pPr marL="0" indent="0">
              <a:buFont typeface="Arial" panose="020B0604020202020204" pitchFamily="34" charset="0"/>
              <a:buNone/>
            </a:pPr>
            <a:r>
              <a:rPr lang="en-US" sz="2000" i="1" dirty="0">
                <a:latin typeface="Cambria Math" panose="02040503050406030204" pitchFamily="18" charset="0"/>
              </a:rPr>
              <a:t>update(3,5)	update(0,10)	</a:t>
            </a:r>
          </a:p>
        </p:txBody>
      </p:sp>
    </p:spTree>
    <p:extLst>
      <p:ext uri="{BB962C8B-B14F-4D97-AF65-F5344CB8AC3E}">
        <p14:creationId xmlns:p14="http://schemas.microsoft.com/office/powerpoint/2010/main" val="2327819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Final Update Code</a:t>
            </a:r>
          </a:p>
        </p:txBody>
      </p:sp>
      <p:pic>
        <p:nvPicPr>
          <p:cNvPr id="7" name="Picture 6">
            <a:extLst>
              <a:ext uri="{FF2B5EF4-FFF2-40B4-BE49-F238E27FC236}">
                <a16:creationId xmlns:a16="http://schemas.microsoft.com/office/drawing/2014/main" id="{F2B3FCD7-9C5C-FD41-BECB-3DE6E4C6D24E}"/>
              </a:ext>
            </a:extLst>
          </p:cNvPr>
          <p:cNvPicPr>
            <a:picLocks noChangeAspect="1"/>
          </p:cNvPicPr>
          <p:nvPr/>
        </p:nvPicPr>
        <p:blipFill>
          <a:blip r:embed="rId3"/>
          <a:stretch>
            <a:fillRect/>
          </a:stretch>
        </p:blipFill>
        <p:spPr>
          <a:xfrm>
            <a:off x="3595051" y="1089328"/>
            <a:ext cx="4998720" cy="5404519"/>
          </a:xfrm>
          <a:prstGeom prst="rect">
            <a:avLst/>
          </a:prstGeom>
        </p:spPr>
      </p:pic>
      <p:sp>
        <p:nvSpPr>
          <p:cNvPr id="3" name="Rectangle 2">
            <a:extLst>
              <a:ext uri="{FF2B5EF4-FFF2-40B4-BE49-F238E27FC236}">
                <a16:creationId xmlns:a16="http://schemas.microsoft.com/office/drawing/2014/main" id="{770E04DE-785D-504A-B479-FD4C8944D420}"/>
              </a:ext>
            </a:extLst>
          </p:cNvPr>
          <p:cNvSpPr/>
          <p:nvPr/>
        </p:nvSpPr>
        <p:spPr>
          <a:xfrm>
            <a:off x="3866322" y="5466522"/>
            <a:ext cx="3528392" cy="844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2296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416640"/>
            <a:ext cx="2593019" cy="13355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What is the runtime of this constructor? Can we make it faster?</a:t>
            </a:r>
            <a:endParaRPr lang="en-US" sz="2000" b="1" i="1" u="sng" dirty="0"/>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1803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Advanced Array Structures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2856488" y="1310910"/>
            <a:ext cx="6538365" cy="476388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u="sng" dirty="0"/>
              <a:t>In this deck we will look at</a:t>
            </a:r>
            <a:r>
              <a:rPr lang="en-US" sz="2000" i="1" dirty="0"/>
              <a:t>:</a:t>
            </a:r>
          </a:p>
          <a:p>
            <a:pPr marL="0" indent="0">
              <a:buFont typeface="Arial" panose="020B0604020202020204" pitchFamily="34" charset="0"/>
              <a:buNone/>
            </a:pPr>
            <a:r>
              <a:rPr lang="en-US" sz="2000" i="1" dirty="0"/>
              <a:t>	- </a:t>
            </a:r>
            <a:r>
              <a:rPr lang="en-US" sz="2000" b="1" i="1" dirty="0"/>
              <a:t>Fenwick Trees</a:t>
            </a:r>
          </a:p>
        </p:txBody>
      </p:sp>
    </p:spTree>
    <p:extLst>
      <p:ext uri="{BB962C8B-B14F-4D97-AF65-F5344CB8AC3E}">
        <p14:creationId xmlns:p14="http://schemas.microsoft.com/office/powerpoint/2010/main" val="1922674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Linear Time Constructor</a:t>
            </a:r>
          </a:p>
        </p:txBody>
      </p:sp>
    </p:spTree>
    <p:extLst>
      <p:ext uri="{BB962C8B-B14F-4D97-AF65-F5344CB8AC3E}">
        <p14:creationId xmlns:p14="http://schemas.microsoft.com/office/powerpoint/2010/main" val="19639228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Full implementation for f() = sum() in one dimension. </a:t>
            </a:r>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2593019" cy="13355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This 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e>
                    </m:func>
                    <m:r>
                      <a:rPr lang="en-US" sz="2000" b="0" i="1" smtClean="0">
                        <a:latin typeface="Cambria Math" panose="02040503050406030204" pitchFamily="18" charset="0"/>
                      </a:rPr>
                      <m:t>)</m:t>
                    </m:r>
                  </m:oMath>
                </a14:m>
                <a:endParaRPr lang="en-US" sz="2000" dirty="0"/>
              </a:p>
              <a:p>
                <a:pPr marL="0" indent="0">
                  <a:buFont typeface="Arial" panose="020B0604020202020204" pitchFamily="34" charset="0"/>
                  <a:buNone/>
                </a:pPr>
                <a:endParaRPr lang="en-US" sz="2000" i="1" dirty="0"/>
              </a:p>
              <a:p>
                <a:pPr marL="0" indent="0">
                  <a:buFont typeface="Arial" panose="020B0604020202020204" pitchFamily="34" charset="0"/>
                  <a:buNone/>
                </a:pPr>
                <a:r>
                  <a:rPr lang="en-US" sz="2000" i="1" dirty="0"/>
                  <a:t>Can we make this </a:t>
                </a:r>
                <a14:m>
                  <m:oMath xmlns:m="http://schemas.openxmlformats.org/officeDocument/2006/math">
                    <m:r>
                      <m:rPr>
                        <m:sty m:val="p"/>
                      </m:rPr>
                      <a:rPr lang="en-US" sz="2000" b="0" i="0" smtClean="0">
                        <a:latin typeface="Cambria Math" panose="02040503050406030204" pitchFamily="18" charset="0"/>
                      </a:rPr>
                      <m:t>Θ</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endParaRPr lang="en-US" sz="2000" i="1" dirty="0"/>
              </a:p>
            </p:txBody>
          </p:sp>
        </mc:Choice>
        <mc:Fallback xmlns="">
          <p:sp>
            <p:nvSpPr>
              <p:cNvPr id="6" name="Content Placeholder 2">
                <a:extLst>
                  <a:ext uri="{FF2B5EF4-FFF2-40B4-BE49-F238E27FC236}">
                    <a16:creationId xmlns:a16="http://schemas.microsoft.com/office/drawing/2014/main" id="{6F43AF12-7448-F840-9235-FE9827A02A0E}"/>
                  </a:ext>
                </a:extLst>
              </p:cNvPr>
              <p:cNvSpPr txBox="1">
                <a:spLocks noRot="1" noChangeAspect="1" noMove="1" noResize="1" noEditPoints="1" noAdjustHandles="1" noChangeArrowheads="1" noChangeShapeType="1" noTextEdit="1"/>
              </p:cNvSpPr>
              <p:nvPr/>
            </p:nvSpPr>
            <p:spPr>
              <a:xfrm>
                <a:off x="8159064" y="2313064"/>
                <a:ext cx="2593019" cy="1335549"/>
              </a:xfrm>
              <a:prstGeom prst="rect">
                <a:avLst/>
              </a:prstGeom>
              <a:blipFill>
                <a:blip r:embed="rId3"/>
                <a:stretch>
                  <a:fillRect l="-1942" t="-943" b="-3774"/>
                </a:stretch>
              </a:blipFill>
            </p:spPr>
            <p:txBody>
              <a:bodyPr/>
              <a:lstStyle/>
              <a:p>
                <a:r>
                  <a:rPr lang="en-US">
                    <a:noFill/>
                  </a:rPr>
                  <a:t> </a:t>
                </a:r>
              </a:p>
            </p:txBody>
          </p:sp>
        </mc:Fallback>
      </mc:AlternateContent>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44679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Key Observation</a:t>
            </a:r>
            <a:endParaRPr lang="en-US" sz="2000" dirty="0"/>
          </a:p>
        </p:txBody>
      </p:sp>
      <p:pic>
        <p:nvPicPr>
          <p:cNvPr id="5" name="Picture 4">
            <a:extLst>
              <a:ext uri="{FF2B5EF4-FFF2-40B4-BE49-F238E27FC236}">
                <a16:creationId xmlns:a16="http://schemas.microsoft.com/office/drawing/2014/main" id="{69747C36-612C-154F-AFE2-29BAA5A71C2C}"/>
              </a:ext>
            </a:extLst>
          </p:cNvPr>
          <p:cNvPicPr>
            <a:picLocks noChangeAspect="1"/>
          </p:cNvPicPr>
          <p:nvPr/>
        </p:nvPicPr>
        <p:blipFill>
          <a:blip r:embed="rId2"/>
          <a:stretch>
            <a:fillRect/>
          </a:stretch>
        </p:blipFill>
        <p:spPr>
          <a:xfrm>
            <a:off x="1782008" y="1334457"/>
            <a:ext cx="4998720" cy="5404519"/>
          </a:xfrm>
          <a:prstGeom prst="rect">
            <a:avLst/>
          </a:prstGeom>
        </p:spPr>
      </p:pic>
      <p:sp>
        <p:nvSpPr>
          <p:cNvPr id="6" name="Content Placeholder 2">
            <a:extLst>
              <a:ext uri="{FF2B5EF4-FFF2-40B4-BE49-F238E27FC236}">
                <a16:creationId xmlns:a16="http://schemas.microsoft.com/office/drawing/2014/main" id="{6F43AF12-7448-F840-9235-FE9827A02A0E}"/>
              </a:ext>
            </a:extLst>
          </p:cNvPr>
          <p:cNvSpPr txBox="1">
            <a:spLocks/>
          </p:cNvSpPr>
          <p:nvPr/>
        </p:nvSpPr>
        <p:spPr>
          <a:xfrm>
            <a:off x="8159064" y="2313064"/>
            <a:ext cx="3231522" cy="311027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Key Observation</a:t>
            </a:r>
            <a:r>
              <a:rPr lang="en-US" sz="2000" dirty="0"/>
              <a:t>:</a:t>
            </a:r>
          </a:p>
          <a:p>
            <a:pPr marL="0" indent="0">
              <a:buFont typeface="Arial" panose="020B0604020202020204" pitchFamily="34" charset="0"/>
              <a:buNone/>
            </a:pPr>
            <a:r>
              <a:rPr lang="en-US" sz="2000" i="1" dirty="0"/>
              <a:t>Each element a[</a:t>
            </a:r>
            <a:r>
              <a:rPr lang="en-US" sz="2000" i="1" dirty="0" err="1"/>
              <a:t>i</a:t>
            </a:r>
            <a:r>
              <a:rPr lang="en-US" sz="2000" i="1" dirty="0"/>
              <a:t>] contributes to bit[</a:t>
            </a:r>
            <a:r>
              <a:rPr lang="en-US" sz="2000" i="1" dirty="0" err="1"/>
              <a:t>i</a:t>
            </a:r>
            <a:r>
              <a:rPr lang="en-US" sz="2000" i="1" dirty="0"/>
              <a:t>] and everything bit[</a:t>
            </a:r>
            <a:r>
              <a:rPr lang="en-US" sz="2000" i="1" dirty="0" err="1"/>
              <a:t>i</a:t>
            </a:r>
            <a:r>
              <a:rPr lang="en-US" sz="2000" i="1" dirty="0"/>
              <a:t>|(i+1)]. So, if we push the change up one “level”, we can then push it up again eventually when we each index </a:t>
            </a:r>
            <a:r>
              <a:rPr lang="en-US" sz="2000" i="1" dirty="0" err="1"/>
              <a:t>i</a:t>
            </a:r>
            <a:r>
              <a:rPr lang="en-US" sz="2000" i="1" dirty="0"/>
              <a:t>|(i+1)</a:t>
            </a:r>
          </a:p>
        </p:txBody>
      </p:sp>
      <p:cxnSp>
        <p:nvCxnSpPr>
          <p:cNvPr id="7" name="Straight Connector 6">
            <a:extLst>
              <a:ext uri="{FF2B5EF4-FFF2-40B4-BE49-F238E27FC236}">
                <a16:creationId xmlns:a16="http://schemas.microsoft.com/office/drawing/2014/main" id="{B990AC8B-F892-1B46-9BCB-78A3757FBC2C}"/>
              </a:ext>
            </a:extLst>
          </p:cNvPr>
          <p:cNvCxnSpPr>
            <a:cxnSpLocks/>
          </p:cNvCxnSpPr>
          <p:nvPr/>
        </p:nvCxnSpPr>
        <p:spPr>
          <a:xfrm flipV="1">
            <a:off x="6862205" y="2871111"/>
            <a:ext cx="1296859" cy="219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39439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Fast Construction</a:t>
            </a:r>
          </a:p>
        </p:txBody>
      </p:sp>
      <p:pic>
        <p:nvPicPr>
          <p:cNvPr id="4" name="Picture 3">
            <a:extLst>
              <a:ext uri="{FF2B5EF4-FFF2-40B4-BE49-F238E27FC236}">
                <a16:creationId xmlns:a16="http://schemas.microsoft.com/office/drawing/2014/main" id="{069342FE-F988-5B43-973C-EED91608192C}"/>
              </a:ext>
            </a:extLst>
          </p:cNvPr>
          <p:cNvPicPr>
            <a:picLocks noChangeAspect="1"/>
          </p:cNvPicPr>
          <p:nvPr/>
        </p:nvPicPr>
        <p:blipFill>
          <a:blip r:embed="rId2"/>
          <a:stretch>
            <a:fillRect/>
          </a:stretch>
        </p:blipFill>
        <p:spPr>
          <a:xfrm>
            <a:off x="3591666" y="1089328"/>
            <a:ext cx="7323027" cy="2097505"/>
          </a:xfrm>
          <a:prstGeom prst="rect">
            <a:avLst/>
          </a:prstGeom>
        </p:spPr>
      </p:pic>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B4F9E5C0-6729-FA42-9920-B72E6D1FF9FC}"/>
                  </a:ext>
                </a:extLst>
              </p:cNvPr>
              <p:cNvSpPr txBox="1">
                <a:spLocks/>
              </p:cNvSpPr>
              <p:nvPr/>
            </p:nvSpPr>
            <p:spPr>
              <a:xfrm>
                <a:off x="851850" y="3306389"/>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a:rPr lang="en-US" sz="3400" b="0" i="1" smtClean="0">
                          <a:solidFill>
                            <a:sysClr val="windowText" lastClr="000000"/>
                          </a:solidFill>
                          <a:latin typeface="Cambria Math" panose="02040503050406030204" pitchFamily="18" charset="0"/>
                        </a:rPr>
                        <m:t>𝑇</m:t>
                      </m:r>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0</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2</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4</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5</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6</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7</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8</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9</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10</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11</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12</m:t>
                          </m:r>
                        </m:sub>
                      </m:sSub>
                      <m:r>
                        <a:rPr lang="en-US" sz="3400" b="0" i="1" smtClean="0">
                          <a:solidFill>
                            <a:sysClr val="windowText" lastClr="000000"/>
                          </a:solidFill>
                          <a:latin typeface="Cambria Math" panose="02040503050406030204" pitchFamily="18" charset="0"/>
                        </a:rPr>
                        <m:t>,</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13</m:t>
                          </m:r>
                        </m:sub>
                      </m:sSub>
                      <m:r>
                        <a:rPr lang="en-US" sz="3400" b="0" i="1" smtClean="0">
                          <a:solidFill>
                            <a:sysClr val="windowText" lastClr="000000"/>
                          </a:solidFill>
                          <a:latin typeface="Cambria Math" panose="02040503050406030204" pitchFamily="18" charset="0"/>
                        </a:rPr>
                        <m:t>, </m:t>
                      </m:r>
                      <m:sSub>
                        <m:sSubPr>
                          <m:ctrlPr>
                            <a:rPr lang="en-US" sz="3400" b="0" i="1" smtClean="0">
                              <a:solidFill>
                                <a:sysClr val="windowText" lastClr="000000"/>
                              </a:solidFill>
                              <a:latin typeface="Cambria Math" panose="02040503050406030204" pitchFamily="18" charset="0"/>
                            </a:rPr>
                          </m:ctrlPr>
                        </m:sSubPr>
                        <m:e>
                          <m:r>
                            <a:rPr lang="en-US" sz="3400" b="0" i="1" smtClean="0">
                              <a:solidFill>
                                <a:sysClr val="windowText" lastClr="000000"/>
                              </a:solidFill>
                              <a:latin typeface="Cambria Math" panose="02040503050406030204" pitchFamily="18" charset="0"/>
                            </a:rPr>
                            <m:t>𝑡</m:t>
                          </m:r>
                        </m:e>
                        <m:sub>
                          <m:r>
                            <a:rPr lang="en-US" sz="3400" b="0" i="1" smtClean="0">
                              <a:solidFill>
                                <a:sysClr val="windowText" lastClr="000000"/>
                              </a:solidFill>
                              <a:latin typeface="Cambria Math" panose="02040503050406030204" pitchFamily="18" charset="0"/>
                            </a:rPr>
                            <m:t>14</m:t>
                          </m:r>
                        </m:sub>
                      </m:sSub>
                      <m:r>
                        <a:rPr lang="en-US" sz="3400" b="0" i="1" smtClean="0">
                          <a:solidFill>
                            <a:sysClr val="windowText" lastClr="000000"/>
                          </a:solidFill>
                          <a:latin typeface="Cambria Math" panose="02040503050406030204" pitchFamily="18" charset="0"/>
                        </a:rPr>
                        <m:t>}</m:t>
                      </m:r>
                    </m:oMath>
                  </m:oMathPara>
                </a14:m>
                <a:endParaRPr lang="en-US" sz="3400" i="1" dirty="0">
                  <a:solidFill>
                    <a:sysClr val="windowText" lastClr="000000"/>
                  </a:solidFill>
                </a:endParaRPr>
              </a:p>
            </p:txBody>
          </p:sp>
        </mc:Choice>
        <mc:Fallback xmlns="">
          <p:sp>
            <p:nvSpPr>
              <p:cNvPr id="9" name="Content Placeholder 2">
                <a:extLst>
                  <a:ext uri="{FF2B5EF4-FFF2-40B4-BE49-F238E27FC236}">
                    <a16:creationId xmlns:a16="http://schemas.microsoft.com/office/drawing/2014/main" id="{B4F9E5C0-6729-FA42-9920-B72E6D1FF9FC}"/>
                  </a:ext>
                </a:extLst>
              </p:cNvPr>
              <p:cNvSpPr txBox="1">
                <a:spLocks noRot="1" noChangeAspect="1" noMove="1" noResize="1" noEditPoints="1" noAdjustHandles="1" noChangeArrowheads="1" noChangeShapeType="1" noTextEdit="1"/>
              </p:cNvSpPr>
              <p:nvPr/>
            </p:nvSpPr>
            <p:spPr>
              <a:xfrm>
                <a:off x="851850" y="3306389"/>
                <a:ext cx="10485119" cy="526363"/>
              </a:xfrm>
              <a:prstGeom prst="rect">
                <a:avLst/>
              </a:prstGeom>
              <a:blipFill>
                <a:blip r:embed="rId3"/>
                <a:stretch>
                  <a:fillRect b="-1136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8CB78A54-B6F7-F449-947D-781296D44C1E}"/>
                  </a:ext>
                </a:extLst>
              </p:cNvPr>
              <p:cNvSpPr txBox="1">
                <a:spLocks/>
              </p:cNvSpPr>
              <p:nvPr/>
            </p:nvSpPr>
            <p:spPr>
              <a:xfrm>
                <a:off x="465086" y="2100682"/>
                <a:ext cx="2136227" cy="7207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Recall that </a:t>
                </a:r>
                <a14:m>
                  <m:oMath xmlns:m="http://schemas.openxmlformats.org/officeDocument/2006/math">
                    <m:r>
                      <a:rPr lang="en-US" sz="1600" b="0" i="1" smtClean="0">
                        <a:latin typeface="Cambria Math" panose="02040503050406030204" pitchFamily="18" charset="0"/>
                      </a:rPr>
                      <m:t>𝑖</m:t>
                    </m:r>
                    <m:r>
                      <a:rPr lang="en-US" sz="1600" b="0" i="1" smtClean="0">
                        <a:latin typeface="Cambria Math" panose="02040503050406030204" pitchFamily="18" charset="0"/>
                      </a:rPr>
                      <m:t> | (</m:t>
                    </m:r>
                    <m:r>
                      <a:rPr lang="en-US" sz="1600" b="0" i="1" smtClean="0">
                        <a:latin typeface="Cambria Math" panose="02040503050406030204" pitchFamily="18" charset="0"/>
                      </a:rPr>
                      <m:t>𝑖</m:t>
                    </m:r>
                    <m:r>
                      <a:rPr lang="en-US" sz="1600" b="0" i="1" smtClean="0">
                        <a:latin typeface="Cambria Math" panose="02040503050406030204" pitchFamily="18" charset="0"/>
                      </a:rPr>
                      <m:t>+1)</m:t>
                    </m:r>
                  </m:oMath>
                </a14:m>
                <a:r>
                  <a:rPr lang="en-US" sz="1600" dirty="0"/>
                  <a:t> is the function </a:t>
                </a:r>
                <a14:m>
                  <m:oMath xmlns:m="http://schemas.openxmlformats.org/officeDocument/2006/math">
                    <m:r>
                      <a:rPr lang="en-US" sz="1600" b="0" i="1" smtClean="0">
                        <a:latin typeface="Cambria Math" panose="02040503050406030204" pitchFamily="18" charset="0"/>
                      </a:rPr>
                      <m:t>h</m:t>
                    </m:r>
                    <m:r>
                      <a:rPr lang="en-US" sz="1600" b="0" i="1" smtClean="0">
                        <a:latin typeface="Cambria Math" panose="02040503050406030204" pitchFamily="18" charset="0"/>
                      </a:rPr>
                      <m:t>(</m:t>
                    </m:r>
                    <m:r>
                      <a:rPr lang="en-US" sz="1600" b="0" i="1" smtClean="0">
                        <a:latin typeface="Cambria Math" panose="02040503050406030204" pitchFamily="18" charset="0"/>
                      </a:rPr>
                      <m:t>𝑖</m:t>
                    </m:r>
                    <m:r>
                      <a:rPr lang="en-US" sz="1600" b="0" i="1" smtClean="0">
                        <a:latin typeface="Cambria Math" panose="02040503050406030204" pitchFamily="18" charset="0"/>
                      </a:rPr>
                      <m:t>)</m:t>
                    </m:r>
                  </m:oMath>
                </a14:m>
                <a:endParaRPr lang="en-US" sz="1600" i="1" dirty="0"/>
              </a:p>
            </p:txBody>
          </p:sp>
        </mc:Choice>
        <mc:Fallback xmlns="">
          <p:sp>
            <p:nvSpPr>
              <p:cNvPr id="10" name="Content Placeholder 2">
                <a:extLst>
                  <a:ext uri="{FF2B5EF4-FFF2-40B4-BE49-F238E27FC236}">
                    <a16:creationId xmlns:a16="http://schemas.microsoft.com/office/drawing/2014/main" id="{8CB78A54-B6F7-F449-947D-781296D44C1E}"/>
                  </a:ext>
                </a:extLst>
              </p:cNvPr>
              <p:cNvSpPr txBox="1">
                <a:spLocks noRot="1" noChangeAspect="1" noMove="1" noResize="1" noEditPoints="1" noAdjustHandles="1" noChangeArrowheads="1" noChangeShapeType="1" noTextEdit="1"/>
              </p:cNvSpPr>
              <p:nvPr/>
            </p:nvSpPr>
            <p:spPr>
              <a:xfrm>
                <a:off x="465086" y="2100682"/>
                <a:ext cx="2136227" cy="720716"/>
              </a:xfrm>
              <a:prstGeom prst="rect">
                <a:avLst/>
              </a:prstGeom>
              <a:blipFill>
                <a:blip r:embed="rId4"/>
                <a:stretch>
                  <a:fillRect l="-1183" r="-592"/>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02F4A635-A4B4-A546-B3A6-2BA27E2F4973}"/>
              </a:ext>
            </a:extLst>
          </p:cNvPr>
          <p:cNvCxnSpPr>
            <a:cxnSpLocks/>
          </p:cNvCxnSpPr>
          <p:nvPr/>
        </p:nvCxnSpPr>
        <p:spPr>
          <a:xfrm flipV="1">
            <a:off x="2554015" y="2241584"/>
            <a:ext cx="904934" cy="6806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03981D8-3DD5-694C-A7BD-B1ABFDDE3011}"/>
                  </a:ext>
                </a:extLst>
              </p:cNvPr>
              <p:cNvSpPr txBox="1">
                <a:spLocks/>
              </p:cNvSpPr>
              <p:nvPr/>
            </p:nvSpPr>
            <p:spPr>
              <a:xfrm>
                <a:off x="4867204" y="5243413"/>
                <a:ext cx="2454409" cy="127562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Consider t</a:t>
                </a:r>
                <a:r>
                  <a:rPr lang="en-US" sz="1600" b="1" i="1" u="sng" baseline="-25000" dirty="0"/>
                  <a:t>9</a:t>
                </a:r>
                <a:r>
                  <a:rPr lang="en-US" sz="1600" dirty="0"/>
                  <a:t>:</a:t>
                </a:r>
                <a:br>
                  <a:rPr lang="en-US" sz="1600" dirty="0"/>
                </a:br>
                <a14:m>
                  <m:oMathPara xmlns:m="http://schemas.openxmlformats.org/officeDocument/2006/math">
                    <m:oMathParaPr>
                      <m:jc m:val="left"/>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9</m:t>
                          </m:r>
                        </m:e>
                        <m:sub>
                          <m:r>
                            <a:rPr lang="en-US" sz="1600" b="0" i="1" smtClean="0">
                              <a:latin typeface="Cambria Math" panose="02040503050406030204" pitchFamily="18" charset="0"/>
                            </a:rPr>
                            <m:t>10</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1001</m:t>
                          </m:r>
                        </m:e>
                        <m:sub>
                          <m:r>
                            <a:rPr lang="en-US" sz="1600" b="0" i="1" smtClean="0">
                              <a:latin typeface="Cambria Math" panose="02040503050406030204" pitchFamily="18" charset="0"/>
                            </a:rPr>
                            <m:t>2</m:t>
                          </m:r>
                        </m:sub>
                      </m:sSub>
                    </m:oMath>
                  </m:oMathPara>
                </a14:m>
                <a:br>
                  <a:rPr lang="en-US" sz="1600" b="0" i="1" dirty="0">
                    <a:latin typeface="Cambria Math" panose="02040503050406030204" pitchFamily="18" charset="0"/>
                  </a:rPr>
                </a:b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𝑡</m:t>
                        </m:r>
                      </m:e>
                      <m:sub>
                        <m:r>
                          <a:rPr lang="en-US" sz="1600" b="0" i="1" smtClean="0">
                            <a:latin typeface="Cambria Math" panose="02040503050406030204" pitchFamily="18" charset="0"/>
                          </a:rPr>
                          <m:t>9</m:t>
                        </m:r>
                      </m:sub>
                    </m:sSub>
                    <m:r>
                      <a:rPr lang="en-US" sz="1600" b="0" i="1" smtClean="0">
                        <a:latin typeface="Cambria Math" panose="02040503050406030204" pitchFamily="18" charset="0"/>
                      </a:rPr>
                      <m:t>=17</m:t>
                    </m:r>
                  </m:oMath>
                </a14:m>
                <a:r>
                  <a:rPr lang="en-US" sz="1600" i="1" dirty="0"/>
                  <a:t> //sum of 8 and 9</a:t>
                </a:r>
              </a:p>
            </p:txBody>
          </p:sp>
        </mc:Choice>
        <mc:Fallback xmlns="">
          <p:sp>
            <p:nvSpPr>
              <p:cNvPr id="13" name="Content Placeholder 2">
                <a:extLst>
                  <a:ext uri="{FF2B5EF4-FFF2-40B4-BE49-F238E27FC236}">
                    <a16:creationId xmlns:a16="http://schemas.microsoft.com/office/drawing/2014/main" id="{103981D8-3DD5-694C-A7BD-B1ABFDDE3011}"/>
                  </a:ext>
                </a:extLst>
              </p:cNvPr>
              <p:cNvSpPr txBox="1">
                <a:spLocks noRot="1" noChangeAspect="1" noMove="1" noResize="1" noEditPoints="1" noAdjustHandles="1" noChangeArrowheads="1" noChangeShapeType="1" noTextEdit="1"/>
              </p:cNvSpPr>
              <p:nvPr/>
            </p:nvSpPr>
            <p:spPr>
              <a:xfrm>
                <a:off x="4867204" y="5243413"/>
                <a:ext cx="2454409" cy="1275628"/>
              </a:xfrm>
              <a:prstGeom prst="rect">
                <a:avLst/>
              </a:prstGeom>
              <a:blipFill>
                <a:blip r:embed="rId5"/>
                <a:stretch>
                  <a:fillRect l="-10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BA6CFDD6-719A-2E4D-A166-807E0ED573AF}"/>
                  </a:ext>
                </a:extLst>
              </p:cNvPr>
              <p:cNvSpPr txBox="1">
                <a:spLocks/>
              </p:cNvSpPr>
              <p:nvPr/>
            </p:nvSpPr>
            <p:spPr>
              <a:xfrm>
                <a:off x="851850" y="3896743"/>
                <a:ext cx="10485119" cy="526363"/>
              </a:xfrm>
              <a:prstGeom prst="rect">
                <a:avLst/>
              </a:prstGeom>
              <a:solidFill>
                <a:schemeClr val="tx1"/>
              </a:solidFill>
              <a:ln>
                <a:solidFill>
                  <a:schemeClr val="bg1"/>
                </a:solidFill>
              </a:ln>
            </p:spPr>
            <p:txBody>
              <a:bodyPr vert="horz" lIns="91440" tIns="45720" rIns="91440" bIns="45720" rtlCol="0" anchor="ctr">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14:m>
                  <m:oMathPara xmlns:m="http://schemas.openxmlformats.org/officeDocument/2006/math">
                    <m:oMathParaPr>
                      <m:jc m:val="centerGroup"/>
                    </m:oMathParaPr>
                    <m:oMath xmlns:m="http://schemas.openxmlformats.org/officeDocument/2006/math">
                      <m:r>
                        <m:rPr>
                          <m:sty m:val="p"/>
                        </m:rPr>
                        <a:rPr lang="en-US" sz="3400" b="0" i="0" smtClean="0">
                          <a:solidFill>
                            <a:sysClr val="windowText" lastClr="000000"/>
                          </a:solidFill>
                          <a:latin typeface="Cambria Math" panose="02040503050406030204" pitchFamily="18" charset="0"/>
                        </a:rPr>
                        <m:t>A</m:t>
                      </m:r>
                      <m:r>
                        <a:rPr lang="en-US" sz="3400" b="0" i="1" smtClean="0">
                          <a:solidFill>
                            <a:sysClr val="windowText" lastClr="000000"/>
                          </a:solidFill>
                          <a:latin typeface="Cambria Math" panose="02040503050406030204" pitchFamily="18" charset="0"/>
                        </a:rPr>
                        <m:t>={0, 1, 2, 3, 4, 5, 6, 7, 8, 9, 10, 11, 12, 13, 14}</m:t>
                      </m:r>
                    </m:oMath>
                  </m:oMathPara>
                </a14:m>
                <a:endParaRPr lang="en-US" sz="3400" i="1" dirty="0">
                  <a:solidFill>
                    <a:sysClr val="windowText" lastClr="000000"/>
                  </a:solidFill>
                </a:endParaRPr>
              </a:p>
            </p:txBody>
          </p:sp>
        </mc:Choice>
        <mc:Fallback xmlns="">
          <p:sp>
            <p:nvSpPr>
              <p:cNvPr id="14" name="Content Placeholder 2">
                <a:extLst>
                  <a:ext uri="{FF2B5EF4-FFF2-40B4-BE49-F238E27FC236}">
                    <a16:creationId xmlns:a16="http://schemas.microsoft.com/office/drawing/2014/main" id="{BA6CFDD6-719A-2E4D-A166-807E0ED573AF}"/>
                  </a:ext>
                </a:extLst>
              </p:cNvPr>
              <p:cNvSpPr txBox="1">
                <a:spLocks noRot="1" noChangeAspect="1" noMove="1" noResize="1" noEditPoints="1" noAdjustHandles="1" noChangeArrowheads="1" noChangeShapeType="1" noTextEdit="1"/>
              </p:cNvSpPr>
              <p:nvPr/>
            </p:nvSpPr>
            <p:spPr>
              <a:xfrm>
                <a:off x="851850" y="3896743"/>
                <a:ext cx="10485119" cy="526363"/>
              </a:xfrm>
              <a:prstGeom prst="rect">
                <a:avLst/>
              </a:prstGeom>
              <a:blipFill>
                <a:blip r:embed="rId6"/>
                <a:stretch>
                  <a:fillRect b="-139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640BB353-4630-C849-801B-084B2341D645}"/>
                  </a:ext>
                </a:extLst>
              </p:cNvPr>
              <p:cNvSpPr txBox="1">
                <a:spLocks/>
              </p:cNvSpPr>
              <p:nvPr/>
            </p:nvSpPr>
            <p:spPr>
              <a:xfrm>
                <a:off x="1779277" y="5243413"/>
                <a:ext cx="2454409" cy="115876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=8</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𝑟</m:t>
                      </m:r>
                      <m:r>
                        <a:rPr lang="en-US" sz="1600" b="0" i="1" smtClean="0">
                          <a:latin typeface="Cambria Math" panose="02040503050406030204" pitchFamily="18" charset="0"/>
                        </a:rPr>
                        <m:t>=</m:t>
                      </m:r>
                      <m:r>
                        <a:rPr lang="en-US" sz="1600" b="0" i="1" smtClean="0">
                          <a:latin typeface="Cambria Math" panose="02040503050406030204" pitchFamily="18" charset="0"/>
                        </a:rPr>
                        <m:t>𝑖</m:t>
                      </m:r>
                      <m:d>
                        <m:dPr>
                          <m:begChr m:val="|"/>
                          <m:endChr m:val="|"/>
                          <m:ctrlPr>
                            <a:rPr lang="en-US" sz="1600" b="0" i="1" smtClean="0">
                              <a:latin typeface="Cambria Math" panose="02040503050406030204" pitchFamily="18" charset="0"/>
                            </a:rPr>
                          </m:ctrlPr>
                        </m:dPr>
                        <m:e>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+1</m:t>
                              </m:r>
                            </m:e>
                          </m:d>
                          <m:r>
                            <a:rPr lang="en-US" sz="1600" b="0" i="1" smtClean="0">
                              <a:latin typeface="Cambria Math" panose="02040503050406030204" pitchFamily="18" charset="0"/>
                            </a:rPr>
                            <m:t>=8</m:t>
                          </m:r>
                        </m:e>
                      </m:d>
                      <m:r>
                        <a:rPr lang="en-US" sz="1600" b="0" i="1" smtClean="0">
                          <a:latin typeface="Cambria Math" panose="02040503050406030204" pitchFamily="18" charset="0"/>
                        </a:rPr>
                        <m:t>9=9</m:t>
                      </m:r>
                    </m:oMath>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+=8</m:t>
                      </m:r>
                    </m:oMath>
                  </m:oMathPara>
                </a14:m>
                <a:endParaRPr lang="en-US" sz="1600" i="1" dirty="0"/>
              </a:p>
              <a:p>
                <a:pPr marL="0" indent="0">
                  <a:buFont typeface="Arial" panose="020B0604020202020204" pitchFamily="34" charset="0"/>
                  <a:buNone/>
                </a:pPr>
                <a:endParaRPr lang="en-US" sz="1600" i="1" dirty="0"/>
              </a:p>
            </p:txBody>
          </p:sp>
        </mc:Choice>
        <mc:Fallback xmlns="">
          <p:sp>
            <p:nvSpPr>
              <p:cNvPr id="15" name="Content Placeholder 2">
                <a:extLst>
                  <a:ext uri="{FF2B5EF4-FFF2-40B4-BE49-F238E27FC236}">
                    <a16:creationId xmlns:a16="http://schemas.microsoft.com/office/drawing/2014/main" id="{640BB353-4630-C849-801B-084B2341D645}"/>
                  </a:ext>
                </a:extLst>
              </p:cNvPr>
              <p:cNvSpPr txBox="1">
                <a:spLocks noRot="1" noChangeAspect="1" noMove="1" noResize="1" noEditPoints="1" noAdjustHandles="1" noChangeArrowheads="1" noChangeShapeType="1" noTextEdit="1"/>
              </p:cNvSpPr>
              <p:nvPr/>
            </p:nvSpPr>
            <p:spPr>
              <a:xfrm>
                <a:off x="1779277" y="5243413"/>
                <a:ext cx="2454409" cy="1158765"/>
              </a:xfrm>
              <a:prstGeom prst="rect">
                <a:avLst/>
              </a:prstGeom>
              <a:blipFill>
                <a:blip r:embed="rId7"/>
                <a:stretch>
                  <a:fillRect l="-1031"/>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AC61636C-4866-394B-BAE9-D459DB38F98E}"/>
              </a:ext>
            </a:extLst>
          </p:cNvPr>
          <p:cNvCxnSpPr>
            <a:cxnSpLocks/>
          </p:cNvCxnSpPr>
          <p:nvPr/>
        </p:nvCxnSpPr>
        <p:spPr>
          <a:xfrm flipV="1">
            <a:off x="3342290" y="4487097"/>
            <a:ext cx="3247696" cy="756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8C06D7D-413D-AC4B-8C26-42ADEF48D89F}"/>
              </a:ext>
            </a:extLst>
          </p:cNvPr>
          <p:cNvCxnSpPr>
            <a:cxnSpLocks/>
          </p:cNvCxnSpPr>
          <p:nvPr/>
        </p:nvCxnSpPr>
        <p:spPr>
          <a:xfrm flipH="1" flipV="1">
            <a:off x="6692462" y="4487097"/>
            <a:ext cx="1213945" cy="709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51730A2A-9A29-8D45-A0DC-030B9590C6CA}"/>
                  </a:ext>
                </a:extLst>
              </p:cNvPr>
              <p:cNvSpPr txBox="1">
                <a:spLocks/>
              </p:cNvSpPr>
              <p:nvPr/>
            </p:nvSpPr>
            <p:spPr>
              <a:xfrm>
                <a:off x="7705397" y="5196116"/>
                <a:ext cx="3007271" cy="8536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When loop at </a:t>
                </a:r>
                <a:r>
                  <a:rPr lang="en-US" sz="1600" b="1" i="1" u="sng" dirty="0" err="1"/>
                  <a:t>i</a:t>
                </a:r>
                <a:r>
                  <a:rPr lang="en-US" sz="1600" b="1" i="1" u="sng" dirty="0"/>
                  <a:t>=9</a:t>
                </a:r>
                <a:r>
                  <a:rPr lang="en-US" sz="1600" dirty="0"/>
                  <a:t>:</a:t>
                </a:r>
                <a:br>
                  <a:rPr lang="en-US" sz="1600" dirty="0"/>
                </a:b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𝑏𝑖𝑡</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m:t>
                      </m:r>
                      <m:r>
                        <a:rPr lang="en-US" sz="1600" b="0" i="1" smtClean="0">
                          <a:latin typeface="Cambria Math" panose="02040503050406030204" pitchFamily="18" charset="0"/>
                        </a:rPr>
                        <m:t>𝑎</m:t>
                      </m:r>
                      <m:d>
                        <m:dPr>
                          <m:begChr m:val="["/>
                          <m:endChr m:val="]"/>
                          <m:ctrlPr>
                            <a:rPr lang="en-US" sz="1600" b="0" i="1" smtClean="0">
                              <a:latin typeface="Cambria Math" panose="02040503050406030204" pitchFamily="18" charset="0"/>
                            </a:rPr>
                          </m:ctrlPr>
                        </m:dPr>
                        <m:e>
                          <m:r>
                            <a:rPr lang="en-US" sz="1600" b="0" i="1" smtClean="0">
                              <a:latin typeface="Cambria Math" panose="02040503050406030204" pitchFamily="18" charset="0"/>
                            </a:rPr>
                            <m:t>9</m:t>
                          </m:r>
                        </m:e>
                      </m:d>
                      <m:r>
                        <a:rPr lang="en-US" sz="1600" b="0" i="1" smtClean="0">
                          <a:latin typeface="Cambria Math" panose="02040503050406030204" pitchFamily="18" charset="0"/>
                        </a:rPr>
                        <m:t>=9</m:t>
                      </m:r>
                    </m:oMath>
                  </m:oMathPara>
                </a14:m>
                <a:br>
                  <a:rPr lang="en-US" sz="1600" b="0" dirty="0"/>
                </a:br>
                <a:endParaRPr lang="en-US" sz="1600" b="0" dirty="0"/>
              </a:p>
            </p:txBody>
          </p:sp>
        </mc:Choice>
        <mc:Fallback xmlns="">
          <p:sp>
            <p:nvSpPr>
              <p:cNvPr id="22" name="Content Placeholder 2">
                <a:extLst>
                  <a:ext uri="{FF2B5EF4-FFF2-40B4-BE49-F238E27FC236}">
                    <a16:creationId xmlns:a16="http://schemas.microsoft.com/office/drawing/2014/main" id="{51730A2A-9A29-8D45-A0DC-030B9590C6CA}"/>
                  </a:ext>
                </a:extLst>
              </p:cNvPr>
              <p:cNvSpPr txBox="1">
                <a:spLocks noRot="1" noChangeAspect="1" noMove="1" noResize="1" noEditPoints="1" noAdjustHandles="1" noChangeArrowheads="1" noChangeShapeType="1" noTextEdit="1"/>
              </p:cNvSpPr>
              <p:nvPr/>
            </p:nvSpPr>
            <p:spPr>
              <a:xfrm>
                <a:off x="7705397" y="5196116"/>
                <a:ext cx="3007271" cy="853697"/>
              </a:xfrm>
              <a:prstGeom prst="rect">
                <a:avLst/>
              </a:prstGeom>
              <a:blipFill>
                <a:blip r:embed="rId8"/>
                <a:stretch>
                  <a:fillRect l="-840"/>
                </a:stretch>
              </a:blipFill>
            </p:spPr>
            <p:txBody>
              <a:bodyPr/>
              <a:lstStyle/>
              <a:p>
                <a:r>
                  <a:rPr lang="en-US">
                    <a:noFill/>
                  </a:rPr>
                  <a:t> </a:t>
                </a:r>
              </a:p>
            </p:txBody>
          </p:sp>
        </mc:Fallback>
      </mc:AlternateContent>
    </p:spTree>
    <p:extLst>
      <p:ext uri="{BB962C8B-B14F-4D97-AF65-F5344CB8AC3E}">
        <p14:creationId xmlns:p14="http://schemas.microsoft.com/office/powerpoint/2010/main" val="3129032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 for min Function</a:t>
            </a:r>
          </a:p>
        </p:txBody>
      </p:sp>
    </p:spTree>
    <p:extLst>
      <p:ext uri="{BB962C8B-B14F-4D97-AF65-F5344CB8AC3E}">
        <p14:creationId xmlns:p14="http://schemas.microsoft.com/office/powerpoint/2010/main" val="41774124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Fenwick Tree Implementation</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Implementation:</a:t>
            </a:r>
            <a:r>
              <a:rPr lang="en-US" sz="2000" dirty="0"/>
              <a:t> Partial implementation with f() = min()</a:t>
            </a:r>
          </a:p>
        </p:txBody>
      </p:sp>
      <p:pic>
        <p:nvPicPr>
          <p:cNvPr id="4" name="Picture 3">
            <a:extLst>
              <a:ext uri="{FF2B5EF4-FFF2-40B4-BE49-F238E27FC236}">
                <a16:creationId xmlns:a16="http://schemas.microsoft.com/office/drawing/2014/main" id="{47A65649-A339-D24F-86CE-341B25726E05}"/>
              </a:ext>
            </a:extLst>
          </p:cNvPr>
          <p:cNvPicPr>
            <a:picLocks noChangeAspect="1"/>
          </p:cNvPicPr>
          <p:nvPr/>
        </p:nvPicPr>
        <p:blipFill>
          <a:blip r:embed="rId2"/>
          <a:stretch>
            <a:fillRect/>
          </a:stretch>
        </p:blipFill>
        <p:spPr>
          <a:xfrm>
            <a:off x="1739426" y="1360651"/>
            <a:ext cx="5464679" cy="5382811"/>
          </a:xfrm>
          <a:prstGeom prst="rect">
            <a:avLst/>
          </a:prstGeom>
        </p:spPr>
      </p:pic>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8129837" y="3140313"/>
            <a:ext cx="3295891" cy="2692927"/>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err="1"/>
              <a:t>getmin</a:t>
            </a:r>
            <a:r>
              <a:rPr lang="en-US" sz="1600" dirty="0"/>
              <a:t>() returns min from index 0 to r</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Can you adapt to return min from a given left and right index? Why or why not?</a:t>
            </a:r>
          </a:p>
          <a:p>
            <a:pPr marL="0" indent="0">
              <a:buFont typeface="Arial" panose="020B0604020202020204" pitchFamily="34" charset="0"/>
              <a:buNone/>
            </a:pPr>
            <a:endParaRPr lang="en-US" sz="1600" dirty="0"/>
          </a:p>
          <a:p>
            <a:pPr marL="0" indent="0">
              <a:buFont typeface="Arial" panose="020B0604020202020204" pitchFamily="34" charset="0"/>
              <a:buNone/>
            </a:pPr>
            <a:r>
              <a:rPr lang="en-US" sz="1600" dirty="0"/>
              <a:t>What about update(</a:t>
            </a:r>
            <a:r>
              <a:rPr lang="en-US" sz="1600" dirty="0" err="1"/>
              <a:t>int</a:t>
            </a:r>
            <a:r>
              <a:rPr lang="en-US" sz="1600" dirty="0"/>
              <a:t> </a:t>
            </a:r>
            <a:r>
              <a:rPr lang="en-US" sz="1600" dirty="0" err="1"/>
              <a:t>idx</a:t>
            </a:r>
            <a:r>
              <a:rPr lang="en-US" sz="1600" dirty="0"/>
              <a:t>, </a:t>
            </a:r>
            <a:r>
              <a:rPr lang="en-US" sz="1600" dirty="0" err="1"/>
              <a:t>int</a:t>
            </a:r>
            <a:r>
              <a:rPr lang="en-US" sz="1600" dirty="0"/>
              <a:t> </a:t>
            </a:r>
            <a:r>
              <a:rPr lang="en-US" sz="1600" dirty="0" err="1"/>
              <a:t>val</a:t>
            </a:r>
            <a:r>
              <a:rPr lang="en-US" sz="1600" dirty="0"/>
              <a:t>), does this method have any restrictions?</a:t>
            </a:r>
          </a:p>
        </p:txBody>
      </p:sp>
      <p:cxnSp>
        <p:nvCxnSpPr>
          <p:cNvPr id="8" name="Straight Connector 7">
            <a:extLst>
              <a:ext uri="{FF2B5EF4-FFF2-40B4-BE49-F238E27FC236}">
                <a16:creationId xmlns:a16="http://schemas.microsoft.com/office/drawing/2014/main" id="{664D6D5D-578D-6A40-9B11-7DAFBCBF4C16}"/>
              </a:ext>
            </a:extLst>
          </p:cNvPr>
          <p:cNvCxnSpPr>
            <a:cxnSpLocks/>
          </p:cNvCxnSpPr>
          <p:nvPr/>
        </p:nvCxnSpPr>
        <p:spPr>
          <a:xfrm flipV="1">
            <a:off x="7307008" y="3610303"/>
            <a:ext cx="1048716" cy="7430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1399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218156"/>
            <a:ext cx="9396247"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sp>
        <p:nvSpPr>
          <p:cNvPr id="3" name="Rectangle 2">
            <a:extLst>
              <a:ext uri="{FF2B5EF4-FFF2-40B4-BE49-F238E27FC236}">
                <a16:creationId xmlns:a16="http://schemas.microsoft.com/office/drawing/2014/main" id="{DCD1950C-223F-B64D-A69C-C3F08F1B7286}"/>
              </a:ext>
            </a:extLst>
          </p:cNvPr>
          <p:cNvSpPr/>
          <p:nvPr/>
        </p:nvSpPr>
        <p:spPr>
          <a:xfrm>
            <a:off x="312157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6" name="Straight Arrow Connector 5">
            <a:extLst>
              <a:ext uri="{FF2B5EF4-FFF2-40B4-BE49-F238E27FC236}">
                <a16:creationId xmlns:a16="http://schemas.microsoft.com/office/drawing/2014/main" id="{CD04FECA-F204-164C-991E-616D8447A07D}"/>
              </a:ext>
            </a:extLst>
          </p:cNvPr>
          <p:cNvCxnSpPr/>
          <p:nvPr/>
        </p:nvCxnSpPr>
        <p:spPr>
          <a:xfrm>
            <a:off x="348417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46E8E55-1159-DC40-9814-EA4F39C95172}"/>
              </a:ext>
            </a:extLst>
          </p:cNvPr>
          <p:cNvCxnSpPr/>
          <p:nvPr/>
        </p:nvCxnSpPr>
        <p:spPr>
          <a:xfrm>
            <a:off x="409377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7313B7C-7AB8-E147-86E9-AF12332C67E1}"/>
              </a:ext>
            </a:extLst>
          </p:cNvPr>
          <p:cNvCxnSpPr/>
          <p:nvPr/>
        </p:nvCxnSpPr>
        <p:spPr>
          <a:xfrm>
            <a:off x="375744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17D87879-2510-7447-8654-30D44AB30209}"/>
              </a:ext>
            </a:extLst>
          </p:cNvPr>
          <p:cNvSpPr txBox="1">
            <a:spLocks/>
          </p:cNvSpPr>
          <p:nvPr/>
        </p:nvSpPr>
        <p:spPr>
          <a:xfrm>
            <a:off x="333623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a:t>
            </a:r>
          </a:p>
        </p:txBody>
      </p:sp>
      <p:sp>
        <p:nvSpPr>
          <p:cNvPr id="13" name="Content Placeholder 2">
            <a:extLst>
              <a:ext uri="{FF2B5EF4-FFF2-40B4-BE49-F238E27FC236}">
                <a16:creationId xmlns:a16="http://schemas.microsoft.com/office/drawing/2014/main" id="{E1620E2F-E34D-4148-BB36-CF10E7E06F09}"/>
              </a:ext>
            </a:extLst>
          </p:cNvPr>
          <p:cNvSpPr txBox="1">
            <a:spLocks/>
          </p:cNvSpPr>
          <p:nvPr/>
        </p:nvSpPr>
        <p:spPr>
          <a:xfrm>
            <a:off x="394138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14" name="Content Placeholder 2">
            <a:extLst>
              <a:ext uri="{FF2B5EF4-FFF2-40B4-BE49-F238E27FC236}">
                <a16:creationId xmlns:a16="http://schemas.microsoft.com/office/drawing/2014/main" id="{50C267EB-2A3A-814C-9F9A-506415ECC8A8}"/>
              </a:ext>
            </a:extLst>
          </p:cNvPr>
          <p:cNvSpPr txBox="1">
            <a:spLocks/>
          </p:cNvSpPr>
          <p:nvPr/>
        </p:nvSpPr>
        <p:spPr>
          <a:xfrm>
            <a:off x="3356224" y="5277201"/>
            <a:ext cx="813754" cy="4026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 = </a:t>
            </a:r>
            <a:r>
              <a:rPr lang="en-US" sz="1600" dirty="0" err="1"/>
              <a:t>a+b</a:t>
            </a:r>
            <a:endParaRPr lang="en-US" sz="1600" dirty="0"/>
          </a:p>
        </p:txBody>
      </p:sp>
      <p:sp>
        <p:nvSpPr>
          <p:cNvPr id="9" name="Rectangle 8">
            <a:extLst>
              <a:ext uri="{FF2B5EF4-FFF2-40B4-BE49-F238E27FC236}">
                <a16:creationId xmlns:a16="http://schemas.microsoft.com/office/drawing/2014/main" id="{335445AE-7266-0948-90BE-50236A764561}"/>
              </a:ext>
            </a:extLst>
          </p:cNvPr>
          <p:cNvSpPr/>
          <p:nvPr/>
        </p:nvSpPr>
        <p:spPr>
          <a:xfrm>
            <a:off x="266437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6136542-0AFA-3F41-B242-A2F693214D03}"/>
              </a:ext>
            </a:extLst>
          </p:cNvPr>
          <p:cNvSpPr/>
          <p:nvPr/>
        </p:nvSpPr>
        <p:spPr>
          <a:xfrm>
            <a:off x="6797562" y="3972908"/>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7160169"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7769768" y="3421116"/>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7433437" y="4761183"/>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012229" y="3093084"/>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7617372" y="3098247"/>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300229" y="5277201"/>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6340361" y="2945729"/>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tent Placeholder 2">
            <a:extLst>
              <a:ext uri="{FF2B5EF4-FFF2-40B4-BE49-F238E27FC236}">
                <a16:creationId xmlns:a16="http://schemas.microsoft.com/office/drawing/2014/main" id="{3135296B-0F62-A24E-8A9B-0D5163878591}"/>
              </a:ext>
            </a:extLst>
          </p:cNvPr>
          <p:cNvSpPr txBox="1">
            <a:spLocks/>
          </p:cNvSpPr>
          <p:nvPr/>
        </p:nvSpPr>
        <p:spPr>
          <a:xfrm>
            <a:off x="165241" y="2640722"/>
            <a:ext cx="1757616" cy="106784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“Normal”, “Forward” use of a function like sum()</a:t>
            </a:r>
          </a:p>
        </p:txBody>
      </p:sp>
      <p:cxnSp>
        <p:nvCxnSpPr>
          <p:cNvPr id="26" name="Straight Connector 25">
            <a:extLst>
              <a:ext uri="{FF2B5EF4-FFF2-40B4-BE49-F238E27FC236}">
                <a16:creationId xmlns:a16="http://schemas.microsoft.com/office/drawing/2014/main" id="{813ADF48-951F-F742-BF87-26AFB90A7083}"/>
              </a:ext>
            </a:extLst>
          </p:cNvPr>
          <p:cNvCxnSpPr>
            <a:cxnSpLocks/>
          </p:cNvCxnSpPr>
          <p:nvPr/>
        </p:nvCxnSpPr>
        <p:spPr>
          <a:xfrm flipH="1" flipV="1">
            <a:off x="1658626" y="3697013"/>
            <a:ext cx="757285" cy="4635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2910AE88-AB59-1341-AEFB-797CDFFEE3D5}"/>
              </a:ext>
            </a:extLst>
          </p:cNvPr>
          <p:cNvSpPr txBox="1">
            <a:spLocks/>
          </p:cNvSpPr>
          <p:nvPr/>
        </p:nvSpPr>
        <p:spPr>
          <a:xfrm>
            <a:off x="9892852" y="2657188"/>
            <a:ext cx="1799361" cy="1236893"/>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Given one input (b) and the output (c), can you compute the second original input?</a:t>
            </a:r>
          </a:p>
        </p:txBody>
      </p:sp>
      <p:cxnSp>
        <p:nvCxnSpPr>
          <p:cNvPr id="29" name="Straight Connector 28">
            <a:extLst>
              <a:ext uri="{FF2B5EF4-FFF2-40B4-BE49-F238E27FC236}">
                <a16:creationId xmlns:a16="http://schemas.microsoft.com/office/drawing/2014/main" id="{D44CEDFD-13C4-6942-BF0E-4BBBDA8762D2}"/>
              </a:ext>
            </a:extLst>
          </p:cNvPr>
          <p:cNvCxnSpPr>
            <a:cxnSpLocks/>
          </p:cNvCxnSpPr>
          <p:nvPr/>
        </p:nvCxnSpPr>
        <p:spPr>
          <a:xfrm flipV="1">
            <a:off x="8799262" y="3495703"/>
            <a:ext cx="1030538" cy="8082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734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1396286" y="1186625"/>
            <a:ext cx="9396247" cy="84835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Fenwick tree supports arbitrary range and updates if the function of interest (e.g., sum) is invertible. An invertible function is one in which you can determine the inputs given the output (and in our case, all but one of the outputs)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481572" y="2609192"/>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p:nvPr/>
          </p:nvCxnSpPr>
          <p:spPr>
            <a:xfrm>
              <a:off x="8592202" y="4713187"/>
              <a:ext cx="0" cy="5517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8170994" y="3045088"/>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776137" y="3050251"/>
              <a:ext cx="295879"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b</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8458994" y="5229205"/>
              <a:ext cx="338162" cy="40261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c</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a:extLst>
              <a:ext uri="{FF2B5EF4-FFF2-40B4-BE49-F238E27FC236}">
                <a16:creationId xmlns:a16="http://schemas.microsoft.com/office/drawing/2014/main" id="{EC6BDDD2-BC0A-2841-84D7-F177A9A706CC}"/>
              </a:ext>
            </a:extLst>
          </p:cNvPr>
          <p:cNvSpPr/>
          <p:nvPr/>
        </p:nvSpPr>
        <p:spPr>
          <a:xfrm>
            <a:off x="899676" y="3933293"/>
            <a:ext cx="2813107"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l-1)  (b in diagram)</a:t>
            </a:r>
          </a:p>
        </p:txBody>
      </p:sp>
      <p:sp>
        <p:nvSpPr>
          <p:cNvPr id="30" name="Rectangle 29">
            <a:extLst>
              <a:ext uri="{FF2B5EF4-FFF2-40B4-BE49-F238E27FC236}">
                <a16:creationId xmlns:a16="http://schemas.microsoft.com/office/drawing/2014/main" id="{0DB0F1A9-D436-614F-9A25-FDDF2C024ECF}"/>
              </a:ext>
            </a:extLst>
          </p:cNvPr>
          <p:cNvSpPr/>
          <p:nvPr/>
        </p:nvSpPr>
        <p:spPr>
          <a:xfrm>
            <a:off x="899675" y="336047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Sum(0, r)	(c in diagram)</a:t>
            </a:r>
          </a:p>
        </p:txBody>
      </p:sp>
      <p:sp>
        <p:nvSpPr>
          <p:cNvPr id="31" name="Rectangle 30">
            <a:extLst>
              <a:ext uri="{FF2B5EF4-FFF2-40B4-BE49-F238E27FC236}">
                <a16:creationId xmlns:a16="http://schemas.microsoft.com/office/drawing/2014/main" id="{E6456457-5290-3542-B7FF-D73A1D7C776D}"/>
              </a:ext>
            </a:extLst>
          </p:cNvPr>
          <p:cNvSpPr/>
          <p:nvPr/>
        </p:nvSpPr>
        <p:spPr>
          <a:xfrm>
            <a:off x="3771628" y="3933292"/>
            <a:ext cx="3504161"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Sum(l, r)	(? in diagram)</a:t>
            </a:r>
          </a:p>
        </p:txBody>
      </p:sp>
      <p:sp>
        <p:nvSpPr>
          <p:cNvPr id="32" name="Content Placeholder 2">
            <a:extLst>
              <a:ext uri="{FF2B5EF4-FFF2-40B4-BE49-F238E27FC236}">
                <a16:creationId xmlns:a16="http://schemas.microsoft.com/office/drawing/2014/main" id="{BBC57D99-FDB4-B04C-A38F-3128B5DB92D3}"/>
              </a:ext>
            </a:extLst>
          </p:cNvPr>
          <p:cNvSpPr txBox="1">
            <a:spLocks/>
          </p:cNvSpPr>
          <p:nvPr/>
        </p:nvSpPr>
        <p:spPr>
          <a:xfrm>
            <a:off x="3976576" y="5639706"/>
            <a:ext cx="3661817" cy="9665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For Sum(), this is fine, but consider min(</a:t>
            </a:r>
            <a:r>
              <a:rPr lang="en-US" sz="1600" dirty="0" err="1"/>
              <a:t>a,b</a:t>
            </a:r>
            <a:r>
              <a:rPr lang="en-US" sz="1600" dirty="0"/>
              <a:t>) and you’ll notice that it cannot be inverted unless c is not equal to b</a:t>
            </a:r>
          </a:p>
        </p:txBody>
      </p:sp>
      <p:cxnSp>
        <p:nvCxnSpPr>
          <p:cNvPr id="33" name="Straight Connector 32">
            <a:extLst>
              <a:ext uri="{FF2B5EF4-FFF2-40B4-BE49-F238E27FC236}">
                <a16:creationId xmlns:a16="http://schemas.microsoft.com/office/drawing/2014/main" id="{96326B0F-9987-E847-8AB1-846435124CD3}"/>
              </a:ext>
            </a:extLst>
          </p:cNvPr>
          <p:cNvCxnSpPr>
            <a:cxnSpLocks/>
          </p:cNvCxnSpPr>
          <p:nvPr/>
        </p:nvCxnSpPr>
        <p:spPr>
          <a:xfrm flipH="1" flipV="1">
            <a:off x="5050200" y="4568603"/>
            <a:ext cx="530793" cy="107110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86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Function must be invertible</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825275"/>
            <a:ext cx="7943349" cy="47100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Invertible Functions</a:t>
            </a:r>
            <a:endParaRPr lang="en-US" sz="2000" dirty="0"/>
          </a:p>
        </p:txBody>
      </p:sp>
      <p:sp>
        <p:nvSpPr>
          <p:cNvPr id="7" name="Content Placeholder 2">
            <a:extLst>
              <a:ext uri="{FF2B5EF4-FFF2-40B4-BE49-F238E27FC236}">
                <a16:creationId xmlns:a16="http://schemas.microsoft.com/office/drawing/2014/main" id="{3AA8146F-57E9-9149-B760-08E141D5D8AF}"/>
              </a:ext>
            </a:extLst>
          </p:cNvPr>
          <p:cNvSpPr txBox="1">
            <a:spLocks/>
          </p:cNvSpPr>
          <p:nvPr/>
        </p:nvSpPr>
        <p:spPr>
          <a:xfrm>
            <a:off x="2925265" y="1166929"/>
            <a:ext cx="6376114" cy="42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dirty="0"/>
              <a:t>A similar relationship occurs with updates</a:t>
            </a:r>
          </a:p>
        </p:txBody>
      </p:sp>
      <p:grpSp>
        <p:nvGrpSpPr>
          <p:cNvPr id="4" name="Group 3">
            <a:extLst>
              <a:ext uri="{FF2B5EF4-FFF2-40B4-BE49-F238E27FC236}">
                <a16:creationId xmlns:a16="http://schemas.microsoft.com/office/drawing/2014/main" id="{B4ECB47E-F85B-9F4E-AA87-597E27F7D3C1}"/>
              </a:ext>
            </a:extLst>
          </p:cNvPr>
          <p:cNvGrpSpPr/>
          <p:nvPr/>
        </p:nvGrpSpPr>
        <p:grpSpPr>
          <a:xfrm>
            <a:off x="8623461" y="2444450"/>
            <a:ext cx="2310961" cy="2848097"/>
            <a:chOff x="7499126" y="2897733"/>
            <a:chExt cx="2310961" cy="2848097"/>
          </a:xfrm>
        </p:grpSpPr>
        <p:sp>
          <p:nvSpPr>
            <p:cNvPr id="17" name="Rectangle 16">
              <a:extLst>
                <a:ext uri="{FF2B5EF4-FFF2-40B4-BE49-F238E27FC236}">
                  <a16:creationId xmlns:a16="http://schemas.microsoft.com/office/drawing/2014/main" id="{D6136542-0AFA-3F41-B242-A2F693214D03}"/>
                </a:ext>
              </a:extLst>
            </p:cNvPr>
            <p:cNvSpPr/>
            <p:nvPr/>
          </p:nvSpPr>
          <p:spPr>
            <a:xfrm>
              <a:off x="7956327" y="3924912"/>
              <a:ext cx="1324304" cy="7882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Sum(a, b)</a:t>
              </a:r>
            </a:p>
          </p:txBody>
        </p:sp>
        <p:cxnSp>
          <p:nvCxnSpPr>
            <p:cNvPr id="18" name="Straight Arrow Connector 17">
              <a:extLst>
                <a:ext uri="{FF2B5EF4-FFF2-40B4-BE49-F238E27FC236}">
                  <a16:creationId xmlns:a16="http://schemas.microsoft.com/office/drawing/2014/main" id="{F7836ED8-685B-C440-A09C-1A148CC8FF60}"/>
                </a:ext>
              </a:extLst>
            </p:cNvPr>
            <p:cNvCxnSpPr/>
            <p:nvPr/>
          </p:nvCxnSpPr>
          <p:spPr>
            <a:xfrm>
              <a:off x="8318934"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D929084-35EB-1047-9D65-93A90962C123}"/>
                </a:ext>
              </a:extLst>
            </p:cNvPr>
            <p:cNvCxnSpPr/>
            <p:nvPr/>
          </p:nvCxnSpPr>
          <p:spPr>
            <a:xfrm>
              <a:off x="8928533" y="3373120"/>
              <a:ext cx="0" cy="551792"/>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0ACB008-B96C-3F41-B4B9-21287E5801EB}"/>
                </a:ext>
              </a:extLst>
            </p:cNvPr>
            <p:cNvCxnSpPr>
              <a:cxnSpLocks/>
            </p:cNvCxnSpPr>
            <p:nvPr/>
          </p:nvCxnSpPr>
          <p:spPr>
            <a:xfrm>
              <a:off x="8592202" y="4713187"/>
              <a:ext cx="0" cy="3016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15419F34-E76C-7541-AED4-3E6338840842}"/>
                </a:ext>
              </a:extLst>
            </p:cNvPr>
            <p:cNvSpPr txBox="1">
              <a:spLocks/>
            </p:cNvSpPr>
            <p:nvPr/>
          </p:nvSpPr>
          <p:spPr>
            <a:xfrm>
              <a:off x="7791065" y="3045907"/>
              <a:ext cx="860386"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(A+C)</a:t>
              </a:r>
            </a:p>
          </p:txBody>
        </p:sp>
        <p:sp>
          <p:nvSpPr>
            <p:cNvPr id="22" name="Content Placeholder 2">
              <a:extLst>
                <a:ext uri="{FF2B5EF4-FFF2-40B4-BE49-F238E27FC236}">
                  <a16:creationId xmlns:a16="http://schemas.microsoft.com/office/drawing/2014/main" id="{8318ED63-E574-E944-A24A-2AF9A9AC0F28}"/>
                </a:ext>
              </a:extLst>
            </p:cNvPr>
            <p:cNvSpPr txBox="1">
              <a:spLocks/>
            </p:cNvSpPr>
            <p:nvPr/>
          </p:nvSpPr>
          <p:spPr>
            <a:xfrm>
              <a:off x="8689424" y="3044284"/>
              <a:ext cx="1040800" cy="40261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3"/>
                  </a:solidFill>
                </a:rPr>
                <a:t>? B</a:t>
              </a:r>
              <a:r>
                <a:rPr lang="en-US" sz="1600" dirty="0"/>
                <a:t> </a:t>
              </a:r>
              <a:r>
                <a:rPr lang="en-US" sz="1600" dirty="0">
                  <a:solidFill>
                    <a:schemeClr val="accent1"/>
                  </a:solidFill>
                </a:rPr>
                <a:t>+ delta</a:t>
              </a:r>
            </a:p>
          </p:txBody>
        </p:sp>
        <p:sp>
          <p:nvSpPr>
            <p:cNvPr id="23" name="Content Placeholder 2">
              <a:extLst>
                <a:ext uri="{FF2B5EF4-FFF2-40B4-BE49-F238E27FC236}">
                  <a16:creationId xmlns:a16="http://schemas.microsoft.com/office/drawing/2014/main" id="{0265E9AB-AC6E-E64F-AFA1-0D49E0C70572}"/>
                </a:ext>
              </a:extLst>
            </p:cNvPr>
            <p:cNvSpPr txBox="1">
              <a:spLocks/>
            </p:cNvSpPr>
            <p:nvPr/>
          </p:nvSpPr>
          <p:spPr>
            <a:xfrm>
              <a:off x="7696475" y="5073078"/>
              <a:ext cx="2073166" cy="625073"/>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dirty="0">
                  <a:solidFill>
                    <a:schemeClr val="accent1"/>
                  </a:solidFill>
                </a:rPr>
                <a:t>D’</a:t>
              </a:r>
              <a:r>
                <a:rPr lang="en-US" sz="1400" dirty="0"/>
                <a:t> = </a:t>
              </a:r>
              <a:r>
                <a:rPr lang="en-US" sz="1400" dirty="0">
                  <a:solidFill>
                    <a:schemeClr val="tx1">
                      <a:lumMod val="95000"/>
                    </a:schemeClr>
                  </a:solidFill>
                </a:rPr>
                <a:t>(</a:t>
              </a:r>
              <a:r>
                <a:rPr lang="en-US" sz="1400" dirty="0">
                  <a:solidFill>
                    <a:schemeClr val="accent3"/>
                  </a:solidFill>
                </a:rPr>
                <a:t>A </a:t>
              </a:r>
              <a:r>
                <a:rPr lang="en-US" sz="1400" dirty="0">
                  <a:solidFill>
                    <a:schemeClr val="tx1">
                      <a:lumMod val="95000"/>
                    </a:schemeClr>
                  </a:solidFill>
                </a:rPr>
                <a:t>+ </a:t>
              </a:r>
              <a:r>
                <a:rPr lang="en-US" sz="1400" dirty="0">
                  <a:solidFill>
                    <a:schemeClr val="accent3"/>
                  </a:solidFill>
                </a:rPr>
                <a:t>B </a:t>
              </a:r>
              <a:r>
                <a:rPr lang="en-US" sz="1400" dirty="0">
                  <a:solidFill>
                    <a:schemeClr val="tx1">
                      <a:lumMod val="95000"/>
                    </a:schemeClr>
                  </a:solidFill>
                </a:rPr>
                <a:t>+ </a:t>
              </a:r>
              <a:r>
                <a:rPr lang="en-US" sz="1400" dirty="0">
                  <a:solidFill>
                    <a:schemeClr val="accent3"/>
                  </a:solidFill>
                </a:rPr>
                <a:t>C</a:t>
              </a:r>
              <a:r>
                <a:rPr lang="en-US" sz="1400" dirty="0">
                  <a:solidFill>
                    <a:schemeClr val="tx1">
                      <a:lumMod val="95000"/>
                    </a:schemeClr>
                  </a:solidFill>
                </a:rPr>
                <a:t>)</a:t>
              </a:r>
              <a:r>
                <a:rPr lang="en-US" sz="1400" dirty="0"/>
                <a:t> + </a:t>
              </a:r>
              <a:r>
                <a:rPr lang="en-US" sz="1400" dirty="0">
                  <a:solidFill>
                    <a:schemeClr val="accent1"/>
                  </a:solidFill>
                </a:rPr>
                <a:t>delta</a:t>
              </a:r>
              <a:br>
                <a:rPr lang="en-US" sz="1400" dirty="0"/>
              </a:br>
              <a:r>
                <a:rPr lang="en-US" sz="1400" dirty="0"/>
                <a:t>    =         </a:t>
              </a:r>
              <a:r>
                <a:rPr lang="en-US" sz="1400" dirty="0">
                  <a:solidFill>
                    <a:schemeClr val="accent1"/>
                  </a:solidFill>
                </a:rPr>
                <a:t>D</a:t>
              </a:r>
              <a:r>
                <a:rPr lang="en-US" sz="1400" dirty="0"/>
                <a:t>        + </a:t>
              </a:r>
              <a:r>
                <a:rPr lang="en-US" sz="1400" dirty="0">
                  <a:solidFill>
                    <a:schemeClr val="accent1"/>
                  </a:solidFill>
                </a:rPr>
                <a:t>delta</a:t>
              </a:r>
            </a:p>
          </p:txBody>
        </p:sp>
        <p:sp>
          <p:nvSpPr>
            <p:cNvPr id="24" name="Rectangle 23">
              <a:extLst>
                <a:ext uri="{FF2B5EF4-FFF2-40B4-BE49-F238E27FC236}">
                  <a16:creationId xmlns:a16="http://schemas.microsoft.com/office/drawing/2014/main" id="{8AF6D515-5648-E847-B733-179B27654A68}"/>
                </a:ext>
              </a:extLst>
            </p:cNvPr>
            <p:cNvSpPr/>
            <p:nvPr/>
          </p:nvSpPr>
          <p:spPr>
            <a:xfrm>
              <a:off x="7499126" y="2897733"/>
              <a:ext cx="2310961" cy="284809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0DB0F1A9-D436-614F-9A25-FDDF2C024ECF}"/>
              </a:ext>
            </a:extLst>
          </p:cNvPr>
          <p:cNvSpPr/>
          <p:nvPr/>
        </p:nvSpPr>
        <p:spPr>
          <a:xfrm>
            <a:off x="1077036" y="2368043"/>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Total Sum D</a:t>
            </a:r>
          </a:p>
        </p:txBody>
      </p:sp>
      <p:sp>
        <p:nvSpPr>
          <p:cNvPr id="31" name="Rectangle 30">
            <a:extLst>
              <a:ext uri="{FF2B5EF4-FFF2-40B4-BE49-F238E27FC236}">
                <a16:creationId xmlns:a16="http://schemas.microsoft.com/office/drawing/2014/main" id="{E6456457-5290-3542-B7FF-D73A1D7C776D}"/>
              </a:ext>
            </a:extLst>
          </p:cNvPr>
          <p:cNvSpPr/>
          <p:nvPr/>
        </p:nvSpPr>
        <p:spPr>
          <a:xfrm>
            <a:off x="3936372" y="2947797"/>
            <a:ext cx="776724"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B</a:t>
            </a:r>
          </a:p>
        </p:txBody>
      </p:sp>
      <p:sp>
        <p:nvSpPr>
          <p:cNvPr id="25" name="Rectangle 24">
            <a:extLst>
              <a:ext uri="{FF2B5EF4-FFF2-40B4-BE49-F238E27FC236}">
                <a16:creationId xmlns:a16="http://schemas.microsoft.com/office/drawing/2014/main" id="{792B1BBD-C5CB-B140-A123-98E93814F75E}"/>
              </a:ext>
            </a:extLst>
          </p:cNvPr>
          <p:cNvSpPr/>
          <p:nvPr/>
        </p:nvSpPr>
        <p:spPr>
          <a:xfrm>
            <a:off x="4784559" y="2940860"/>
            <a:ext cx="2668592"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C</a:t>
            </a:r>
          </a:p>
        </p:txBody>
      </p:sp>
      <p:sp>
        <p:nvSpPr>
          <p:cNvPr id="26" name="Rectangle 25">
            <a:extLst>
              <a:ext uri="{FF2B5EF4-FFF2-40B4-BE49-F238E27FC236}">
                <a16:creationId xmlns:a16="http://schemas.microsoft.com/office/drawing/2014/main" id="{43D7BD84-CCAD-C147-B484-35BE2AF4DD77}"/>
              </a:ext>
            </a:extLst>
          </p:cNvPr>
          <p:cNvSpPr/>
          <p:nvPr/>
        </p:nvSpPr>
        <p:spPr>
          <a:xfrm>
            <a:off x="1077035" y="2940859"/>
            <a:ext cx="2787873" cy="491353"/>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a:t>
            </a:r>
          </a:p>
        </p:txBody>
      </p:sp>
      <p:sp>
        <p:nvSpPr>
          <p:cNvPr id="32" name="Rectangle 31">
            <a:extLst>
              <a:ext uri="{FF2B5EF4-FFF2-40B4-BE49-F238E27FC236}">
                <a16:creationId xmlns:a16="http://schemas.microsoft.com/office/drawing/2014/main" id="{69EB775D-4912-AB48-95B1-9CAC4ECE5500}"/>
              </a:ext>
            </a:extLst>
          </p:cNvPr>
          <p:cNvSpPr/>
          <p:nvPr/>
        </p:nvSpPr>
        <p:spPr>
          <a:xfrm>
            <a:off x="3936371" y="3537373"/>
            <a:ext cx="776724" cy="491353"/>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delta</a:t>
            </a:r>
          </a:p>
        </p:txBody>
      </p:sp>
      <p:sp>
        <p:nvSpPr>
          <p:cNvPr id="35" name="Rectangle 34">
            <a:extLst>
              <a:ext uri="{FF2B5EF4-FFF2-40B4-BE49-F238E27FC236}">
                <a16:creationId xmlns:a16="http://schemas.microsoft.com/office/drawing/2014/main" id="{DE0982EF-E645-B34A-B351-C09961F3394E}"/>
              </a:ext>
            </a:extLst>
          </p:cNvPr>
          <p:cNvSpPr/>
          <p:nvPr/>
        </p:nvSpPr>
        <p:spPr>
          <a:xfrm>
            <a:off x="1077036" y="5260135"/>
            <a:ext cx="6376114" cy="4913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New Sum D’ = D + delta</a:t>
            </a:r>
          </a:p>
        </p:txBody>
      </p:sp>
      <p:sp>
        <p:nvSpPr>
          <p:cNvPr id="6" name="Right Arrow 5">
            <a:extLst>
              <a:ext uri="{FF2B5EF4-FFF2-40B4-BE49-F238E27FC236}">
                <a16:creationId xmlns:a16="http://schemas.microsoft.com/office/drawing/2014/main" id="{743D27BE-8FAF-ED4C-B9AA-3E3E5CEA09B6}"/>
              </a:ext>
            </a:extLst>
          </p:cNvPr>
          <p:cNvSpPr/>
          <p:nvPr/>
        </p:nvSpPr>
        <p:spPr>
          <a:xfrm rot="5400000">
            <a:off x="3781082" y="4513422"/>
            <a:ext cx="1087300" cy="2683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Content Placeholder 2">
            <a:extLst>
              <a:ext uri="{FF2B5EF4-FFF2-40B4-BE49-F238E27FC236}">
                <a16:creationId xmlns:a16="http://schemas.microsoft.com/office/drawing/2014/main" id="{572D1244-A44D-7F46-81CD-3C4F61E9302D}"/>
              </a:ext>
            </a:extLst>
          </p:cNvPr>
          <p:cNvSpPr txBox="1">
            <a:spLocks/>
          </p:cNvSpPr>
          <p:nvPr/>
        </p:nvSpPr>
        <p:spPr>
          <a:xfrm>
            <a:off x="5003382" y="3706149"/>
            <a:ext cx="1199522" cy="85537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Update element B by delta</a:t>
            </a:r>
          </a:p>
        </p:txBody>
      </p:sp>
      <p:cxnSp>
        <p:nvCxnSpPr>
          <p:cNvPr id="37" name="Straight Connector 36">
            <a:extLst>
              <a:ext uri="{FF2B5EF4-FFF2-40B4-BE49-F238E27FC236}">
                <a16:creationId xmlns:a16="http://schemas.microsoft.com/office/drawing/2014/main" id="{C569990A-0864-C443-9831-A54EC7AF8F52}"/>
              </a:ext>
            </a:extLst>
          </p:cNvPr>
          <p:cNvCxnSpPr>
            <a:cxnSpLocks/>
          </p:cNvCxnSpPr>
          <p:nvPr/>
        </p:nvCxnSpPr>
        <p:spPr>
          <a:xfrm flipH="1" flipV="1">
            <a:off x="4802454" y="3724353"/>
            <a:ext cx="254186" cy="74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54458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80699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Fenwick Trees</a:t>
            </a:r>
          </a:p>
        </p:txBody>
      </p:sp>
    </p:spTree>
    <p:extLst>
      <p:ext uri="{BB962C8B-B14F-4D97-AF65-F5344CB8AC3E}">
        <p14:creationId xmlns:p14="http://schemas.microsoft.com/office/powerpoint/2010/main" val="3558387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Conclusions</a:t>
            </a:r>
          </a:p>
        </p:txBody>
      </p:sp>
      <p:sp>
        <p:nvSpPr>
          <p:cNvPr id="5" name="Content Placeholder 2">
            <a:extLst>
              <a:ext uri="{FF2B5EF4-FFF2-40B4-BE49-F238E27FC236}">
                <a16:creationId xmlns:a16="http://schemas.microsoft.com/office/drawing/2014/main" id="{A36B35A7-33B4-2246-9592-F0BBDFD568CC}"/>
              </a:ext>
            </a:extLst>
          </p:cNvPr>
          <p:cNvSpPr txBox="1">
            <a:spLocks/>
          </p:cNvSpPr>
          <p:nvPr/>
        </p:nvSpPr>
        <p:spPr>
          <a:xfrm>
            <a:off x="1371680" y="1253359"/>
            <a:ext cx="9445461" cy="529672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b="1" i="1" u="sng" dirty="0"/>
              <a:t>Strengths:</a:t>
            </a:r>
          </a:p>
          <a:p>
            <a:pPr lvl="1">
              <a:buFontTx/>
              <a:buChar char="-"/>
            </a:pPr>
            <a:r>
              <a:rPr lang="en-US" sz="1600" dirty="0"/>
              <a:t>Works great for simple f(), but complicated for some functions (min over </a:t>
            </a:r>
            <a:r>
              <a:rPr lang="en-US" sz="1600" dirty="0" err="1"/>
              <a:t>l,r</a:t>
            </a:r>
            <a:r>
              <a:rPr lang="en-US" sz="1600" dirty="0"/>
              <a:t> is not trivial)</a:t>
            </a:r>
          </a:p>
          <a:p>
            <a:pPr lvl="1">
              <a:buFontTx/>
              <a:buChar char="-"/>
            </a:pPr>
            <a:r>
              <a:rPr lang="en-US" sz="1600" dirty="0"/>
              <a:t>Logarithmic time complexity for both queries and updates</a:t>
            </a:r>
          </a:p>
          <a:p>
            <a:pPr lvl="1">
              <a:buFontTx/>
              <a:buChar char="-"/>
            </a:pPr>
            <a:r>
              <a:rPr lang="en-US" sz="1600" dirty="0"/>
              <a:t>Once understood conceptually, very easy implementation</a:t>
            </a:r>
          </a:p>
          <a:p>
            <a:pPr lvl="1">
              <a:buFontTx/>
              <a:buChar char="-"/>
            </a:pPr>
            <a:r>
              <a:rPr lang="en-US" sz="1600" dirty="0"/>
              <a:t>Easy to extend to 2D arrays (see reading for details)</a:t>
            </a:r>
          </a:p>
          <a:p>
            <a:pPr marL="0" indent="0">
              <a:buNone/>
            </a:pPr>
            <a:endParaRPr lang="en-US" sz="2000" b="1" i="1" u="sng" dirty="0"/>
          </a:p>
          <a:p>
            <a:pPr marL="0" indent="0">
              <a:buNone/>
            </a:pPr>
            <a:r>
              <a:rPr lang="en-US" sz="2000" b="1" i="1" u="sng" dirty="0"/>
              <a:t>Weaknesses</a:t>
            </a:r>
            <a:r>
              <a:rPr lang="en-US" sz="2000" dirty="0"/>
              <a:t>:</a:t>
            </a:r>
          </a:p>
          <a:p>
            <a:pPr lvl="1">
              <a:buFontTx/>
              <a:buChar char="-"/>
            </a:pPr>
            <a:r>
              <a:rPr lang="en-US" sz="1600" dirty="0"/>
              <a:t>Some functions aren’t natural to implement because you can’t build off smaller solutions (e.g., min…which section of the array is the min actually in!?)</a:t>
            </a:r>
          </a:p>
          <a:p>
            <a:pPr lvl="1">
              <a:buFontTx/>
              <a:buChar char="-"/>
            </a:pPr>
            <a:endParaRPr lang="en-US" sz="1600" dirty="0"/>
          </a:p>
          <a:p>
            <a:pPr marL="0" indent="0">
              <a:buNone/>
            </a:pPr>
            <a:r>
              <a:rPr lang="en-US" sz="2000" b="1" i="1" u="sng" dirty="0"/>
              <a:t>Other cool things</a:t>
            </a:r>
            <a:r>
              <a:rPr lang="en-US" sz="2000" dirty="0"/>
              <a:t>:</a:t>
            </a:r>
          </a:p>
          <a:p>
            <a:pPr lvl="1">
              <a:buFontTx/>
              <a:buChar char="-"/>
            </a:pPr>
            <a:r>
              <a:rPr lang="en-US" sz="1600" dirty="0"/>
              <a:t>There is a variation that indexes from 1 in the array (see reading if you want to use this version)</a:t>
            </a:r>
          </a:p>
          <a:p>
            <a:pPr lvl="1">
              <a:buFontTx/>
              <a:buChar char="-"/>
            </a:pPr>
            <a:r>
              <a:rPr lang="en-US" sz="1600" dirty="0"/>
              <a:t>2D summation Fenwick tree is not too difficult to do (check out reading for details)</a:t>
            </a:r>
          </a:p>
          <a:p>
            <a:pPr lvl="1">
              <a:buFontTx/>
              <a:buChar char="-"/>
            </a:pPr>
            <a:r>
              <a:rPr lang="en-US" sz="1600" dirty="0"/>
              <a:t>Can also support range updates and index queries with some fancy tricks…</a:t>
            </a:r>
            <a:endParaRPr lang="en-US" sz="2000" dirty="0"/>
          </a:p>
        </p:txBody>
      </p:sp>
    </p:spTree>
    <p:extLst>
      <p:ext uri="{BB962C8B-B14F-4D97-AF65-F5344CB8AC3E}">
        <p14:creationId xmlns:p14="http://schemas.microsoft.com/office/powerpoint/2010/main" val="654641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Motivation</a:t>
            </a:r>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481559" y="1137590"/>
                <a:ext cx="9664860" cy="540461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Goal</a:t>
                </a:r>
                <a:r>
                  <a:rPr lang="en-US" sz="2000" b="1" u="sng" dirty="0"/>
                  <a:t>:</a:t>
                </a:r>
                <a:r>
                  <a:rPr lang="en-US" sz="2000" dirty="0"/>
                  <a:t> Given a list of integers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and a function that operates on continuous ranges in A, called </a:t>
                </a:r>
                <a14:m>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oMath>
                </a14:m>
                <a:r>
                  <a:rPr lang="en-US" sz="2000" dirty="0"/>
                  <a:t> where </a:t>
                </a:r>
                <a14:m>
                  <m:oMath xmlns:m="http://schemas.openxmlformats.org/officeDocument/2006/math">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r>
                      <a:rPr lang="en-US" sz="2000" b="0" i="1" smtClean="0">
                        <a:latin typeface="Cambria Math" panose="02040503050406030204" pitchFamily="18" charset="0"/>
                      </a:rPr>
                      <m:t>∈</m:t>
                    </m:r>
                    <m:r>
                      <a:rPr lang="en-US" sz="2000" b="0" i="1" smtClean="0">
                        <a:latin typeface="Cambria Math" panose="02040503050406030204" pitchFamily="18" charset="0"/>
                      </a:rPr>
                      <m:t>𝑍</m:t>
                    </m:r>
                    <m:r>
                      <a:rPr lang="en-US" sz="2000" b="0" i="1" smtClean="0">
                        <a:latin typeface="Cambria Math" panose="02040503050406030204" pitchFamily="18" charset="0"/>
                      </a:rPr>
                      <m:t>;</m:t>
                    </m:r>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oMath>
                </a14:m>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b="1" i="1" u="sng" dirty="0"/>
                  <a:t>Support the following operations</a:t>
                </a:r>
                <a:r>
                  <a:rPr lang="en-US" sz="2000" dirty="0"/>
                  <a:t>:</a:t>
                </a:r>
              </a:p>
              <a:p>
                <a:pPr marL="0" indent="0">
                  <a:buFont typeface="Arial" panose="020B0604020202020204" pitchFamily="34" charset="0"/>
                  <a:buNone/>
                </a:pPr>
                <a:r>
                  <a:rPr lang="en-US" sz="2000" dirty="0"/>
                  <a:t>1. Calculate (for any </a:t>
                </a:r>
                <a:r>
                  <a:rPr lang="en-US" sz="2000" dirty="0" err="1"/>
                  <a:t>l,r</a:t>
                </a:r>
                <a:r>
                  <a:rPr lang="en-US" sz="2000" dirty="0"/>
                  <a:t>) the value of </a:t>
                </a:r>
                <a14:m>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𝑙</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𝑟</m:t>
                        </m:r>
                      </m:sub>
                    </m:sSub>
                    <m:r>
                      <a:rPr lang="en-US" sz="2000" b="0" i="1" smtClean="0">
                        <a:latin typeface="Cambria Math" panose="02040503050406030204" pitchFamily="18" charset="0"/>
                      </a:rPr>
                      <m:t>)</m:t>
                    </m:r>
                  </m:oMath>
                </a14:m>
                <a:r>
                  <a:rPr lang="en-US" sz="2000" dirty="0"/>
                  <a:t>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a:t>
                </a:r>
              </a:p>
              <a:p>
                <a:pPr marL="0" indent="0">
                  <a:buFont typeface="Arial" panose="020B0604020202020204" pitchFamily="34" charset="0"/>
                  <a:buNone/>
                </a:pPr>
                <a:r>
                  <a:rPr lang="en-US" sz="2000" dirty="0"/>
                  <a:t>2. Update the value of an element of A in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log</m:t>
                        </m:r>
                      </m:fName>
                      <m:e>
                        <m:r>
                          <a:rPr lang="en-US" sz="2000" b="0" i="1" smtClean="0">
                            <a:latin typeface="Cambria Math" panose="02040503050406030204" pitchFamily="18" charset="0"/>
                          </a:rPr>
                          <m:t>𝑛</m:t>
                        </m:r>
                        <m:r>
                          <a:rPr lang="en-US" sz="2000" b="0" i="1" smtClean="0">
                            <a:latin typeface="Cambria Math" panose="02040503050406030204" pitchFamily="18" charset="0"/>
                          </a:rPr>
                          <m:t>)</m:t>
                        </m:r>
                      </m:e>
                    </m:func>
                  </m:oMath>
                </a14:m>
                <a:r>
                  <a:rPr lang="en-US" sz="2000" dirty="0"/>
                  <a:t> time. </a:t>
                </a:r>
              </a:p>
              <a:p>
                <a:pPr marL="0" indent="0">
                  <a:buFont typeface="Arial" panose="020B0604020202020204" pitchFamily="34" charset="0"/>
                  <a:buNone/>
                </a:pPr>
                <a:r>
                  <a:rPr lang="en-US" sz="2000" dirty="0"/>
                  <a:t>3. Use no more than </a:t>
                </a:r>
                <a14:m>
                  <m:oMath xmlns:m="http://schemas.openxmlformats.org/officeDocument/2006/math">
                    <m:r>
                      <a:rPr lang="en-US" sz="2000" b="0" i="1" smtClean="0">
                        <a:latin typeface="Cambria Math" panose="02040503050406030204" pitchFamily="18" charset="0"/>
                      </a:rPr>
                      <m:t>𝑂</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t> memory (so no more than list A itself)</a:t>
                </a:r>
              </a:p>
              <a:p>
                <a:pPr marL="0" indent="0">
                  <a:buFont typeface="Arial" panose="020B0604020202020204" pitchFamily="34" charset="0"/>
                  <a:buNone/>
                </a:pPr>
                <a:endParaRPr lang="en-US" sz="2000" dirty="0"/>
              </a:p>
              <a:p>
                <a:pPr marL="0" indent="0">
                  <a:buFont typeface="Arial" panose="020B0604020202020204" pitchFamily="34" charset="0"/>
                  <a:buNone/>
                </a:pPr>
                <a:endParaRPr lang="en-US" sz="2000" dirty="0"/>
              </a:p>
              <a:p>
                <a:pPr marL="0" indent="0">
                  <a:buFont typeface="Arial" panose="020B0604020202020204" pitchFamily="34" charset="0"/>
                  <a:buNone/>
                </a:pPr>
                <a:r>
                  <a:rPr lang="en-US" sz="2000" i="1" dirty="0"/>
                  <a:t>**Note: This will work for any function f(), but sum(l, r) is a common first one to start with</a:t>
                </a:r>
              </a:p>
            </p:txBody>
          </p:sp>
        </mc:Choice>
        <mc:Fallback xmlns="">
          <p:sp>
            <p:nvSpPr>
              <p:cNvPr id="21" name="Content Placeholder 2">
                <a:extLst>
                  <a:ext uri="{FF2B5EF4-FFF2-40B4-BE49-F238E27FC236}">
                    <a16:creationId xmlns:a16="http://schemas.microsoft.com/office/drawing/2014/main" id="{767E0EDE-F53A-8341-AC3F-C90A9D29D276}"/>
                  </a:ext>
                </a:extLst>
              </p:cNvPr>
              <p:cNvSpPr txBox="1">
                <a:spLocks noRot="1" noChangeAspect="1" noMove="1" noResize="1" noEditPoints="1" noAdjustHandles="1" noChangeArrowheads="1" noChangeShapeType="1" noTextEdit="1"/>
              </p:cNvSpPr>
              <p:nvPr/>
            </p:nvSpPr>
            <p:spPr>
              <a:xfrm>
                <a:off x="1481559" y="1137590"/>
                <a:ext cx="9664860" cy="5404612"/>
              </a:xfrm>
              <a:prstGeom prst="rect">
                <a:avLst/>
              </a:prstGeom>
              <a:blipFill>
                <a:blip r:embed="rId2"/>
                <a:stretch>
                  <a:fillRect l="-656"/>
                </a:stretch>
              </a:blipFill>
            </p:spPr>
            <p:txBody>
              <a:bodyPr/>
              <a:lstStyle/>
              <a:p>
                <a:r>
                  <a:rPr lang="en-US">
                    <a:noFill/>
                  </a:rPr>
                  <a:t> </a:t>
                </a:r>
              </a:p>
            </p:txBody>
          </p:sp>
        </mc:Fallback>
      </mc:AlternateContent>
    </p:spTree>
    <p:extLst>
      <p:ext uri="{BB962C8B-B14F-4D97-AF65-F5344CB8AC3E}">
        <p14:creationId xmlns:p14="http://schemas.microsoft.com/office/powerpoint/2010/main" val="3908910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Why would we want this?</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our stream of integers are stock prices over time, or sensor data across many time points, or sales per day (etc.).</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711519" y="3067290"/>
            <a:ext cx="3451185" cy="192139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Suppose</a:t>
            </a:r>
            <a:r>
              <a:rPr lang="en-US" sz="2000" b="1" u="sng" dirty="0"/>
              <a:t>:</a:t>
            </a:r>
            <a:r>
              <a:rPr lang="en-US" sz="2000" dirty="0"/>
              <a:t> That f() is a function we care about over any range. Max and min (for stock prices), average (for sensor data), or sum (for sales)</a:t>
            </a:r>
          </a:p>
        </p:txBody>
      </p:sp>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4429934" y="4988688"/>
            <a:ext cx="4000283" cy="143526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Perhaps our company needs to be able to pull f() over any arbitrary range in A thousands of time per day</a:t>
            </a:r>
          </a:p>
        </p:txBody>
      </p:sp>
      <p:cxnSp>
        <p:nvCxnSpPr>
          <p:cNvPr id="11" name="Straight Connector 10">
            <a:extLst>
              <a:ext uri="{FF2B5EF4-FFF2-40B4-BE49-F238E27FC236}">
                <a16:creationId xmlns:a16="http://schemas.microsoft.com/office/drawing/2014/main" id="{4E0DB7C2-69F0-A64C-B8D7-457771A184E1}"/>
              </a:ext>
            </a:extLst>
          </p:cNvPr>
          <p:cNvCxnSpPr>
            <a:cxnSpLocks/>
          </p:cNvCxnSpPr>
          <p:nvPr/>
        </p:nvCxnSpPr>
        <p:spPr>
          <a:xfrm flipH="1" flipV="1">
            <a:off x="4896091" y="2384384"/>
            <a:ext cx="1198319" cy="26043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6094410" y="2297573"/>
            <a:ext cx="1278140" cy="26911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0953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1</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960700" y="3252486"/>
            <a:ext cx="2766348" cy="224548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A as normal with no alterations</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437652"/>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7" y="3067290"/>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7" y="3067290"/>
                <a:ext cx="3732487" cy="2233916"/>
              </a:xfrm>
              <a:prstGeom prst="rect">
                <a:avLst/>
              </a:prstGeom>
              <a:blipFill>
                <a:blip r:embed="rId2"/>
                <a:stretch>
                  <a:fillRect l="-1695" t="-3409" b="-48295"/>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2152891" y="2372810"/>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525965" y="2372810"/>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1809764" y="4965541"/>
            <a:ext cx="2472870" cy="14352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Compute </a:t>
            </a:r>
            <a:r>
              <a:rPr lang="en-US" sz="2000" b="1" i="1" u="sng" dirty="0"/>
              <a:t>sum</a:t>
            </a:r>
            <a:r>
              <a:rPr lang="en-US" sz="2000" dirty="0"/>
              <a:t> by simply traversing the array. This is O(n) time. TOO SLOW!</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565003" y="2349663"/>
            <a:ext cx="1280586" cy="2615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6296178" y="4965541"/>
            <a:ext cx="2801524" cy="172462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Update value by simply updating it directly. This is O(1) time. Good!!</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416673" y="2372810"/>
            <a:ext cx="655460" cy="25927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2402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Naïve Approach 2</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98076" y="3216451"/>
            <a:ext cx="2766348" cy="9851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Store:</a:t>
            </a:r>
            <a:r>
              <a:rPr lang="en-US" sz="2000" dirty="0"/>
              <a:t> sum from index 1 to </a:t>
            </a:r>
            <a:r>
              <a:rPr lang="en-US" sz="2000" dirty="0" err="1"/>
              <a:t>i</a:t>
            </a:r>
            <a:r>
              <a:rPr lang="en-US" sz="2000" dirty="0"/>
              <a:t> in cell </a:t>
            </a:r>
            <a:r>
              <a:rPr lang="en-US" sz="2000" dirty="0" err="1"/>
              <a:t>i</a:t>
            </a:r>
            <a:r>
              <a:rPr lang="en-US" sz="2000" dirty="0"/>
              <a:t>.</a:t>
            </a:r>
          </a:p>
        </p:txBody>
      </p:sp>
      <p:sp>
        <p:nvSpPr>
          <p:cNvPr id="4" name="Content Placeholder 2">
            <a:extLst>
              <a:ext uri="{FF2B5EF4-FFF2-40B4-BE49-F238E27FC236}">
                <a16:creationId xmlns:a16="http://schemas.microsoft.com/office/drawing/2014/main" id="{C6E16A59-E2E0-FB44-B56D-3D5BD7BC0E69}"/>
              </a:ext>
            </a:extLst>
          </p:cNvPr>
          <p:cNvSpPr txBox="1">
            <a:spLocks/>
          </p:cNvSpPr>
          <p:nvPr/>
        </p:nvSpPr>
        <p:spPr>
          <a:xfrm>
            <a:off x="1751709" y="1078836"/>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A = {5, 10, 1, 11, 29, 3, 2, 209, 85, 6, 9, 11}</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8430216" y="3455035"/>
                <a:ext cx="3732487" cy="223391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Assume:</a:t>
                </a:r>
                <a:r>
                  <a:rPr lang="en-US" sz="2000" dirty="0"/>
                  <a:t> For now that f() is just the sum function:</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𝑙</m:t>
                          </m:r>
                          <m:r>
                            <a:rPr lang="en-US" sz="2000" b="0" i="1" smtClean="0">
                              <a:latin typeface="Cambria Math" panose="02040503050406030204" pitchFamily="18" charset="0"/>
                            </a:rPr>
                            <m:t>,</m:t>
                          </m:r>
                          <m:r>
                            <a:rPr lang="en-US" sz="2000" b="0" i="1" smtClean="0">
                              <a:latin typeface="Cambria Math" panose="02040503050406030204" pitchFamily="18" charset="0"/>
                            </a:rPr>
                            <m:t>𝑟</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𝑙</m:t>
                          </m:r>
                        </m:sub>
                        <m:sup>
                          <m:r>
                            <a:rPr lang="en-US" sz="2000" b="0" i="1" smtClean="0">
                              <a:latin typeface="Cambria Math" panose="02040503050406030204" pitchFamily="18" charset="0"/>
                            </a:rPr>
                            <m:t>𝑟</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𝑎</m:t>
                              </m:r>
                            </m:e>
                            <m:sub>
                              <m:r>
                                <a:rPr lang="en-US" sz="2000" b="0" i="1" smtClean="0">
                                  <a:latin typeface="Cambria Math" panose="02040503050406030204" pitchFamily="18" charset="0"/>
                                </a:rPr>
                                <m:t>𝑖</m:t>
                              </m:r>
                            </m:sub>
                          </m:sSub>
                        </m:e>
                      </m:nary>
                    </m:oMath>
                  </m:oMathPara>
                </a14:m>
                <a:endParaRPr lang="en-US" sz="2000" b="0" dirty="0"/>
              </a:p>
              <a:p>
                <a:pPr marL="0" indent="0">
                  <a:buFont typeface="Arial" panose="020B0604020202020204" pitchFamily="34" charset="0"/>
                  <a:buNone/>
                </a:pPr>
                <a:endParaRPr lang="en-US" sz="2000" dirty="0"/>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8430216" y="3455035"/>
                <a:ext cx="3732487" cy="2233916"/>
              </a:xfrm>
              <a:prstGeom prst="rect">
                <a:avLst/>
              </a:prstGeom>
              <a:blipFill>
                <a:blip r:embed="rId2"/>
                <a:stretch>
                  <a:fillRect l="-1695" t="-2825" b="-47458"/>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103E7D1-E9DC-BC4E-9C19-B20CF59EA881}"/>
              </a:ext>
            </a:extLst>
          </p:cNvPr>
          <p:cNvCxnSpPr/>
          <p:nvPr/>
        </p:nvCxnSpPr>
        <p:spPr>
          <a:xfrm flipV="1">
            <a:off x="1141412" y="2465408"/>
            <a:ext cx="439838" cy="6944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736FD681-3371-4B4B-90C7-C68A2975B9FA}"/>
              </a:ext>
            </a:extLst>
          </p:cNvPr>
          <p:cNvCxnSpPr>
            <a:cxnSpLocks/>
          </p:cNvCxnSpPr>
          <p:nvPr/>
        </p:nvCxnSpPr>
        <p:spPr>
          <a:xfrm flipH="1" flipV="1">
            <a:off x="9385314" y="2937573"/>
            <a:ext cx="911146" cy="6134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FE546DED-C481-6E48-8335-DF91DC59FE85}"/>
              </a:ext>
            </a:extLst>
          </p:cNvPr>
          <p:cNvSpPr txBox="1">
            <a:spLocks/>
          </p:cNvSpPr>
          <p:nvPr/>
        </p:nvSpPr>
        <p:spPr>
          <a:xfrm>
            <a:off x="2238026" y="4294206"/>
            <a:ext cx="2704363" cy="20345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How would we compute </a:t>
            </a:r>
            <a:r>
              <a:rPr lang="en-US" sz="2000" b="1" i="1" u="sng" dirty="0"/>
              <a:t>sum</a:t>
            </a:r>
            <a:r>
              <a:rPr lang="en-US" sz="2000" dirty="0"/>
              <a:t> from l to r  ?? What is the time complexity?</a:t>
            </a:r>
          </a:p>
        </p:txBody>
      </p:sp>
      <p:cxnSp>
        <p:nvCxnSpPr>
          <p:cNvPr id="13" name="Straight Connector 12">
            <a:extLst>
              <a:ext uri="{FF2B5EF4-FFF2-40B4-BE49-F238E27FC236}">
                <a16:creationId xmlns:a16="http://schemas.microsoft.com/office/drawing/2014/main" id="{9DD503D3-7CD7-D841-A59E-D2245CB3710F}"/>
              </a:ext>
            </a:extLst>
          </p:cNvPr>
          <p:cNvCxnSpPr>
            <a:cxnSpLocks/>
          </p:cNvCxnSpPr>
          <p:nvPr/>
        </p:nvCxnSpPr>
        <p:spPr>
          <a:xfrm flipV="1">
            <a:off x="3831220" y="2937573"/>
            <a:ext cx="771914" cy="13450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34DE435D-5090-9A4E-9929-683B25F7D7D8}"/>
              </a:ext>
            </a:extLst>
          </p:cNvPr>
          <p:cNvSpPr txBox="1">
            <a:spLocks/>
          </p:cNvSpPr>
          <p:nvPr/>
        </p:nvSpPr>
        <p:spPr>
          <a:xfrm>
            <a:off x="5628693" y="5006050"/>
            <a:ext cx="2801524" cy="151049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dirty="0"/>
              <a:t>How do we update a value?</a:t>
            </a:r>
          </a:p>
        </p:txBody>
      </p:sp>
      <p:cxnSp>
        <p:nvCxnSpPr>
          <p:cNvPr id="15" name="Straight Connector 14">
            <a:extLst>
              <a:ext uri="{FF2B5EF4-FFF2-40B4-BE49-F238E27FC236}">
                <a16:creationId xmlns:a16="http://schemas.microsoft.com/office/drawing/2014/main" id="{C5D175FC-1A5A-0B49-9BBA-B9417BDC3298}"/>
              </a:ext>
            </a:extLst>
          </p:cNvPr>
          <p:cNvCxnSpPr>
            <a:cxnSpLocks/>
          </p:cNvCxnSpPr>
          <p:nvPr/>
        </p:nvCxnSpPr>
        <p:spPr>
          <a:xfrm flipH="1" flipV="1">
            <a:off x="6296178" y="2983871"/>
            <a:ext cx="274114" cy="20279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92E1E7F7-F19E-0345-8B58-0817D751FE97}"/>
              </a:ext>
            </a:extLst>
          </p:cNvPr>
          <p:cNvSpPr txBox="1">
            <a:spLocks/>
          </p:cNvSpPr>
          <p:nvPr/>
        </p:nvSpPr>
        <p:spPr>
          <a:xfrm>
            <a:off x="1751708" y="2013993"/>
            <a:ext cx="8685403" cy="773111"/>
          </a:xfrm>
          <a:prstGeom prst="rect">
            <a:avLst/>
          </a:prstGeom>
          <a:solidFill>
            <a:schemeClr val="tx1"/>
          </a:solidFill>
          <a:ln>
            <a:solidFill>
              <a:schemeClr val="bg1"/>
            </a:solidFill>
          </a:ln>
        </p:spPr>
        <p:txBody>
          <a:bodyPr vert="horz" lIns="91440" tIns="45720" rIns="91440" bIns="45720" rtlCol="0" anchor="ctr">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nSpc>
                <a:spcPct val="100000"/>
              </a:lnSpc>
              <a:buNone/>
            </a:pPr>
            <a:r>
              <a:rPr lang="en-US" sz="3400" i="1" dirty="0">
                <a:solidFill>
                  <a:sysClr val="windowText" lastClr="000000"/>
                </a:solidFill>
              </a:rPr>
              <a:t>T =  {    ,     ,     ,     ,     ,     ,      , …}</a:t>
            </a:r>
          </a:p>
        </p:txBody>
      </p:sp>
    </p:spTree>
    <p:extLst>
      <p:ext uri="{BB962C8B-B14F-4D97-AF65-F5344CB8AC3E}">
        <p14:creationId xmlns:p14="http://schemas.microsoft.com/office/powerpoint/2010/main" val="2436174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F03D1555-5542-694F-BB57-374B096DC8EE}"/>
                  </a:ext>
                </a:extLst>
              </p:cNvPr>
              <p:cNvSpPr txBox="1">
                <a:spLocks/>
              </p:cNvSpPr>
              <p:nvPr/>
            </p:nvSpPr>
            <p:spPr>
              <a:xfrm>
                <a:off x="2122736" y="2629923"/>
                <a:ext cx="7943349" cy="172262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ysClr val="windowText" lastClr="000000"/>
                    </a:solidFill>
                  </a:rPr>
                  <a:t>Assume:</a:t>
                </a:r>
                <a:r>
                  <a:rPr lang="en-US" sz="2000" dirty="0">
                    <a:solidFill>
                      <a:sysClr val="windowText" lastClr="000000"/>
                    </a:solidFill>
                  </a:rPr>
                  <a:t> Update our new array T to store partial prefixes:</a:t>
                </a:r>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𝑇</m:t>
                          </m:r>
                        </m:e>
                        <m:sub>
                          <m:r>
                            <a:rPr lang="en-US" sz="2000" b="0" i="1" smtClean="0">
                              <a:solidFill>
                                <a:sysClr val="windowText" lastClr="000000"/>
                              </a:solidFill>
                              <a:latin typeface="Cambria Math" panose="02040503050406030204" pitchFamily="18" charset="0"/>
                            </a:rPr>
                            <m:t>𝑖</m:t>
                          </m:r>
                        </m:sub>
                      </m:sSub>
                      <m:r>
                        <a:rPr lang="en-US" sz="2000" b="0" i="1" smtClean="0">
                          <a:solidFill>
                            <a:sysClr val="windowText" lastClr="000000"/>
                          </a:solidFill>
                          <a:latin typeface="Cambria Math" panose="02040503050406030204" pitchFamily="18" charset="0"/>
                        </a:rPr>
                        <m:t>=</m:t>
                      </m:r>
                      <m:nary>
                        <m:naryPr>
                          <m:chr m:val="∑"/>
                          <m:ctrlPr>
                            <a:rPr lang="en-US" sz="2000" b="0" i="1" smtClean="0">
                              <a:solidFill>
                                <a:sysClr val="windowText" lastClr="000000"/>
                              </a:solidFill>
                              <a:latin typeface="Cambria Math" panose="02040503050406030204" pitchFamily="18" charset="0"/>
                            </a:rPr>
                          </m:ctrlPr>
                        </m:naryPr>
                        <m:sub>
                          <m:r>
                            <m:rPr>
                              <m:brk m:alnAt="23"/>
                            </m:rPr>
                            <a:rPr lang="en-US" sz="2000" b="0" i="1" smtClean="0">
                              <a:solidFill>
                                <a:sysClr val="windowText" lastClr="000000"/>
                              </a:solidFill>
                              <a:latin typeface="Cambria Math" panose="02040503050406030204" pitchFamily="18" charset="0"/>
                            </a:rPr>
                            <m:t>𝑗</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𝑔</m:t>
                          </m:r>
                          <m:r>
                            <a:rPr lang="en-US" sz="2000" b="0" i="1" smtClean="0">
                              <a:solidFill>
                                <a:sysClr val="windowText" lastClr="000000"/>
                              </a:solidFill>
                              <a:latin typeface="Cambria Math" panose="02040503050406030204" pitchFamily="18" charset="0"/>
                            </a:rPr>
                            <m:t>(</m:t>
                          </m:r>
                          <m:r>
                            <a:rPr lang="en-US" sz="2000" b="0" i="1" smtClean="0">
                              <a:solidFill>
                                <a:sysClr val="windowText" lastClr="000000"/>
                              </a:solidFill>
                              <a:latin typeface="Cambria Math" panose="02040503050406030204" pitchFamily="18" charset="0"/>
                            </a:rPr>
                            <m:t>𝑖</m:t>
                          </m:r>
                          <m:r>
                            <a:rPr lang="en-US" sz="2000" b="0" i="1" smtClean="0">
                              <a:solidFill>
                                <a:sysClr val="windowText" lastClr="000000"/>
                              </a:solidFill>
                              <a:latin typeface="Cambria Math" panose="02040503050406030204" pitchFamily="18" charset="0"/>
                            </a:rPr>
                            <m:t>)</m:t>
                          </m:r>
                        </m:sub>
                        <m:sup>
                          <m:r>
                            <a:rPr lang="en-US" sz="2000" b="0" i="1" smtClean="0">
                              <a:solidFill>
                                <a:sysClr val="windowText" lastClr="000000"/>
                              </a:solidFill>
                              <a:latin typeface="Cambria Math" panose="02040503050406030204" pitchFamily="18" charset="0"/>
                            </a:rPr>
                            <m:t>𝑖</m:t>
                          </m:r>
                        </m:sup>
                        <m:e>
                          <m:sSub>
                            <m:sSubPr>
                              <m:ctrlPr>
                                <a:rPr lang="en-US" sz="2000" b="0" i="1" smtClean="0">
                                  <a:solidFill>
                                    <a:sysClr val="windowText" lastClr="000000"/>
                                  </a:solidFill>
                                  <a:latin typeface="Cambria Math" panose="02040503050406030204" pitchFamily="18" charset="0"/>
                                </a:rPr>
                              </m:ctrlPr>
                            </m:sSubPr>
                            <m:e>
                              <m:r>
                                <a:rPr lang="en-US" sz="2000" b="0" i="1" smtClean="0">
                                  <a:solidFill>
                                    <a:sysClr val="windowText" lastClr="000000"/>
                                  </a:solidFill>
                                  <a:latin typeface="Cambria Math" panose="02040503050406030204" pitchFamily="18" charset="0"/>
                                </a:rPr>
                                <m:t>𝑎</m:t>
                              </m:r>
                            </m:e>
                            <m:sub>
                              <m:r>
                                <a:rPr lang="en-US" sz="2000" b="0" i="1" smtClean="0">
                                  <a:solidFill>
                                    <a:sysClr val="windowText" lastClr="000000"/>
                                  </a:solidFill>
                                  <a:latin typeface="Cambria Math" panose="02040503050406030204" pitchFamily="18" charset="0"/>
                                </a:rPr>
                                <m:t>𝑗</m:t>
                              </m:r>
                            </m:sub>
                          </m:sSub>
                        </m:e>
                      </m:nary>
                    </m:oMath>
                  </m:oMathPara>
                </a14:m>
                <a:endParaRPr lang="en-US" sz="2000" b="0" dirty="0">
                  <a:solidFill>
                    <a:sysClr val="windowText" lastClr="000000"/>
                  </a:solidFill>
                </a:endParaRPr>
              </a:p>
              <a:p>
                <a:pPr marL="0" indent="0">
                  <a:buFont typeface="Arial" panose="020B0604020202020204" pitchFamily="34" charset="0"/>
                  <a:buNone/>
                </a:pPr>
                <a:endParaRPr lang="en-US" sz="2000" dirty="0">
                  <a:solidFill>
                    <a:sysClr val="windowText" lastClr="000000"/>
                  </a:solidFill>
                </a:endParaRPr>
              </a:p>
            </p:txBody>
          </p:sp>
        </mc:Choice>
        <mc:Fallback xmlns="">
          <p:sp>
            <p:nvSpPr>
              <p:cNvPr id="5" name="Content Placeholder 2">
                <a:extLst>
                  <a:ext uri="{FF2B5EF4-FFF2-40B4-BE49-F238E27FC236}">
                    <a16:creationId xmlns:a16="http://schemas.microsoft.com/office/drawing/2014/main" id="{F03D1555-5542-694F-BB57-374B096DC8EE}"/>
                  </a:ext>
                </a:extLst>
              </p:cNvPr>
              <p:cNvSpPr txBox="1">
                <a:spLocks noRot="1" noChangeAspect="1" noMove="1" noResize="1" noEditPoints="1" noAdjustHandles="1" noChangeArrowheads="1" noChangeShapeType="1" noTextEdit="1"/>
              </p:cNvSpPr>
              <p:nvPr/>
            </p:nvSpPr>
            <p:spPr>
              <a:xfrm>
                <a:off x="2122736" y="2629923"/>
                <a:ext cx="7943349" cy="1722621"/>
              </a:xfrm>
              <a:prstGeom prst="rect">
                <a:avLst/>
              </a:prstGeom>
              <a:blipFill>
                <a:blip r:embed="rId2"/>
                <a:stretch>
                  <a:fillRect l="-637" t="-21739" b="-71739"/>
                </a:stretch>
              </a:blipFill>
              <a:ln>
                <a:solidFill>
                  <a:schemeClr val="bg1"/>
                </a:solidFill>
              </a:ln>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IDEA:</a:t>
            </a:r>
            <a:r>
              <a:rPr lang="en-US" sz="2000" dirty="0"/>
              <a:t> Let’s balance the two approaches. Store prefixes but not always the range from 0 to </a:t>
            </a:r>
            <a:r>
              <a:rPr lang="en-US" sz="2000" dirty="0" err="1"/>
              <a:t>i</a:t>
            </a:r>
            <a:r>
              <a:rPr lang="en-US" sz="2000" dirty="0"/>
              <a:t> such that we can get fast runtimes for computing f(</a:t>
            </a:r>
            <a:r>
              <a:rPr lang="en-US" sz="2000" dirty="0" err="1"/>
              <a:t>l,r</a:t>
            </a:r>
            <a:r>
              <a:rPr lang="en-US" sz="2000" dirty="0"/>
              <a:t>) AND fast runtimes for updating a value. </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4B409753-0E3D-A04D-90C1-D5D943D3B19E}"/>
                  </a:ext>
                </a:extLst>
              </p:cNvPr>
              <p:cNvSpPr txBox="1">
                <a:spLocks/>
              </p:cNvSpPr>
              <p:nvPr/>
            </p:nvSpPr>
            <p:spPr>
              <a:xfrm>
                <a:off x="1507041" y="5257067"/>
                <a:ext cx="1845760" cy="50974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m:oMathPara>
                </a14:m>
                <a:endParaRPr lang="en-US" sz="2000" dirty="0"/>
              </a:p>
            </p:txBody>
          </p:sp>
        </mc:Choice>
        <mc:Fallback xmlns="">
          <p:sp>
            <p:nvSpPr>
              <p:cNvPr id="17" name="Content Placeholder 2">
                <a:extLst>
                  <a:ext uri="{FF2B5EF4-FFF2-40B4-BE49-F238E27FC236}">
                    <a16:creationId xmlns:a16="http://schemas.microsoft.com/office/drawing/2014/main" id="{4B409753-0E3D-A04D-90C1-D5D943D3B19E}"/>
                  </a:ext>
                </a:extLst>
              </p:cNvPr>
              <p:cNvSpPr txBox="1">
                <a:spLocks noRot="1" noChangeAspect="1" noMove="1" noResize="1" noEditPoints="1" noAdjustHandles="1" noChangeArrowheads="1" noChangeShapeType="1" noTextEdit="1"/>
              </p:cNvSpPr>
              <p:nvPr/>
            </p:nvSpPr>
            <p:spPr>
              <a:xfrm>
                <a:off x="1507041" y="5257067"/>
                <a:ext cx="1845760" cy="509749"/>
              </a:xfrm>
              <a:prstGeom prst="rect">
                <a:avLst/>
              </a:prstGeom>
              <a:blipFill>
                <a:blip r:embed="rId3"/>
                <a:stretch>
                  <a:fillRect/>
                </a:stretch>
              </a:blipFill>
            </p:spPr>
            <p:txBody>
              <a:bodyPr/>
              <a:lstStyle/>
              <a:p>
                <a:r>
                  <a:rPr lang="en-US">
                    <a:noFill/>
                  </a:rPr>
                  <a:t> </a:t>
                </a:r>
              </a:p>
            </p:txBody>
          </p:sp>
        </mc:Fallback>
      </mc:AlternateContent>
      <p:cxnSp>
        <p:nvCxnSpPr>
          <p:cNvPr id="18" name="Straight Connector 17">
            <a:extLst>
              <a:ext uri="{FF2B5EF4-FFF2-40B4-BE49-F238E27FC236}">
                <a16:creationId xmlns:a16="http://schemas.microsoft.com/office/drawing/2014/main" id="{76AEC2E2-05CF-B04D-8A04-41EC845BB46D}"/>
              </a:ext>
            </a:extLst>
          </p:cNvPr>
          <p:cNvCxnSpPr>
            <a:cxnSpLocks/>
          </p:cNvCxnSpPr>
          <p:nvPr/>
        </p:nvCxnSpPr>
        <p:spPr>
          <a:xfrm flipV="1">
            <a:off x="3011424" y="4407409"/>
            <a:ext cx="2243328" cy="8496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8964B618-0768-FF43-ABD9-4A5765D30B37}"/>
                  </a:ext>
                </a:extLst>
              </p:cNvPr>
              <p:cNvSpPr txBox="1">
                <a:spLocks/>
              </p:cNvSpPr>
              <p:nvPr/>
            </p:nvSpPr>
            <p:spPr>
              <a:xfrm>
                <a:off x="6759135" y="4720618"/>
                <a:ext cx="4267199" cy="141195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t>**Note:</a:t>
                </a:r>
              </a:p>
              <a:p>
                <a:pPr marL="0" indent="0">
                  <a:buFont typeface="Arial" panose="020B0604020202020204" pitchFamily="34" charset="0"/>
                  <a:buNone/>
                </a:pPr>
                <a:r>
                  <a:rPr lang="en-US" sz="2000" dirty="0"/>
                  <a:t>For Naïve Approach 1: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m:t>
                    </m:r>
                    <m:r>
                      <a:rPr lang="en-US" sz="2000" b="0" i="1" smtClean="0">
                        <a:latin typeface="Cambria Math" panose="02040503050406030204" pitchFamily="18" charset="0"/>
                      </a:rPr>
                      <m:t>𝑖</m:t>
                    </m:r>
                  </m:oMath>
                </a14:m>
                <a:br>
                  <a:rPr lang="en-US" sz="2000" dirty="0"/>
                </a:br>
                <a:r>
                  <a:rPr lang="en-US" sz="2000" dirty="0"/>
                  <a:t>For Naïve Approach 2: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a:rPr lang="en-US" sz="2000" b="0" i="1" smtClean="0">
                        <a:latin typeface="Cambria Math" panose="02040503050406030204" pitchFamily="18" charset="0"/>
                      </a:rPr>
                      <m:t>𝑔</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𝑖</m:t>
                        </m:r>
                      </m:e>
                    </m:d>
                    <m:r>
                      <a:rPr lang="en-US" sz="2000" b="0" i="1" smtClean="0">
                        <a:latin typeface="Cambria Math" panose="02040503050406030204" pitchFamily="18" charset="0"/>
                      </a:rPr>
                      <m:t>=0</m:t>
                    </m:r>
                  </m:oMath>
                </a14:m>
                <a:endParaRPr lang="en-US" sz="2000" dirty="0"/>
              </a:p>
            </p:txBody>
          </p:sp>
        </mc:Choice>
        <mc:Fallback xmlns="">
          <p:sp>
            <p:nvSpPr>
              <p:cNvPr id="20" name="Content Placeholder 2">
                <a:extLst>
                  <a:ext uri="{FF2B5EF4-FFF2-40B4-BE49-F238E27FC236}">
                    <a16:creationId xmlns:a16="http://schemas.microsoft.com/office/drawing/2014/main" id="{8964B618-0768-FF43-ABD9-4A5765D30B37}"/>
                  </a:ext>
                </a:extLst>
              </p:cNvPr>
              <p:cNvSpPr txBox="1">
                <a:spLocks noRot="1" noChangeAspect="1" noMove="1" noResize="1" noEditPoints="1" noAdjustHandles="1" noChangeArrowheads="1" noChangeShapeType="1" noTextEdit="1"/>
              </p:cNvSpPr>
              <p:nvPr/>
            </p:nvSpPr>
            <p:spPr>
              <a:xfrm>
                <a:off x="6759135" y="4720618"/>
                <a:ext cx="4267199" cy="1411957"/>
              </a:xfrm>
              <a:prstGeom prst="rect">
                <a:avLst/>
              </a:prstGeom>
              <a:blipFill>
                <a:blip r:embed="rId4"/>
                <a:stretch>
                  <a:fillRect l="-1187"/>
                </a:stretch>
              </a:blipFill>
            </p:spPr>
            <p:txBody>
              <a:bodyPr/>
              <a:lstStyle/>
              <a:p>
                <a:r>
                  <a:rPr lang="en-US">
                    <a:noFill/>
                  </a:rPr>
                  <a:t> </a:t>
                </a:r>
              </a:p>
            </p:txBody>
          </p:sp>
        </mc:Fallback>
      </mc:AlternateContent>
      <p:sp>
        <p:nvSpPr>
          <p:cNvPr id="22" name="Content Placeholder 2">
            <a:extLst>
              <a:ext uri="{FF2B5EF4-FFF2-40B4-BE49-F238E27FC236}">
                <a16:creationId xmlns:a16="http://schemas.microsoft.com/office/drawing/2014/main" id="{613C6838-6232-2145-9449-9EB6BD1FC759}"/>
              </a:ext>
            </a:extLst>
          </p:cNvPr>
          <p:cNvSpPr txBox="1">
            <a:spLocks/>
          </p:cNvSpPr>
          <p:nvPr/>
        </p:nvSpPr>
        <p:spPr>
          <a:xfrm>
            <a:off x="6759135" y="6203803"/>
            <a:ext cx="2414015" cy="4672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dirty="0"/>
              <a:t>What should g(</a:t>
            </a:r>
            <a:r>
              <a:rPr lang="en-US" sz="2000" b="1" i="1" dirty="0" err="1"/>
              <a:t>i</a:t>
            </a:r>
            <a:r>
              <a:rPr lang="en-US" sz="2000" b="1" i="1" dirty="0"/>
              <a:t>) be??</a:t>
            </a:r>
          </a:p>
        </p:txBody>
      </p:sp>
    </p:spTree>
    <p:extLst>
      <p:ext uri="{BB962C8B-B14F-4D97-AF65-F5344CB8AC3E}">
        <p14:creationId xmlns:p14="http://schemas.microsoft.com/office/powerpoint/2010/main" val="783193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Naïve Approach</a:t>
            </a:r>
          </a:p>
        </p:txBody>
      </p:sp>
      <p:sp>
        <p:nvSpPr>
          <p:cNvPr id="16" name="Content Placeholder 2">
            <a:extLst>
              <a:ext uri="{FF2B5EF4-FFF2-40B4-BE49-F238E27FC236}">
                <a16:creationId xmlns:a16="http://schemas.microsoft.com/office/drawing/2014/main" id="{EF50361C-CB75-254A-82B9-5EAA70FD4DAD}"/>
              </a:ext>
            </a:extLst>
          </p:cNvPr>
          <p:cNvSpPr txBox="1">
            <a:spLocks/>
          </p:cNvSpPr>
          <p:nvPr/>
        </p:nvSpPr>
        <p:spPr>
          <a:xfrm>
            <a:off x="2122736" y="1373915"/>
            <a:ext cx="7943349" cy="102821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t>Implementation:</a:t>
            </a:r>
            <a:r>
              <a:rPr lang="en-US" sz="2000" dirty="0"/>
              <a:t> Regardless of what we choose for g(</a:t>
            </a:r>
            <a:r>
              <a:rPr lang="en-US" sz="2000" dirty="0" err="1"/>
              <a:t>i</a:t>
            </a:r>
            <a:r>
              <a:rPr lang="en-US" sz="2000" dirty="0"/>
              <a:t>), the following pseudo-code will work (here we are assuming f() is the sum function for simplicity). </a:t>
            </a:r>
          </a:p>
        </p:txBody>
      </p:sp>
      <p:pic>
        <p:nvPicPr>
          <p:cNvPr id="4" name="Picture 3">
            <a:extLst>
              <a:ext uri="{FF2B5EF4-FFF2-40B4-BE49-F238E27FC236}">
                <a16:creationId xmlns:a16="http://schemas.microsoft.com/office/drawing/2014/main" id="{9CBDE1BB-4908-CA4B-BFAD-4ED971B70FDE}"/>
              </a:ext>
            </a:extLst>
          </p:cNvPr>
          <p:cNvPicPr>
            <a:picLocks noChangeAspect="1"/>
          </p:cNvPicPr>
          <p:nvPr/>
        </p:nvPicPr>
        <p:blipFill>
          <a:blip r:embed="rId2"/>
          <a:stretch>
            <a:fillRect/>
          </a:stretch>
        </p:blipFill>
        <p:spPr>
          <a:xfrm>
            <a:off x="3954920" y="2499668"/>
            <a:ext cx="4278980" cy="2950156"/>
          </a:xfrm>
          <a:prstGeom prst="rect">
            <a:avLst/>
          </a:prstGeom>
          <a:ln>
            <a:solidFill>
              <a:schemeClr val="bg1"/>
            </a:solidFill>
          </a:ln>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CC07C9BA-7455-B34E-AC66-55620338808F}"/>
                  </a:ext>
                </a:extLst>
              </p:cNvPr>
              <p:cNvSpPr txBox="1">
                <a:spLocks/>
              </p:cNvSpPr>
              <p:nvPr/>
            </p:nvSpPr>
            <p:spPr>
              <a:xfrm>
                <a:off x="302743" y="2828544"/>
                <a:ext cx="2867177" cy="209702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Notice:</a:t>
                </a:r>
                <a:r>
                  <a:rPr lang="en-US" sz="1600" dirty="0"/>
                  <a:t> sum() calculates the sum from index 0 to r. So, if we want to calculate the sum of a range we still use:</a:t>
                </a:r>
                <a:br>
                  <a:rPr lang="en-US" sz="1600" dirty="0"/>
                </a:br>
                <a:endParaRPr lang="en-US" sz="1600" dirty="0"/>
              </a:p>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𝑙</m:t>
                          </m:r>
                          <m:r>
                            <a:rPr lang="en-US" sz="1600" b="0" i="1" smtClean="0">
                              <a:latin typeface="Cambria Math" panose="02040503050406030204" pitchFamily="18" charset="0"/>
                            </a:rPr>
                            <m:t>,</m:t>
                          </m:r>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𝑟</m:t>
                          </m:r>
                        </m:e>
                      </m:d>
                      <m:r>
                        <a:rPr lang="en-US" sz="1600" b="0" i="1" smtClean="0">
                          <a:latin typeface="Cambria Math" panose="02040503050406030204" pitchFamily="18" charset="0"/>
                        </a:rPr>
                        <m:t>−</m:t>
                      </m:r>
                      <m:r>
                        <a:rPr lang="en-US" sz="1600" b="0" i="1" smtClean="0">
                          <a:latin typeface="Cambria Math" panose="02040503050406030204" pitchFamily="18" charset="0"/>
                        </a:rPr>
                        <m:t>𝑠𝑢𝑚</m:t>
                      </m:r>
                      <m:r>
                        <a:rPr lang="en-US" sz="1600" b="0" i="1" smtClean="0">
                          <a:latin typeface="Cambria Math" panose="02040503050406030204" pitchFamily="18" charset="0"/>
                        </a:rPr>
                        <m:t>(</m:t>
                      </m:r>
                      <m:r>
                        <a:rPr lang="en-US" sz="1600" b="0" i="1" smtClean="0">
                          <a:latin typeface="Cambria Math" panose="02040503050406030204" pitchFamily="18" charset="0"/>
                        </a:rPr>
                        <m:t>𝑙</m:t>
                      </m:r>
                      <m:r>
                        <a:rPr lang="en-US" sz="1600" b="0" i="1" smtClean="0">
                          <a:latin typeface="Cambria Math" panose="02040503050406030204" pitchFamily="18" charset="0"/>
                        </a:rPr>
                        <m:t>−1)</m:t>
                      </m:r>
                    </m:oMath>
                  </m:oMathPara>
                </a14:m>
                <a:endParaRPr lang="en-US" sz="1600" dirty="0"/>
              </a:p>
            </p:txBody>
          </p:sp>
        </mc:Choice>
        <mc:Fallback xmlns="">
          <p:sp>
            <p:nvSpPr>
              <p:cNvPr id="11" name="Content Placeholder 2">
                <a:extLst>
                  <a:ext uri="{FF2B5EF4-FFF2-40B4-BE49-F238E27FC236}">
                    <a16:creationId xmlns:a16="http://schemas.microsoft.com/office/drawing/2014/main" id="{CC07C9BA-7455-B34E-AC66-55620338808F}"/>
                  </a:ext>
                </a:extLst>
              </p:cNvPr>
              <p:cNvSpPr txBox="1">
                <a:spLocks noRot="1" noChangeAspect="1" noMove="1" noResize="1" noEditPoints="1" noAdjustHandles="1" noChangeArrowheads="1" noChangeShapeType="1" noTextEdit="1"/>
              </p:cNvSpPr>
              <p:nvPr/>
            </p:nvSpPr>
            <p:spPr>
              <a:xfrm>
                <a:off x="302743" y="2828544"/>
                <a:ext cx="2867177" cy="2097024"/>
              </a:xfrm>
              <a:prstGeom prst="rect">
                <a:avLst/>
              </a:prstGeom>
              <a:blipFill>
                <a:blip r:embed="rId3"/>
                <a:stretch>
                  <a:fillRect l="-1327"/>
                </a:stretch>
              </a:blipFill>
            </p:spPr>
            <p:txBody>
              <a:bodyPr/>
              <a:lstStyle/>
              <a:p>
                <a:r>
                  <a:rPr lang="en-US">
                    <a:noFill/>
                  </a:rPr>
                  <a:t> </a:t>
                </a:r>
              </a:p>
            </p:txBody>
          </p:sp>
        </mc:Fallback>
      </mc:AlternateContent>
      <p:cxnSp>
        <p:nvCxnSpPr>
          <p:cNvPr id="12" name="Straight Connector 11">
            <a:extLst>
              <a:ext uri="{FF2B5EF4-FFF2-40B4-BE49-F238E27FC236}">
                <a16:creationId xmlns:a16="http://schemas.microsoft.com/office/drawing/2014/main" id="{ACEAF5CD-4E31-7947-9D0F-1735D2399089}"/>
              </a:ext>
            </a:extLst>
          </p:cNvPr>
          <p:cNvCxnSpPr>
            <a:cxnSpLocks/>
          </p:cNvCxnSpPr>
          <p:nvPr/>
        </p:nvCxnSpPr>
        <p:spPr>
          <a:xfrm flipV="1">
            <a:off x="3048001" y="2828544"/>
            <a:ext cx="707135" cy="3048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D5CBC486-322F-5C4C-8377-2E3C1B9B89D4}"/>
              </a:ext>
            </a:extLst>
          </p:cNvPr>
          <p:cNvSpPr txBox="1">
            <a:spLocks/>
          </p:cNvSpPr>
          <p:nvPr/>
        </p:nvSpPr>
        <p:spPr>
          <a:xfrm>
            <a:off x="9172423" y="3456509"/>
            <a:ext cx="2867177" cy="10364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t>Not obvious to see how to make this one fast? We will see how in a moment.</a:t>
            </a:r>
          </a:p>
        </p:txBody>
      </p:sp>
      <p:cxnSp>
        <p:nvCxnSpPr>
          <p:cNvPr id="19" name="Straight Connector 18">
            <a:extLst>
              <a:ext uri="{FF2B5EF4-FFF2-40B4-BE49-F238E27FC236}">
                <a16:creationId xmlns:a16="http://schemas.microsoft.com/office/drawing/2014/main" id="{176F782F-F1CE-0145-9F7D-5D46E44C91FD}"/>
              </a:ext>
            </a:extLst>
          </p:cNvPr>
          <p:cNvCxnSpPr>
            <a:cxnSpLocks/>
          </p:cNvCxnSpPr>
          <p:nvPr/>
        </p:nvCxnSpPr>
        <p:spPr>
          <a:xfrm flipV="1">
            <a:off x="8349594" y="3755136"/>
            <a:ext cx="822829" cy="9144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89700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10829</TotalTime>
  <Words>2389</Words>
  <Application>Microsoft Macintosh PowerPoint</Application>
  <PresentationFormat>Widescreen</PresentationFormat>
  <Paragraphs>238</Paragraphs>
  <Slides>30</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Cambria Math</vt:lpstr>
      <vt:lpstr>Trebuchet MS</vt:lpstr>
      <vt:lpstr>Tw Cen MT</vt:lpstr>
      <vt:lpstr>Circuit</vt:lpstr>
      <vt:lpstr>Fenwick Trees</vt:lpstr>
      <vt:lpstr>Advanced Array Structures</vt:lpstr>
      <vt:lpstr>Fenwick Trees</vt:lpstr>
      <vt:lpstr>Motivation</vt:lpstr>
      <vt:lpstr>Why would we want this?</vt:lpstr>
      <vt:lpstr>Naïve Approach 1</vt:lpstr>
      <vt:lpstr>Naïve Approach 2</vt:lpstr>
      <vt:lpstr>Generalizing the Naïve Approach</vt:lpstr>
      <vt:lpstr>Generalizing the Naïve Approach</vt:lpstr>
      <vt:lpstr>Defining Function G</vt:lpstr>
      <vt:lpstr>Defining Function G</vt:lpstr>
      <vt:lpstr>Example Iteration of sum(14)</vt:lpstr>
      <vt:lpstr>Concrete Example!</vt:lpstr>
      <vt:lpstr>Update: Reversing G()</vt:lpstr>
      <vt:lpstr>Update: Reversing G()</vt:lpstr>
      <vt:lpstr>Example Iteration of Update(4, 2)</vt:lpstr>
      <vt:lpstr>Concrete Example!</vt:lpstr>
      <vt:lpstr>Final Update Code</vt:lpstr>
      <vt:lpstr>Fenwick Tree Implementation</vt:lpstr>
      <vt:lpstr>Fenwick Tree Linear Time Constructor</vt:lpstr>
      <vt:lpstr>Fenwick Tree Implementation</vt:lpstr>
      <vt:lpstr>Fenwick Tree Implementation</vt:lpstr>
      <vt:lpstr>Fenwick Tree Fast Construction</vt:lpstr>
      <vt:lpstr>Fenwick Tree for min Function</vt:lpstr>
      <vt:lpstr>Fenwick Tree Implementation</vt:lpstr>
      <vt:lpstr>Function must be invertible</vt:lpstr>
      <vt:lpstr>Function must be invertible</vt:lpstr>
      <vt:lpstr>Function must be invertible</vt:lpstr>
      <vt:lpstr>Conclusion</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181</cp:revision>
  <dcterms:created xsi:type="dcterms:W3CDTF">2023-02-24T14:15:53Z</dcterms:created>
  <dcterms:modified xsi:type="dcterms:W3CDTF">2025-01-22T13:46:37Z</dcterms:modified>
</cp:coreProperties>
</file>