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671" r:id="rId2"/>
    <p:sldMasterId id="2147483684" r:id="rId3"/>
    <p:sldMasterId id="2147483698" r:id="rId4"/>
    <p:sldMasterId id="2147483648" r:id="rId5"/>
    <p:sldMasterId id="2147483740" r:id="rId6"/>
  </p:sldMasterIdLst>
  <p:notesMasterIdLst>
    <p:notesMasterId r:id="rId8"/>
  </p:notesMasterIdLst>
  <p:sldIdLst>
    <p:sldId id="504" r:id="rId7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F9B505-C609-D66A-D985-9A565048539B}" name="Gastbenutzer" initials="Ga" userId="S::urn:spo:anon#95762b0c997c6fc7412a6d69b58c44feb61c5abe6f296603a19d546e4a76b7ae::" providerId="AD"/>
  <p188:author id="{6224A426-1FC1-259F-853C-90272252782A}" name="Ben Alexy" initials="BA" userId="Ben Alexy" providerId="None"/>
  <p188:author id="{33CF1DBF-BBC0-9701-9BC8-EE0646BDB369}" name="Janick Greinacher" initials="JG" userId="S::jgreina@stud.hs-heilbronn.de::3c55a9ba-9d02-4906-be52-ec0c7eee9888" providerId="AD"/>
  <p188:author id="{F8983CF7-6971-58A4-BD5F-1FFC7F1DD3B3}" name="Ben Alexy" initials="BA" userId="S::balexy@stud.hs-heilbronn.de::ac778b63-c91d-4443-9335-e26f8750a36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Hartmann" initials="LH" lastIdx="2" clrIdx="0">
    <p:extLst>
      <p:ext uri="{19B8F6BF-5375-455C-9EA6-DF929625EA0E}">
        <p15:presenceInfo xmlns:p15="http://schemas.microsoft.com/office/powerpoint/2012/main" userId="734137b50279d4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FFFFFF"/>
    <a:srgbClr val="7F7F7F"/>
    <a:srgbClr val="D9D9D9"/>
    <a:srgbClr val="595959"/>
    <a:srgbClr val="000000"/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PS Informationsmanagement |  Thema 3: Data Mesh Self-Service Platform  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Geschäftsmodelle|  MDT  | 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PS Informationsmanagement |  Thema 3: Data Mesh Self-Service Platform  |  MDT  | 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194940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</a:t>
            </a:r>
            <a:r>
              <a:rPr lang="de-DE" err="1"/>
              <a:t>ResNet</a:t>
            </a:r>
            <a:r>
              <a:rPr lang="de-DE"/>
              <a:t> |  Johannes </a:t>
            </a:r>
            <a:r>
              <a:rPr lang="de-DE" err="1"/>
              <a:t>Bubeck</a:t>
            </a:r>
            <a:r>
              <a:rPr lang="de-DE"/>
              <a:t>, Janick Greinacher |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</a:t>
            </a:r>
            <a:r>
              <a:rPr lang="de-DE" err="1"/>
              <a:t>ResNet</a:t>
            </a:r>
            <a:r>
              <a:rPr lang="de-DE"/>
              <a:t> |  Johannes </a:t>
            </a:r>
            <a:r>
              <a:rPr lang="de-DE" err="1"/>
              <a:t>Bubeck</a:t>
            </a:r>
            <a:r>
              <a:rPr lang="de-DE"/>
              <a:t>, Janick Greinacher | MDT  |  WS 22/23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Methodensteckbrief ResNet |  Johannes Bubeck, Janick Greinacher | MDT  |  WS 22/23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309336" cy="216000"/>
          </a:xfrm>
        </p:spPr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494531" cy="216000"/>
          </a:xfrm>
        </p:spPr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1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32485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669" r:id="rId14"/>
    <p:sldLayoutId id="2147483666" r:id="rId15"/>
    <p:sldLayoutId id="2147483670" r:id="rId16"/>
    <p:sldLayoutId id="2147483727" r:id="rId17"/>
    <p:sldLayoutId id="2147483667" r:id="rId18"/>
    <p:sldLayoutId id="2147483728" r:id="rId19"/>
    <p:sldLayoutId id="2147483730" r:id="rId20"/>
    <p:sldLayoutId id="2147483725" r:id="rId21"/>
    <p:sldLayoutId id="2147483662" r:id="rId22"/>
    <p:sldLayoutId id="2147483664" r:id="rId23"/>
    <p:sldLayoutId id="2147483665" r:id="rId24"/>
    <p:sldLayoutId id="2147483729" r:id="rId25"/>
    <p:sldLayoutId id="2147483668" r:id="rId26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90358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32485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Digitale Geschäftsmodelle |  MDT  | 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32485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Digitale Geschäftsmodelle|  MDT  | 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32485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Methodensteckbrief ResNet |  Johannes Bubeck, Jannik Greinacher | MDT  | 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649" r:id="rId4"/>
    <p:sldLayoutId id="2147483734" r:id="rId5"/>
    <p:sldLayoutId id="2147483650" r:id="rId6"/>
    <p:sldLayoutId id="2147483660" r:id="rId7"/>
    <p:sldLayoutId id="2147483661" r:id="rId8"/>
    <p:sldLayoutId id="2147483735" r:id="rId9"/>
    <p:sldLayoutId id="2147483736" r:id="rId10"/>
    <p:sldLayoutId id="2147483737" r:id="rId11"/>
    <p:sldLayoutId id="2147483654" r:id="rId12"/>
    <p:sldLayoutId id="2147483738" r:id="rId13"/>
    <p:sldLayoutId id="2147483712" r:id="rId14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449758"/>
            <a:ext cx="8332485" cy="281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Methodensteckbrief ResNet |  Johannes Bubeck, Janick Greinacher | MDT  |  WS 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2">
            <a:extLst>
              <a:ext uri="{FF2B5EF4-FFF2-40B4-BE49-F238E27FC236}">
                <a16:creationId xmlns:a16="http://schemas.microsoft.com/office/drawing/2014/main" id="{C44950A3-8FD7-5E3E-60A3-BF0EDB3E5723}"/>
              </a:ext>
            </a:extLst>
          </p:cNvPr>
          <p:cNvSpPr/>
          <p:nvPr/>
        </p:nvSpPr>
        <p:spPr>
          <a:xfrm>
            <a:off x="1773530" y="571501"/>
            <a:ext cx="10294645" cy="5513984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8" name="Rechteck: abgerundete Ecken 197">
            <a:extLst>
              <a:ext uri="{FF2B5EF4-FFF2-40B4-BE49-F238E27FC236}">
                <a16:creationId xmlns:a16="http://schemas.microsoft.com/office/drawing/2014/main" id="{CAD70720-50DA-BF38-5600-6E1C73898C9C}"/>
              </a:ext>
            </a:extLst>
          </p:cNvPr>
          <p:cNvSpPr/>
          <p:nvPr/>
        </p:nvSpPr>
        <p:spPr>
          <a:xfrm>
            <a:off x="912602" y="1028700"/>
            <a:ext cx="2437062" cy="4381650"/>
          </a:xfrm>
          <a:prstGeom prst="roundRect">
            <a:avLst>
              <a:gd name="adj" fmla="val 5792"/>
            </a:avLst>
          </a:prstGeom>
          <a:pattFill prst="wdUpDiag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982533D-11C3-CDBC-771F-59DF350D5F6C}"/>
              </a:ext>
            </a:extLst>
          </p:cNvPr>
          <p:cNvSpPr/>
          <p:nvPr/>
        </p:nvSpPr>
        <p:spPr>
          <a:xfrm>
            <a:off x="1105007" y="1771030"/>
            <a:ext cx="732726" cy="3467720"/>
          </a:xfrm>
          <a:prstGeom prst="roundRect">
            <a:avLst>
              <a:gd name="adj" fmla="val 1281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EB793B-71FE-B056-D85E-9797D852EEBF}"/>
              </a:ext>
            </a:extLst>
          </p:cNvPr>
          <p:cNvSpPr/>
          <p:nvPr/>
        </p:nvSpPr>
        <p:spPr>
          <a:xfrm>
            <a:off x="2453312" y="1771030"/>
            <a:ext cx="734400" cy="3467716"/>
          </a:xfrm>
          <a:prstGeom prst="roundRect">
            <a:avLst>
              <a:gd name="adj" fmla="val 8936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8D3C8A2-033F-E1C0-965F-3135AFD452C3}"/>
              </a:ext>
            </a:extLst>
          </p:cNvPr>
          <p:cNvSpPr/>
          <p:nvPr/>
        </p:nvSpPr>
        <p:spPr>
          <a:xfrm>
            <a:off x="3716366" y="4443984"/>
            <a:ext cx="2459762" cy="1415796"/>
          </a:xfrm>
          <a:prstGeom prst="roundRect">
            <a:avLst>
              <a:gd name="adj" fmla="val 71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4A12F26-D993-D29C-9568-4A6DBC2F83AD}"/>
              </a:ext>
            </a:extLst>
          </p:cNvPr>
          <p:cNvSpPr/>
          <p:nvPr/>
        </p:nvSpPr>
        <p:spPr>
          <a:xfrm>
            <a:off x="3604697" y="3915230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E11FEE6-8493-6114-D326-D124A74D80E5}"/>
              </a:ext>
            </a:extLst>
          </p:cNvPr>
          <p:cNvSpPr txBox="1"/>
          <p:nvPr/>
        </p:nvSpPr>
        <p:spPr>
          <a:xfrm>
            <a:off x="3933117" y="4105843"/>
            <a:ext cx="202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Cost</a:t>
            </a:r>
            <a:r>
              <a:rPr lang="de-DE" sz="1400" b="1" dirty="0">
                <a:solidFill>
                  <a:schemeClr val="bg1"/>
                </a:solidFill>
              </a:rPr>
              <a:t>-Benefit Analysis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C42D77E-A831-660B-B1AE-A9F7515650FE}"/>
              </a:ext>
            </a:extLst>
          </p:cNvPr>
          <p:cNvSpPr/>
          <p:nvPr/>
        </p:nvSpPr>
        <p:spPr>
          <a:xfrm>
            <a:off x="6525903" y="4443984"/>
            <a:ext cx="2459762" cy="1415796"/>
          </a:xfrm>
          <a:prstGeom prst="roundRect">
            <a:avLst>
              <a:gd name="adj" fmla="val 58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EF7F713C-E3C5-B101-C687-DF947B8CDE98}"/>
              </a:ext>
            </a:extLst>
          </p:cNvPr>
          <p:cNvSpPr/>
          <p:nvPr/>
        </p:nvSpPr>
        <p:spPr>
          <a:xfrm>
            <a:off x="6414234" y="3915230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D19E9D-2203-F954-B205-390B947D0A10}"/>
              </a:ext>
            </a:extLst>
          </p:cNvPr>
          <p:cNvSpPr txBox="1"/>
          <p:nvPr/>
        </p:nvSpPr>
        <p:spPr>
          <a:xfrm>
            <a:off x="7412784" y="410584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Model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048D3AE-6EC7-FDB1-448A-8BD9BACD948F}"/>
              </a:ext>
            </a:extLst>
          </p:cNvPr>
          <p:cNvSpPr/>
          <p:nvPr/>
        </p:nvSpPr>
        <p:spPr>
          <a:xfrm>
            <a:off x="3716376" y="772516"/>
            <a:ext cx="2453107" cy="1415796"/>
          </a:xfrm>
          <a:prstGeom prst="roundRect">
            <a:avLst>
              <a:gd name="adj" fmla="val 71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C0636AB-0B64-8657-289F-3F084DAE9DEB}"/>
              </a:ext>
            </a:extLst>
          </p:cNvPr>
          <p:cNvSpPr/>
          <p:nvPr/>
        </p:nvSpPr>
        <p:spPr>
          <a:xfrm>
            <a:off x="3604697" y="1940545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D6F7ECB-BDEC-2C5A-DF3A-9C7BE953AD3D}"/>
              </a:ext>
            </a:extLst>
          </p:cNvPr>
          <p:cNvSpPr/>
          <p:nvPr/>
        </p:nvSpPr>
        <p:spPr>
          <a:xfrm>
            <a:off x="6532558" y="772351"/>
            <a:ext cx="2453107" cy="1415796"/>
          </a:xfrm>
          <a:prstGeom prst="roundRect">
            <a:avLst>
              <a:gd name="adj" fmla="val 71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C49010B-6DBD-8417-4B7A-45152809287B}"/>
              </a:ext>
            </a:extLst>
          </p:cNvPr>
          <p:cNvSpPr txBox="1"/>
          <p:nvPr/>
        </p:nvSpPr>
        <p:spPr>
          <a:xfrm>
            <a:off x="4023496" y="210942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Data </a:t>
            </a:r>
            <a:r>
              <a:rPr lang="de-DE" sz="1400" b="1" dirty="0" err="1">
                <a:solidFill>
                  <a:schemeClr val="bg1"/>
                </a:solidFill>
              </a:rPr>
              <a:t>Preprocessing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0135004A-9714-2C61-7EFA-09F43791D04C}"/>
              </a:ext>
            </a:extLst>
          </p:cNvPr>
          <p:cNvSpPr/>
          <p:nvPr/>
        </p:nvSpPr>
        <p:spPr>
          <a:xfrm>
            <a:off x="6414234" y="1940545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8B8A2CD-069E-5220-DB83-E6C35233E859}"/>
              </a:ext>
            </a:extLst>
          </p:cNvPr>
          <p:cNvSpPr txBox="1"/>
          <p:nvPr/>
        </p:nvSpPr>
        <p:spPr>
          <a:xfrm>
            <a:off x="7382327" y="2109428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Report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025F221A-D3EE-ECC7-FDCE-CD6139BB751A}"/>
              </a:ext>
            </a:extLst>
          </p:cNvPr>
          <p:cNvSpPr txBox="1"/>
          <p:nvPr/>
        </p:nvSpPr>
        <p:spPr>
          <a:xfrm>
            <a:off x="1773530" y="5523792"/>
            <a:ext cx="1975221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API</a:t>
            </a:r>
          </a:p>
          <a:p>
            <a:pPr algn="r"/>
            <a:r>
              <a:rPr lang="de-DE" sz="1050" dirty="0"/>
              <a:t>AI Method </a:t>
            </a:r>
            <a:r>
              <a:rPr lang="de-DE" sz="1050" dirty="0" err="1"/>
              <a:t>Selection</a:t>
            </a:r>
            <a:r>
              <a:rPr lang="de-DE" sz="1050" dirty="0"/>
              <a:t> </a:t>
            </a:r>
            <a:r>
              <a:rPr lang="de-DE" sz="1050" dirty="0" err="1"/>
              <a:t>Assistant</a:t>
            </a:r>
            <a:endParaRPr lang="de-DE" sz="1050" dirty="0"/>
          </a:p>
        </p:txBody>
      </p:sp>
      <p:sp>
        <p:nvSpPr>
          <p:cNvPr id="139" name="Rechteck: abgerundete Ecken 138">
            <a:extLst>
              <a:ext uri="{FF2B5EF4-FFF2-40B4-BE49-F238E27FC236}">
                <a16:creationId xmlns:a16="http://schemas.microsoft.com/office/drawing/2014/main" id="{5EB65568-029A-C3D8-141A-18D8DAAFDB25}"/>
              </a:ext>
            </a:extLst>
          </p:cNvPr>
          <p:cNvSpPr/>
          <p:nvPr/>
        </p:nvSpPr>
        <p:spPr>
          <a:xfrm>
            <a:off x="3853516" y="894423"/>
            <a:ext cx="977686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Data Input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62237244-5B8E-3A45-2CF7-B0887D0AC59D}"/>
              </a:ext>
            </a:extLst>
          </p:cNvPr>
          <p:cNvSpPr/>
          <p:nvPr/>
        </p:nvSpPr>
        <p:spPr>
          <a:xfrm>
            <a:off x="6668665" y="1423529"/>
            <a:ext cx="992589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Save 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E8049D51-1EAC-18DD-691F-58CB0DB23939}"/>
              </a:ext>
            </a:extLst>
          </p:cNvPr>
          <p:cNvSpPr/>
          <p:nvPr/>
        </p:nvSpPr>
        <p:spPr>
          <a:xfrm>
            <a:off x="6674405" y="895954"/>
            <a:ext cx="985225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Generate</a:t>
            </a:r>
            <a:endParaRPr lang="de-DE" sz="1000" dirty="0">
              <a:solidFill>
                <a:schemeClr val="bg1"/>
              </a:solidFill>
            </a:endParaRPr>
          </a:p>
        </p:txBody>
      </p:sp>
      <p:cxnSp>
        <p:nvCxnSpPr>
          <p:cNvPr id="171" name="Verbinder: gewinkelt 170">
            <a:extLst>
              <a:ext uri="{FF2B5EF4-FFF2-40B4-BE49-F238E27FC236}">
                <a16:creationId xmlns:a16="http://schemas.microsoft.com/office/drawing/2014/main" id="{7DB945A0-E28B-B73B-93BE-87E99AD9278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343585" y="3464375"/>
            <a:ext cx="1610080" cy="450855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A01294D3-237C-E813-97A0-3DE1903540F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343585" y="3464375"/>
            <a:ext cx="4419617" cy="450855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Verbinder: gewinkelt 176">
            <a:extLst>
              <a:ext uri="{FF2B5EF4-FFF2-40B4-BE49-F238E27FC236}">
                <a16:creationId xmlns:a16="http://schemas.microsoft.com/office/drawing/2014/main" id="{D7726076-EAF6-0C1E-BCA6-AD713F762D5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349664" y="2585674"/>
            <a:ext cx="1604001" cy="422843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Verbinder: gewinkelt 179">
            <a:extLst>
              <a:ext uri="{FF2B5EF4-FFF2-40B4-BE49-F238E27FC236}">
                <a16:creationId xmlns:a16="http://schemas.microsoft.com/office/drawing/2014/main" id="{0D79041E-2170-D423-D9F5-DB3B7D11959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0191" y="2585674"/>
            <a:ext cx="4413011" cy="422843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039FAC4C-148A-CA3D-5A8D-FC4DD6A569E9}"/>
              </a:ext>
            </a:extLst>
          </p:cNvPr>
          <p:cNvSpPr/>
          <p:nvPr/>
        </p:nvSpPr>
        <p:spPr>
          <a:xfrm>
            <a:off x="1351104" y="1183140"/>
            <a:ext cx="1581139" cy="433450"/>
          </a:xfrm>
          <a:prstGeom prst="roundRect">
            <a:avLst>
              <a:gd name="adj" fmla="val 21086"/>
            </a:avLst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Streamlit</a:t>
            </a:r>
            <a:endParaRPr lang="de-DE" sz="1200" b="1" dirty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Rudimental</a:t>
            </a:r>
            <a:r>
              <a:rPr lang="de-DE" sz="1100" dirty="0">
                <a:solidFill>
                  <a:schemeClr val="tx1"/>
                </a:solidFill>
              </a:rPr>
              <a:t>-Frontend</a:t>
            </a:r>
            <a:r>
              <a:rPr lang="de-DE" sz="11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Grafik 16" descr="Männliches Profil mit einfarbiger Füllung">
            <a:extLst>
              <a:ext uri="{FF2B5EF4-FFF2-40B4-BE49-F238E27FC236}">
                <a16:creationId xmlns:a16="http://schemas.microsoft.com/office/drawing/2014/main" id="{4974994E-1FE3-96B5-0E57-BAA6713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7" y="2395233"/>
            <a:ext cx="914400" cy="914400"/>
          </a:xfrm>
          <a:prstGeom prst="rect">
            <a:avLst/>
          </a:prstGeom>
        </p:spPr>
      </p:pic>
      <p:pic>
        <p:nvPicPr>
          <p:cNvPr id="19" name="Grafik 18" descr="Büromitarbeiter mit einfarbiger Füllung">
            <a:extLst>
              <a:ext uri="{FF2B5EF4-FFF2-40B4-BE49-F238E27FC236}">
                <a16:creationId xmlns:a16="http://schemas.microsoft.com/office/drawing/2014/main" id="{26972A6C-7DEB-1E76-085D-9B74CF560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7" y="3502339"/>
            <a:ext cx="914400" cy="914400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1A165C9-211E-0B53-3BAA-C32A8888DA22}"/>
              </a:ext>
            </a:extLst>
          </p:cNvPr>
          <p:cNvSpPr/>
          <p:nvPr/>
        </p:nvSpPr>
        <p:spPr>
          <a:xfrm rot="19952588">
            <a:off x="663586" y="3740692"/>
            <a:ext cx="436255" cy="126696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9A6743DF-15E9-8CD5-528C-11483D997F02}"/>
              </a:ext>
            </a:extLst>
          </p:cNvPr>
          <p:cNvSpPr/>
          <p:nvPr/>
        </p:nvSpPr>
        <p:spPr>
          <a:xfrm rot="1647412" flipV="1">
            <a:off x="643815" y="3283493"/>
            <a:ext cx="436255" cy="126696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2D6DF0-38B8-1D92-022B-A27AE63D55D6}"/>
              </a:ext>
            </a:extLst>
          </p:cNvPr>
          <p:cNvSpPr txBox="1"/>
          <p:nvPr/>
        </p:nvSpPr>
        <p:spPr>
          <a:xfrm>
            <a:off x="90951" y="4298447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Consultant </a:t>
            </a:r>
            <a:endParaRPr lang="en-US" sz="9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3566A9F-623F-2249-7695-54265FD8E81A}"/>
              </a:ext>
            </a:extLst>
          </p:cNvPr>
          <p:cNvSpPr txBox="1"/>
          <p:nvPr/>
        </p:nvSpPr>
        <p:spPr>
          <a:xfrm>
            <a:off x="288509" y="3149311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User</a:t>
            </a:r>
            <a:endParaRPr lang="en-US" sz="900" b="1" dirty="0"/>
          </a:p>
        </p:txBody>
      </p:sp>
      <p:sp>
        <p:nvSpPr>
          <p:cNvPr id="66" name="Pfeil: nach links und rechts 65">
            <a:extLst>
              <a:ext uri="{FF2B5EF4-FFF2-40B4-BE49-F238E27FC236}">
                <a16:creationId xmlns:a16="http://schemas.microsoft.com/office/drawing/2014/main" id="{E47C92B6-AAF1-5206-F51C-EC27A0F5116D}"/>
              </a:ext>
            </a:extLst>
          </p:cNvPr>
          <p:cNvSpPr/>
          <p:nvPr/>
        </p:nvSpPr>
        <p:spPr>
          <a:xfrm>
            <a:off x="1858031" y="3373820"/>
            <a:ext cx="567286" cy="285325"/>
          </a:xfrm>
          <a:prstGeom prst="left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5469867D-AE75-035A-996D-96D510E1B52A}"/>
              </a:ext>
            </a:extLst>
          </p:cNvPr>
          <p:cNvSpPr txBox="1"/>
          <p:nvPr/>
        </p:nvSpPr>
        <p:spPr>
          <a:xfrm>
            <a:off x="1748504" y="3405748"/>
            <a:ext cx="758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Request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954F8FD-F9F8-2898-F63A-62471C769D16}"/>
              </a:ext>
            </a:extLst>
          </p:cNvPr>
          <p:cNvSpPr/>
          <p:nvPr/>
        </p:nvSpPr>
        <p:spPr>
          <a:xfrm>
            <a:off x="3906924" y="4713415"/>
            <a:ext cx="2091194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TCO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(Total Cost of Ownership)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3E58B63-CD4F-176E-3527-F4E1B7B7F993}"/>
              </a:ext>
            </a:extLst>
          </p:cNvPr>
          <p:cNvSpPr/>
          <p:nvPr/>
        </p:nvSpPr>
        <p:spPr>
          <a:xfrm>
            <a:off x="3906924" y="5251661"/>
            <a:ext cx="2091194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CLV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(Customer Lifetime Value)</a:t>
            </a:r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DB246510-E83C-4474-531D-4954AE09D935}"/>
              </a:ext>
            </a:extLst>
          </p:cNvPr>
          <p:cNvSpPr/>
          <p:nvPr/>
        </p:nvSpPr>
        <p:spPr>
          <a:xfrm>
            <a:off x="9342857" y="4443984"/>
            <a:ext cx="2459762" cy="1415796"/>
          </a:xfrm>
          <a:prstGeom prst="roundRect">
            <a:avLst>
              <a:gd name="adj" fmla="val 58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9AAF80E-84C3-6D1A-C417-9107A72CE192}"/>
              </a:ext>
            </a:extLst>
          </p:cNvPr>
          <p:cNvSpPr/>
          <p:nvPr/>
        </p:nvSpPr>
        <p:spPr>
          <a:xfrm>
            <a:off x="3853516" y="1427241"/>
            <a:ext cx="977686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de-DE" sz="1100" b="1" dirty="0">
                <a:solidFill>
                  <a:schemeClr val="bg1"/>
                </a:solidFill>
              </a:rPr>
              <a:t>Input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EE62871-6DE6-5DA3-76EF-F0C2488B4B0A}"/>
              </a:ext>
            </a:extLst>
          </p:cNvPr>
          <p:cNvSpPr/>
          <p:nvPr/>
        </p:nvSpPr>
        <p:spPr>
          <a:xfrm>
            <a:off x="4978565" y="894778"/>
            <a:ext cx="1052540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Consultant Input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4C9685B1-3184-B9BB-A4B0-DCEA95A1399D}"/>
              </a:ext>
            </a:extLst>
          </p:cNvPr>
          <p:cNvSpPr/>
          <p:nvPr/>
        </p:nvSpPr>
        <p:spPr>
          <a:xfrm>
            <a:off x="9223771" y="3917902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B5607AC-EC80-7DAF-0124-A220DC98441A}"/>
              </a:ext>
            </a:extLst>
          </p:cNvPr>
          <p:cNvSpPr txBox="1"/>
          <p:nvPr/>
        </p:nvSpPr>
        <p:spPr>
          <a:xfrm rot="16200000">
            <a:off x="922901" y="333306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Frontend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FE1238F-85D7-10FE-D613-F0555DE5A710}"/>
              </a:ext>
            </a:extLst>
          </p:cNvPr>
          <p:cNvSpPr txBox="1"/>
          <p:nvPr/>
        </p:nvSpPr>
        <p:spPr>
          <a:xfrm rot="16200000">
            <a:off x="2489111" y="330026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Core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925A58E-1218-04F1-2671-BEAB64B424FD}"/>
              </a:ext>
            </a:extLst>
          </p:cNvPr>
          <p:cNvSpPr txBox="1"/>
          <p:nvPr/>
        </p:nvSpPr>
        <p:spPr>
          <a:xfrm>
            <a:off x="10171827" y="408390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History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316FF8C4-FF46-8325-C351-1561858C6F5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343585" y="3469540"/>
            <a:ext cx="7229154" cy="44836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Grafik 101" descr="Datenbank mit einfarbiger Füllung">
            <a:extLst>
              <a:ext uri="{FF2B5EF4-FFF2-40B4-BE49-F238E27FC236}">
                <a16:creationId xmlns:a16="http://schemas.microsoft.com/office/drawing/2014/main" id="{C94A8CB3-BBB7-0CD8-FDE7-CAA8DA7F7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3650" y="4721404"/>
            <a:ext cx="835068" cy="835068"/>
          </a:xfrm>
          <a:prstGeom prst="rect">
            <a:avLst/>
          </a:prstGeom>
        </p:spPr>
      </p:pic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EE7C8A7D-64FC-EC4B-6F3C-DE20195343D5}"/>
              </a:ext>
            </a:extLst>
          </p:cNvPr>
          <p:cNvSpPr/>
          <p:nvPr/>
        </p:nvSpPr>
        <p:spPr>
          <a:xfrm>
            <a:off x="9498112" y="4715233"/>
            <a:ext cx="1037259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Load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27BD167E-3A98-689E-B34D-159C4A3DAD70}"/>
              </a:ext>
            </a:extLst>
          </p:cNvPr>
          <p:cNvSpPr/>
          <p:nvPr/>
        </p:nvSpPr>
        <p:spPr>
          <a:xfrm>
            <a:off x="9339129" y="768848"/>
            <a:ext cx="2459762" cy="1415796"/>
          </a:xfrm>
          <a:prstGeom prst="roundRect">
            <a:avLst>
              <a:gd name="adj" fmla="val 58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9A1ECBEC-905E-4C0B-09BB-33C7AB28CB94}"/>
              </a:ext>
            </a:extLst>
          </p:cNvPr>
          <p:cNvSpPr/>
          <p:nvPr/>
        </p:nvSpPr>
        <p:spPr>
          <a:xfrm>
            <a:off x="9220759" y="1940544"/>
            <a:ext cx="2697935" cy="645129"/>
          </a:xfrm>
          <a:prstGeom prst="roundRect">
            <a:avLst>
              <a:gd name="adj" fmla="val 84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75" b="1" dirty="0">
              <a:solidFill>
                <a:schemeClr val="bg1"/>
              </a:solidFill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D2A14C13-9BB1-DAF7-EFA3-A4E6838693F8}"/>
              </a:ext>
            </a:extLst>
          </p:cNvPr>
          <p:cNvSpPr txBox="1"/>
          <p:nvPr/>
        </p:nvSpPr>
        <p:spPr>
          <a:xfrm>
            <a:off x="10045768" y="210481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Feedback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9E0FEB3E-DC3D-A500-4503-7310147ED336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3343585" y="2585673"/>
            <a:ext cx="7226142" cy="42150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BC91DBB6-3A58-AB17-4B8E-0DA55C81DBB5}"/>
              </a:ext>
            </a:extLst>
          </p:cNvPr>
          <p:cNvSpPr/>
          <p:nvPr/>
        </p:nvSpPr>
        <p:spPr>
          <a:xfrm>
            <a:off x="9523413" y="894423"/>
            <a:ext cx="2091194" cy="256198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Feedback-Score 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3C33D36F-38BE-11FD-D1AA-0D48F187479B}"/>
              </a:ext>
            </a:extLst>
          </p:cNvPr>
          <p:cNvSpPr/>
          <p:nvPr/>
        </p:nvSpPr>
        <p:spPr>
          <a:xfrm>
            <a:off x="9517273" y="1261797"/>
            <a:ext cx="2091194" cy="579016"/>
          </a:xfrm>
          <a:prstGeom prst="roundRect">
            <a:avLst>
              <a:gd name="adj" fmla="val 92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1100" dirty="0">
                <a:solidFill>
                  <a:schemeClr val="bg1"/>
                </a:solidFill>
              </a:rPr>
              <a:t>Not at all satisfied',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'Less satisfied', 'Neutral', 'Satisfied', 'Very satisfied']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A66C3167-1E22-2CF7-EB17-266E1863E0EB}"/>
              </a:ext>
            </a:extLst>
          </p:cNvPr>
          <p:cNvSpPr/>
          <p:nvPr/>
        </p:nvSpPr>
        <p:spPr>
          <a:xfrm>
            <a:off x="6654727" y="4713415"/>
            <a:ext cx="985225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Load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8" name="Grafik 117" descr="Papier mit einfarbiger Füllung">
            <a:extLst>
              <a:ext uri="{FF2B5EF4-FFF2-40B4-BE49-F238E27FC236}">
                <a16:creationId xmlns:a16="http://schemas.microsoft.com/office/drawing/2014/main" id="{4F867044-CF9F-1517-240F-491706656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6449" y="4798910"/>
            <a:ext cx="705944" cy="705944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021E0763-5A0A-4B22-3236-D10E38EFCBF4}"/>
              </a:ext>
            </a:extLst>
          </p:cNvPr>
          <p:cNvSpPr txBox="1"/>
          <p:nvPr/>
        </p:nvSpPr>
        <p:spPr>
          <a:xfrm>
            <a:off x="8329907" y="5420707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 err="1">
                <a:solidFill>
                  <a:srgbClr val="404040"/>
                </a:solidFill>
              </a:rPr>
              <a:t>lgbc</a:t>
            </a:r>
            <a:endParaRPr lang="de-DE" sz="1400" b="1" dirty="0">
              <a:solidFill>
                <a:srgbClr val="404040"/>
              </a:solidFill>
            </a:endParaRPr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C60C7D4F-FC6D-08D3-3AD3-35CAFD1B0DA9}"/>
              </a:ext>
            </a:extLst>
          </p:cNvPr>
          <p:cNvSpPr/>
          <p:nvPr/>
        </p:nvSpPr>
        <p:spPr>
          <a:xfrm>
            <a:off x="6654727" y="5239497"/>
            <a:ext cx="985225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bg1"/>
                </a:solidFill>
              </a:rPr>
              <a:t>Predict</a:t>
            </a:r>
            <a:endParaRPr lang="de-DE" sz="1000" dirty="0">
              <a:solidFill>
                <a:schemeClr val="bg1"/>
              </a:solidFill>
            </a:endParaRP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89D8060-8A13-D9D9-D160-9A31B89BD193}"/>
              </a:ext>
            </a:extLst>
          </p:cNvPr>
          <p:cNvCxnSpPr>
            <a:cxnSpLocks/>
            <a:endCxn id="116" idx="3"/>
          </p:cNvCxnSpPr>
          <p:nvPr/>
        </p:nvCxnSpPr>
        <p:spPr>
          <a:xfrm flipH="1" flipV="1">
            <a:off x="7639952" y="4920201"/>
            <a:ext cx="666961" cy="84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65E98B4E-920E-2618-2567-ACA254601D2A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7639952" y="5320948"/>
            <a:ext cx="666961" cy="125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Grafik 133" descr="Dokument mit einfarbiger Füllung">
            <a:extLst>
              <a:ext uri="{FF2B5EF4-FFF2-40B4-BE49-F238E27FC236}">
                <a16:creationId xmlns:a16="http://schemas.microsoft.com/office/drawing/2014/main" id="{46D86A84-D0ED-F227-804A-64BDD3340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4133" y="998220"/>
            <a:ext cx="698260" cy="698260"/>
          </a:xfrm>
          <a:prstGeom prst="rect">
            <a:avLst/>
          </a:prstGeom>
        </p:spPr>
      </p:pic>
      <p:sp>
        <p:nvSpPr>
          <p:cNvPr id="135" name="Textfeld 134">
            <a:extLst>
              <a:ext uri="{FF2B5EF4-FFF2-40B4-BE49-F238E27FC236}">
                <a16:creationId xmlns:a16="http://schemas.microsoft.com/office/drawing/2014/main" id="{0BD3EC7D-EFCF-A719-4DE3-5EAACE7D6C9C}"/>
              </a:ext>
            </a:extLst>
          </p:cNvPr>
          <p:cNvSpPr txBox="1"/>
          <p:nvPr/>
        </p:nvSpPr>
        <p:spPr>
          <a:xfrm>
            <a:off x="8112153" y="1627666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>
                <a:solidFill>
                  <a:srgbClr val="404040"/>
                </a:solidFill>
              </a:rPr>
              <a:t>Report.pdf</a:t>
            </a:r>
            <a:endParaRPr lang="de-DE" sz="1400" b="1" dirty="0">
              <a:solidFill>
                <a:srgbClr val="404040"/>
              </a:solidFill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D9DE32E-2709-719B-AB45-9F657D60DD8D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7659630" y="1102740"/>
            <a:ext cx="647283" cy="7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A3440D12-CFDC-2A77-2EB4-13FD1FDF896C}"/>
              </a:ext>
            </a:extLst>
          </p:cNvPr>
          <p:cNvSpPr/>
          <p:nvPr/>
        </p:nvSpPr>
        <p:spPr>
          <a:xfrm>
            <a:off x="9498112" y="5241779"/>
            <a:ext cx="1037259" cy="413571"/>
          </a:xfrm>
          <a:prstGeom prst="roundRect">
            <a:avLst>
              <a:gd name="adj" fmla="val 210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/>
                </a:solidFill>
              </a:rPr>
              <a:t>Save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6BDE18E6-B8CC-8978-50F4-38B04E240000}"/>
              </a:ext>
            </a:extLst>
          </p:cNvPr>
          <p:cNvSpPr txBox="1"/>
          <p:nvPr/>
        </p:nvSpPr>
        <p:spPr>
          <a:xfrm>
            <a:off x="11066415" y="5446282"/>
            <a:ext cx="649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 err="1">
                <a:solidFill>
                  <a:srgbClr val="404040"/>
                </a:solidFill>
              </a:rPr>
              <a:t>History</a:t>
            </a:r>
            <a:endParaRPr lang="de-DE" sz="1050" b="1" dirty="0">
              <a:solidFill>
                <a:srgbClr val="404040"/>
              </a:solidFill>
            </a:endParaRPr>
          </a:p>
          <a:p>
            <a:pPr algn="ctr"/>
            <a:r>
              <a:rPr lang="de-DE" sz="1050" b="1" dirty="0">
                <a:solidFill>
                  <a:srgbClr val="404040"/>
                </a:solidFill>
              </a:rPr>
              <a:t>Data</a:t>
            </a:r>
            <a:endParaRPr lang="de-DE" sz="1400" b="1" dirty="0">
              <a:solidFill>
                <a:srgbClr val="404040"/>
              </a:solidFill>
            </a:endParaRPr>
          </a:p>
        </p:txBody>
      </p: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4EF17107-44B8-801F-9D51-FABC9DB6F5DF}"/>
              </a:ext>
            </a:extLst>
          </p:cNvPr>
          <p:cNvCxnSpPr>
            <a:cxnSpLocks/>
          </p:cNvCxnSpPr>
          <p:nvPr/>
        </p:nvCxnSpPr>
        <p:spPr>
          <a:xfrm flipH="1" flipV="1">
            <a:off x="10528383" y="4927213"/>
            <a:ext cx="558610" cy="70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83E03C6D-37C9-5BDC-5058-27BCD771F3F8}"/>
              </a:ext>
            </a:extLst>
          </p:cNvPr>
          <p:cNvCxnSpPr>
            <a:cxnSpLocks/>
          </p:cNvCxnSpPr>
          <p:nvPr/>
        </p:nvCxnSpPr>
        <p:spPr>
          <a:xfrm flipV="1">
            <a:off x="10535371" y="5361900"/>
            <a:ext cx="540215" cy="101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C5D3127C-AC11-60D4-7259-BAD65347E8D2}"/>
              </a:ext>
            </a:extLst>
          </p:cNvPr>
          <p:cNvCxnSpPr>
            <a:cxnSpLocks/>
          </p:cNvCxnSpPr>
          <p:nvPr/>
        </p:nvCxnSpPr>
        <p:spPr>
          <a:xfrm flipV="1">
            <a:off x="7649790" y="1502350"/>
            <a:ext cx="666961" cy="125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75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4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5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6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Wingdings</vt:lpstr>
      <vt:lpstr>PPT_HHN_16x9_DE_02</vt:lpstr>
      <vt:lpstr>1_PPT_HHN_16x9_DE_02</vt:lpstr>
      <vt:lpstr>PPT_HHN_16x9_DE_02</vt:lpstr>
      <vt:lpstr>PPT_HHN_16x9_DE_02</vt:lpstr>
      <vt:lpstr>PPT_HHN_16x9_DE_02</vt:lpstr>
      <vt:lpstr>PPT_HHN_16x9_DE_02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Analyseprojekt Gruppe-b Datenanalyse über die Bundesliga</dc:title>
  <dc:creator>Josh Haberkern</dc:creator>
  <cp:lastModifiedBy>Johannes Bubeck</cp:lastModifiedBy>
  <cp:revision>111</cp:revision>
  <dcterms:created xsi:type="dcterms:W3CDTF">2020-06-29T10:09:24Z</dcterms:created>
  <dcterms:modified xsi:type="dcterms:W3CDTF">2023-07-04T13:38:44Z</dcterms:modified>
</cp:coreProperties>
</file>