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" id="{FD414C52-8482-8245-B38D-B523A2BD96EE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24"/>
    <p:restoredTop sz="96327"/>
  </p:normalViewPr>
  <p:slideViewPr>
    <p:cSldViewPr snapToGrid="0">
      <p:cViewPr varScale="1">
        <p:scale>
          <a:sx n="124" d="100"/>
          <a:sy n="124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791A-F13F-C9D8-B369-F69B4644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2B27-0C8D-9D39-E6A0-4C4679466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86B5-5499-53D0-E69F-3FE39D50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7B75-D9B5-9EB6-64C0-F3F1779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165C-5C8B-0D32-2CB9-C29CC377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208B-72B0-FDB8-1A7B-C63F16B6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EAAE-850E-3149-058C-36F85264C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07EB-6A9C-C2FA-555B-5DB522BB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BFDC-4E9C-2D13-8544-2D72CD27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730EF-B369-B83E-52F9-78486ED0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1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0DBF2-5316-E0B1-59DA-E1B34F367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28BC0-FCE2-D52A-0003-9F3F7409A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4685-0A81-5CCF-44C7-A9F0E2A1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D7EE-038E-6A3B-DE65-8A3AB87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7D00-6A45-E149-331A-1C8763BB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673C-A1A0-5FA2-53C5-B0B13DCB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78F0-DDEC-3FE7-3F97-A8513158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C0F5B-BA0B-6F6E-7F06-7270C4BC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199-2FD0-427B-C52B-167E834B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526A-A18F-1425-9F06-94425D26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01E3-8B5F-2338-6E51-5072AF30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F4FB8-9646-30AA-898D-441F84C2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038D-AF86-F95B-398E-BA291B35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E291-0514-0BC0-802B-A42FF814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CA77-1A18-2586-5000-9B4BE6CA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7665-AB07-8DC9-A992-0C1B0EF3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8CD9-07A3-C5E0-DB30-15DE13AF9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D5CA-7AB0-90A8-EFD5-B3C8EC347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3267-FE5D-4615-1193-36508F63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6D884-256A-7C4E-351C-8194614E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85025-7506-B39E-8522-17383142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FB38-357D-7B06-8ED2-336BE748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0D16-DFC7-2B7F-978C-39781CCD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D034F-78B9-CF89-4A30-B4752BF11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9619D-092A-B2EC-D59E-306F0E6C0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A68EC-CDAF-4A42-AA17-26CA4440A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F614C-A195-4DAC-F7F6-0D988911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0A4D4-2E8C-B3A5-5C25-44AD6A6E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2B80F-D586-8B28-828A-E623BA69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F3C7-BA8D-C790-DF76-DE01C80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F60A0-8A19-16BE-2428-58F0E1F9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703A2-7FD1-B5C4-BECE-50F56794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43DE6-F368-7DFD-337E-A7A85C83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A27CA-5410-A699-BF67-B6C6E79F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EF8FA-CA13-B60D-98E5-75C6E666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315A1-6B09-AB66-83AA-488BAEC4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A29-AE15-F9DA-C199-D8768013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058F-DF03-E2CF-2AF3-B40AE060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EA397-E259-39B5-3D83-3151160F4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080B-42B5-C653-91CC-E9A61A51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A03CC-3AED-CC29-6031-8C769F9E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153B9-E1ED-AA57-470E-6D167238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7C85-78A7-795C-DAE8-019D1996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84F0F-E318-854E-D3FA-4DE21C9A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F2EF6-BB7F-E483-C0C4-F83001D5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9A581-1FA5-6A53-4EAC-1E6B7C33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64384-57F6-3684-40A4-018DDA6B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CE52E-706E-5248-4385-17CD342F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BB15B-45B1-6EC0-6F24-DE58252C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BC2F-AD12-27B2-CBDA-F0B2D48BB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5D9C7-CA5D-3A06-6735-769978503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3852-59BF-3345-8923-8E4053B9CD7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9EAD-88B2-22BA-5797-86B3AE3CE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4920-406E-36F9-AD05-B971CA0FD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2D11AC-B742-E5E5-52B0-7E33F599D6D7}"/>
              </a:ext>
            </a:extLst>
          </p:cNvPr>
          <p:cNvSpPr/>
          <p:nvPr/>
        </p:nvSpPr>
        <p:spPr>
          <a:xfrm>
            <a:off x="40769" y="97486"/>
            <a:ext cx="5253432" cy="22539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00"/>
              </a:spcAft>
            </a:pPr>
            <a:r>
              <a:rPr lang="en-US" b="1" dirty="0">
                <a:solidFill>
                  <a:schemeClr val="tx1"/>
                </a:solidFill>
                <a:latin typeface="Avenir Black" panose="02000503020000020003" pitchFamily="2" charset="0"/>
              </a:rPr>
              <a:t>Trial selection process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MeSH term search for {cancer}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Use MeSH terms and free text search terms to query {cancer} trial NCT IDs in the AACT CITTI database (conditions, study titles, study description)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Filter all resulting NCT IDs are by pre-specified eligibility criteria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Last step involves a thorough feasibility assessment:</a:t>
            </a:r>
          </a:p>
          <a:p>
            <a:pPr marL="742950" lvl="1" indent="-285750">
              <a:spcAft>
                <a:spcPts val="5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Is database fit-for-purpose?</a:t>
            </a:r>
          </a:p>
          <a:p>
            <a:pPr marL="742950" lvl="1" indent="-285750">
              <a:spcAft>
                <a:spcPts val="5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Sample size calculations?</a:t>
            </a:r>
          </a:p>
          <a:p>
            <a:pPr marL="742950" lvl="1" indent="-285750">
              <a:spcAft>
                <a:spcPts val="5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Do we achieve balance on baseline covariates?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755DD7-AD65-8E17-DAAD-87B813F4FD42}"/>
              </a:ext>
            </a:extLst>
          </p:cNvPr>
          <p:cNvGrpSpPr/>
          <p:nvPr/>
        </p:nvGrpSpPr>
        <p:grpSpPr>
          <a:xfrm>
            <a:off x="4933094" y="318731"/>
            <a:ext cx="1914538" cy="920068"/>
            <a:chOff x="3806114" y="195264"/>
            <a:chExt cx="2510231" cy="920068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50B81F25-126B-C31E-E29D-F178D88322EA}"/>
                </a:ext>
              </a:extLst>
            </p:cNvPr>
            <p:cNvSpPr/>
            <p:nvPr/>
          </p:nvSpPr>
          <p:spPr>
            <a:xfrm>
              <a:off x="4321556" y="841595"/>
              <a:ext cx="1479348" cy="27373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00036C-D70D-0169-5A4C-B0A95442C840}"/>
                </a:ext>
              </a:extLst>
            </p:cNvPr>
            <p:cNvSpPr txBox="1"/>
            <p:nvPr/>
          </p:nvSpPr>
          <p:spPr>
            <a:xfrm>
              <a:off x="3806114" y="195264"/>
              <a:ext cx="2510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venir Book" panose="02000503020000020003" pitchFamily="2" charset="0"/>
                </a:rPr>
                <a:t>Shortlisted </a:t>
              </a:r>
            </a:p>
            <a:p>
              <a:pPr algn="ctr"/>
              <a:r>
                <a:rPr lang="en-US" sz="1600" dirty="0">
                  <a:latin typeface="Avenir Book" panose="02000503020000020003" pitchFamily="2" charset="0"/>
                </a:rPr>
                <a:t>candidates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01C108A7-42EF-7CB7-5995-E55D1F5C8B0F}"/>
              </a:ext>
            </a:extLst>
          </p:cNvPr>
          <p:cNvSpPr/>
          <p:nvPr/>
        </p:nvSpPr>
        <p:spPr>
          <a:xfrm rot="5400000">
            <a:off x="9265439" y="2046526"/>
            <a:ext cx="150735" cy="2737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06784A-F333-3960-5BA4-F89CA25D3FE6}"/>
              </a:ext>
            </a:extLst>
          </p:cNvPr>
          <p:cNvGrpSpPr/>
          <p:nvPr/>
        </p:nvGrpSpPr>
        <p:grpSpPr>
          <a:xfrm>
            <a:off x="6486402" y="97487"/>
            <a:ext cx="5664706" cy="3927077"/>
            <a:chOff x="7163768" y="97487"/>
            <a:chExt cx="4950573" cy="200476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3861387-34A3-45AF-A32A-F95230D391A8}"/>
                </a:ext>
              </a:extLst>
            </p:cNvPr>
            <p:cNvSpPr/>
            <p:nvPr/>
          </p:nvSpPr>
          <p:spPr>
            <a:xfrm>
              <a:off x="7163768" y="97487"/>
              <a:ext cx="4950573" cy="200476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500"/>
                </a:spcAft>
              </a:pPr>
              <a:r>
                <a:rPr lang="en-US" b="1" dirty="0">
                  <a:solidFill>
                    <a:schemeClr val="tx1"/>
                  </a:solidFill>
                  <a:latin typeface="Avenir Black" panose="02000503020000020003" pitchFamily="2" charset="0"/>
                </a:rPr>
                <a:t>Protocol development &amp; registration</a:t>
              </a:r>
            </a:p>
            <a:p>
              <a:pPr marL="285750" indent="-2857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Extract all eligibility criteria from original trial protocol</a:t>
              </a:r>
            </a:p>
            <a:p>
              <a:pPr marL="285750" indent="-2857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Outline how eligibility criteria are emulated using the respective real-world database and use color-coding for investigator-assessed level of confidence on how well the criterion can be measured</a:t>
              </a:r>
            </a:p>
            <a:p>
              <a:pPr marL="171450" indent="-1714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b="1" u="sng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Descriptives</a:t>
              </a:r>
              <a:r>
                <a:rPr lang="en-US" sz="1100" u="sng" dirty="0">
                  <a:solidFill>
                    <a:schemeClr val="tx1"/>
                  </a:solidFill>
                  <a:latin typeface="Avenir Book" panose="02000503020000020003" pitchFamily="2" charset="0"/>
                </a:rPr>
                <a:t>: </a:t>
              </a:r>
            </a:p>
            <a:p>
              <a:pPr marL="628650" lvl="1" indent="-171450">
                <a:spcAft>
                  <a:spcPts val="500"/>
                </a:spcAft>
                <a:buFont typeface="Wingdings" pitchFamily="2" charset="2"/>
                <a:buChar char="§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How long do patients stay in the initiated line of treatment and how many patients cross-over or switch treatments (compare to trial if reported)</a:t>
              </a:r>
            </a:p>
            <a:p>
              <a:pPr marL="628650" lvl="1" indent="-171450">
                <a:spcAft>
                  <a:spcPts val="500"/>
                </a:spcAft>
                <a:buFont typeface="Wingdings" pitchFamily="2" charset="2"/>
                <a:buChar char="§"/>
              </a:pPr>
              <a:r>
                <a:rPr lang="en-US" sz="11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Missing data</a:t>
              </a: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: Structural missing data investigations using a principled approach – streamlined via </a:t>
              </a:r>
              <a:r>
                <a:rPr lang="en-US" sz="11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smdi</a:t>
              </a: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R package</a:t>
              </a:r>
            </a:p>
            <a:p>
              <a:pPr marL="1085850" lvl="2" indent="-171450">
                <a:spcAft>
                  <a:spcPts val="500"/>
                </a:spcAft>
                <a:buFont typeface="Wingdings" pitchFamily="2" charset="2"/>
                <a:buChar char="Ø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Patterns (monotone, non-monotone)</a:t>
              </a:r>
            </a:p>
            <a:p>
              <a:pPr marL="1085850" lvl="2" indent="-171450">
                <a:spcAft>
                  <a:spcPts val="500"/>
                </a:spcAft>
                <a:buFont typeface="Wingdings" pitchFamily="2" charset="2"/>
                <a:buChar char="Ø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Mechanisms (MCAR, MAR, MNAR)</a:t>
              </a:r>
            </a:p>
            <a:p>
              <a:pPr marL="285750" indent="-2857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Detail how the exposure (including the line of treatment) and outcome are measured and derived from each respective real-world database</a:t>
              </a:r>
            </a:p>
            <a:p>
              <a:pPr marL="285750" indent="-2857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Protocol is reviewed by FDA and expert panel</a:t>
              </a:r>
            </a:p>
            <a:p>
              <a:pPr marL="285750" indent="-2857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Protocol is registered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7FA2CA7-035D-6E77-8678-54F214A50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8610" y="1905001"/>
              <a:ext cx="827628" cy="17124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45449F-4095-A257-7AC3-A4AA397B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340" y="3482930"/>
            <a:ext cx="597311" cy="6482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DFDDB-89B5-700F-244B-EA5BC2F8A7C4}"/>
              </a:ext>
            </a:extLst>
          </p:cNvPr>
          <p:cNvGrpSpPr/>
          <p:nvPr/>
        </p:nvGrpSpPr>
        <p:grpSpPr>
          <a:xfrm>
            <a:off x="5148077" y="1871887"/>
            <a:ext cx="1333151" cy="1333151"/>
            <a:chOff x="5148077" y="1871887"/>
            <a:chExt cx="1333151" cy="1333151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2115AD5D-25C1-FBBF-A0BE-C2F0070BA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77" y="1871887"/>
              <a:ext cx="1333151" cy="1333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088F305-256C-82BC-04FE-E5B5EC2CD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125" y="2240640"/>
              <a:ext cx="876262" cy="36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F086DB-C2A0-30ED-BE98-8039BAAC422F}"/>
                </a:ext>
              </a:extLst>
            </p:cNvPr>
            <p:cNvSpPr txBox="1"/>
            <p:nvPr/>
          </p:nvSpPr>
          <p:spPr>
            <a:xfrm>
              <a:off x="5303388" y="2613215"/>
              <a:ext cx="1017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Feedback loop</a:t>
              </a:r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1DBC8784-3827-2740-AFFB-77F19E9514B9}"/>
              </a:ext>
            </a:extLst>
          </p:cNvPr>
          <p:cNvSpPr/>
          <p:nvPr/>
        </p:nvSpPr>
        <p:spPr>
          <a:xfrm rot="5400000">
            <a:off x="10256060" y="4244319"/>
            <a:ext cx="616997" cy="2737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7E45A8-8D36-9788-A78F-83CC8595A0B6}"/>
              </a:ext>
            </a:extLst>
          </p:cNvPr>
          <p:cNvGrpSpPr/>
          <p:nvPr/>
        </p:nvGrpSpPr>
        <p:grpSpPr>
          <a:xfrm>
            <a:off x="9264317" y="4715905"/>
            <a:ext cx="2841657" cy="2044609"/>
            <a:chOff x="7070935" y="4563757"/>
            <a:chExt cx="3005215" cy="204460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A3C9890-801A-0B02-E2B5-2FD7EFECE2A9}"/>
                </a:ext>
              </a:extLst>
            </p:cNvPr>
            <p:cNvSpPr/>
            <p:nvPr/>
          </p:nvSpPr>
          <p:spPr>
            <a:xfrm>
              <a:off x="7070935" y="4563757"/>
              <a:ext cx="2940680" cy="20034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500"/>
                </a:spcAft>
              </a:pPr>
              <a:r>
                <a:rPr lang="en-US" b="1" dirty="0">
                  <a:solidFill>
                    <a:schemeClr val="tx1"/>
                  </a:solidFill>
                  <a:latin typeface="Avenir Black" panose="02000503020000020003" pitchFamily="2" charset="0"/>
                </a:rPr>
                <a:t>Derive analytic cohort</a:t>
              </a:r>
            </a:p>
            <a:p>
              <a:pPr marL="171450" indent="-1714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Graphical depiction of study design</a:t>
              </a:r>
            </a:p>
            <a:p>
              <a:pPr>
                <a:spcAft>
                  <a:spcPts val="500"/>
                </a:spcAft>
              </a:pPr>
              <a:endParaRPr lang="en-US" sz="11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marL="171450" indent="-1714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>
                <a:spcAft>
                  <a:spcPts val="500"/>
                </a:spcAft>
              </a:pPr>
              <a:endParaRPr lang="en-US" sz="11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>
                <a:spcAft>
                  <a:spcPts val="500"/>
                </a:spcAft>
              </a:pPr>
              <a:endParaRPr lang="en-US" sz="11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4C7210-001F-4985-37C1-9489D679C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8682" y="5379493"/>
              <a:ext cx="1609824" cy="122887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D984AE4-AFC6-DC32-EADC-A681A3812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78839" y="5915892"/>
              <a:ext cx="597311" cy="691197"/>
            </a:xfrm>
            <a:prstGeom prst="rect">
              <a:avLst/>
            </a:prstGeom>
          </p:spPr>
        </p:pic>
      </p:grpSp>
      <p:sp>
        <p:nvSpPr>
          <p:cNvPr id="47" name="Right Arrow 46">
            <a:extLst>
              <a:ext uri="{FF2B5EF4-FFF2-40B4-BE49-F238E27FC236}">
                <a16:creationId xmlns:a16="http://schemas.microsoft.com/office/drawing/2014/main" id="{156E01A7-EF51-1D0A-8F96-7A2E970C2065}"/>
              </a:ext>
            </a:extLst>
          </p:cNvPr>
          <p:cNvSpPr/>
          <p:nvPr/>
        </p:nvSpPr>
        <p:spPr>
          <a:xfrm rot="10800000">
            <a:off x="8289733" y="5486716"/>
            <a:ext cx="256058" cy="2737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5BBB69-8444-BE43-657B-A6B43B8FC913}"/>
              </a:ext>
            </a:extLst>
          </p:cNvPr>
          <p:cNvSpPr/>
          <p:nvPr/>
        </p:nvSpPr>
        <p:spPr>
          <a:xfrm>
            <a:off x="8563375" y="5198419"/>
            <a:ext cx="674625" cy="850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Dataset </a:t>
            </a:r>
            <a:r>
              <a:rPr lang="en-US" sz="700" i="1" dirty="0"/>
              <a:t>(with missing observations)</a:t>
            </a:r>
          </a:p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EA30DF6-D421-CB62-6C0A-61B8C30DEE2F}"/>
              </a:ext>
            </a:extLst>
          </p:cNvPr>
          <p:cNvSpPr/>
          <p:nvPr/>
        </p:nvSpPr>
        <p:spPr>
          <a:xfrm>
            <a:off x="6454508" y="4614318"/>
            <a:ext cx="1835224" cy="20666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00"/>
              </a:spcAft>
            </a:pPr>
            <a:r>
              <a:rPr lang="en-US" b="1" dirty="0">
                <a:solidFill>
                  <a:schemeClr val="tx1"/>
                </a:solidFill>
                <a:latin typeface="Avenir Black" panose="02000503020000020003" pitchFamily="2" charset="0"/>
              </a:rPr>
              <a:t>Imputation</a:t>
            </a:r>
          </a:p>
          <a:p>
            <a:pPr>
              <a:spcAft>
                <a:spcPts val="500"/>
              </a:spcAft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If missing data evaluation results in conclusion that data can be imputed, create m imputed datasets (with m = ⦰ % of observed missing values)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0CE127C9-DDC3-9B4C-0C3A-359EED4379DF}"/>
              </a:ext>
            </a:extLst>
          </p:cNvPr>
          <p:cNvSpPr/>
          <p:nvPr/>
        </p:nvSpPr>
        <p:spPr>
          <a:xfrm rot="10800000">
            <a:off x="6180634" y="5486717"/>
            <a:ext cx="256058" cy="2737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751CA6F-C5D1-67A3-B642-C71B3104531B}"/>
              </a:ext>
            </a:extLst>
          </p:cNvPr>
          <p:cNvGrpSpPr/>
          <p:nvPr/>
        </p:nvGrpSpPr>
        <p:grpSpPr>
          <a:xfrm>
            <a:off x="5076874" y="4667339"/>
            <a:ext cx="1307486" cy="1979804"/>
            <a:chOff x="3727010" y="4657605"/>
            <a:chExt cx="1307486" cy="197980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EE1F979-66F2-28FE-D00C-86E925313BED}"/>
                </a:ext>
              </a:extLst>
            </p:cNvPr>
            <p:cNvGrpSpPr/>
            <p:nvPr/>
          </p:nvGrpSpPr>
          <p:grpSpPr>
            <a:xfrm>
              <a:off x="3727010" y="4676368"/>
              <a:ext cx="1307486" cy="1961041"/>
              <a:chOff x="4011540" y="4634653"/>
              <a:chExt cx="1307486" cy="196104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F779B32-055C-6987-A806-7152242F6B0E}"/>
                  </a:ext>
                </a:extLst>
              </p:cNvPr>
              <p:cNvGrpSpPr/>
              <p:nvPr/>
            </p:nvGrpSpPr>
            <p:grpSpPr>
              <a:xfrm>
                <a:off x="4102446" y="4634653"/>
                <a:ext cx="942430" cy="1614570"/>
                <a:chOff x="4102446" y="4803554"/>
                <a:chExt cx="942430" cy="1614570"/>
              </a:xfrm>
            </p:grpSpPr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DC69C92B-897C-BE00-D914-9B19AB5C7F3A}"/>
                    </a:ext>
                  </a:extLst>
                </p:cNvPr>
                <p:cNvSpPr/>
                <p:nvPr/>
              </p:nvSpPr>
              <p:spPr>
                <a:xfrm>
                  <a:off x="4102446" y="4803554"/>
                  <a:ext cx="669731" cy="85033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176A8B38-E125-6CE2-C2CF-64D0D416B148}"/>
                    </a:ext>
                  </a:extLst>
                </p:cNvPr>
                <p:cNvSpPr/>
                <p:nvPr/>
              </p:nvSpPr>
              <p:spPr>
                <a:xfrm>
                  <a:off x="4193980" y="5049775"/>
                  <a:ext cx="634076" cy="85033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8D5C7812-D37E-6E39-2934-E024DC0584EC}"/>
                    </a:ext>
                  </a:extLst>
                </p:cNvPr>
                <p:cNvSpPr/>
                <p:nvPr/>
              </p:nvSpPr>
              <p:spPr>
                <a:xfrm>
                  <a:off x="4285514" y="5295996"/>
                  <a:ext cx="626724" cy="85033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9" name="Rectangle 1028">
                  <a:extLst>
                    <a:ext uri="{FF2B5EF4-FFF2-40B4-BE49-F238E27FC236}">
                      <a16:creationId xmlns:a16="http://schemas.microsoft.com/office/drawing/2014/main" id="{791937AF-930F-C8B2-3B7C-91619F172412}"/>
                    </a:ext>
                  </a:extLst>
                </p:cNvPr>
                <p:cNvSpPr/>
                <p:nvPr/>
              </p:nvSpPr>
              <p:spPr>
                <a:xfrm>
                  <a:off x="4379567" y="5567790"/>
                  <a:ext cx="665309" cy="85033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F0B565-DF3D-16B9-F6A7-4AD3FC0AFB56}"/>
                  </a:ext>
                </a:extLst>
              </p:cNvPr>
              <p:cNvSpPr txBox="1"/>
              <p:nvPr/>
            </p:nvSpPr>
            <p:spPr>
              <a:xfrm>
                <a:off x="4011540" y="6287917"/>
                <a:ext cx="1307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venir Book" panose="02000503020000020003" pitchFamily="2" charset="0"/>
                  </a:rPr>
                  <a:t>Imputed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F9ED00C-AAA7-0BDA-86B8-580B3A88090C}"/>
                </a:ext>
              </a:extLst>
            </p:cNvPr>
            <p:cNvSpPr txBox="1"/>
            <p:nvPr/>
          </p:nvSpPr>
          <p:spPr>
            <a:xfrm>
              <a:off x="3754802" y="4657605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93C69F6-9C19-A31B-D10D-79D185CEA75A}"/>
                </a:ext>
              </a:extLst>
            </p:cNvPr>
            <p:cNvSpPr txBox="1"/>
            <p:nvPr/>
          </p:nvSpPr>
          <p:spPr>
            <a:xfrm>
              <a:off x="3855133" y="4899792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020917-EDAB-2771-8382-2C1FDE0D48D0}"/>
                </a:ext>
              </a:extLst>
            </p:cNvPr>
            <p:cNvSpPr txBox="1"/>
            <p:nvPr/>
          </p:nvSpPr>
          <p:spPr>
            <a:xfrm>
              <a:off x="3938675" y="5141979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D400BD-064F-306D-0F8E-50C76F8D0942}"/>
                </a:ext>
              </a:extLst>
            </p:cNvPr>
            <p:cNvSpPr txBox="1"/>
            <p:nvPr/>
          </p:nvSpPr>
          <p:spPr>
            <a:xfrm>
              <a:off x="4038316" y="5414304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…</a:t>
              </a:r>
            </a:p>
          </p:txBody>
        </p:sp>
      </p:grpSp>
      <p:pic>
        <p:nvPicPr>
          <p:cNvPr id="1033" name="Picture 4">
            <a:extLst>
              <a:ext uri="{FF2B5EF4-FFF2-40B4-BE49-F238E27FC236}">
                <a16:creationId xmlns:a16="http://schemas.microsoft.com/office/drawing/2014/main" id="{BC228598-9889-5C1C-8AE8-28BC8D10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428" y="5991977"/>
            <a:ext cx="597310" cy="69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ight Arrow 1033">
            <a:extLst>
              <a:ext uri="{FF2B5EF4-FFF2-40B4-BE49-F238E27FC236}">
                <a16:creationId xmlns:a16="http://schemas.microsoft.com/office/drawing/2014/main" id="{8BED63CB-35E5-D2BA-141F-94836F8A37DC}"/>
              </a:ext>
            </a:extLst>
          </p:cNvPr>
          <p:cNvSpPr/>
          <p:nvPr/>
        </p:nvSpPr>
        <p:spPr>
          <a:xfrm rot="10800000">
            <a:off x="4677189" y="5483919"/>
            <a:ext cx="256058" cy="2737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C483E52-6DBB-2F4D-DDFA-FA1F159EC7C4}"/>
              </a:ext>
            </a:extLst>
          </p:cNvPr>
          <p:cNvSpPr txBox="1"/>
          <p:nvPr/>
        </p:nvSpPr>
        <p:spPr>
          <a:xfrm>
            <a:off x="3482728" y="6306124"/>
            <a:ext cx="1210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</a:rPr>
              <a:t>Matched/</a:t>
            </a:r>
          </a:p>
          <a:p>
            <a:pPr algn="ctr"/>
            <a:r>
              <a:rPr lang="en-US" sz="1400" dirty="0">
                <a:latin typeface="Avenir Book" panose="02000503020000020003" pitchFamily="2" charset="0"/>
              </a:rPr>
              <a:t>weighted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63925CB6-05AF-A68E-639A-703E6DD86BAD}"/>
              </a:ext>
            </a:extLst>
          </p:cNvPr>
          <p:cNvGrpSpPr/>
          <p:nvPr/>
        </p:nvGrpSpPr>
        <p:grpSpPr>
          <a:xfrm>
            <a:off x="3432431" y="4633671"/>
            <a:ext cx="1209546" cy="1633333"/>
            <a:chOff x="3502138" y="4657605"/>
            <a:chExt cx="1209546" cy="1633333"/>
          </a:xfrm>
        </p:grpSpPr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861E728F-21D0-68CB-9C0A-50DC447D9DD0}"/>
                </a:ext>
              </a:extLst>
            </p:cNvPr>
            <p:cNvGrpSpPr/>
            <p:nvPr/>
          </p:nvGrpSpPr>
          <p:grpSpPr>
            <a:xfrm>
              <a:off x="3565252" y="4676368"/>
              <a:ext cx="942430" cy="1614570"/>
              <a:chOff x="3849782" y="4803554"/>
              <a:chExt cx="942430" cy="1614570"/>
            </a:xfrm>
          </p:grpSpPr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6E6ED251-062A-6BE3-47CF-F5865E3BA927}"/>
                  </a:ext>
                </a:extLst>
              </p:cNvPr>
              <p:cNvSpPr/>
              <p:nvPr/>
            </p:nvSpPr>
            <p:spPr>
              <a:xfrm>
                <a:off x="3849782" y="4803554"/>
                <a:ext cx="669731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15478282-DA6E-30BD-DC83-A2449012BFDC}"/>
                  </a:ext>
                </a:extLst>
              </p:cNvPr>
              <p:cNvSpPr/>
              <p:nvPr/>
            </p:nvSpPr>
            <p:spPr>
              <a:xfrm>
                <a:off x="3941316" y="5049775"/>
                <a:ext cx="634076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C9A3C9EE-03A2-DCC0-AF02-83981A2FB57A}"/>
                  </a:ext>
                </a:extLst>
              </p:cNvPr>
              <p:cNvSpPr/>
              <p:nvPr/>
            </p:nvSpPr>
            <p:spPr>
              <a:xfrm>
                <a:off x="4032850" y="5295996"/>
                <a:ext cx="626724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B71BDB0B-8DB5-C3CD-5254-D5A406BE9CAA}"/>
                  </a:ext>
                </a:extLst>
              </p:cNvPr>
              <p:cNvSpPr/>
              <p:nvPr/>
            </p:nvSpPr>
            <p:spPr>
              <a:xfrm>
                <a:off x="4126903" y="5567790"/>
                <a:ext cx="665309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BC23AA3A-245F-2DCD-C707-A3C64D270B68}"/>
                </a:ext>
              </a:extLst>
            </p:cNvPr>
            <p:cNvSpPr txBox="1"/>
            <p:nvPr/>
          </p:nvSpPr>
          <p:spPr>
            <a:xfrm>
              <a:off x="3502138" y="4657605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0F46B739-7AA9-8E8A-1469-FA258DE080BA}"/>
                </a:ext>
              </a:extLst>
            </p:cNvPr>
            <p:cNvSpPr txBox="1"/>
            <p:nvPr/>
          </p:nvSpPr>
          <p:spPr>
            <a:xfrm>
              <a:off x="3602469" y="4899792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556898BB-F39C-CBF9-DF41-C5E00998A0CC}"/>
                </a:ext>
              </a:extLst>
            </p:cNvPr>
            <p:cNvSpPr txBox="1"/>
            <p:nvPr/>
          </p:nvSpPr>
          <p:spPr>
            <a:xfrm>
              <a:off x="3686011" y="5141979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2CB66324-DFC7-1447-33F8-DB50EC15958C}"/>
                </a:ext>
              </a:extLst>
            </p:cNvPr>
            <p:cNvSpPr txBox="1"/>
            <p:nvPr/>
          </p:nvSpPr>
          <p:spPr>
            <a:xfrm>
              <a:off x="3785652" y="5414304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…</a:t>
              </a:r>
            </a:p>
          </p:txBody>
        </p:sp>
      </p:grpSp>
      <p:sp>
        <p:nvSpPr>
          <p:cNvPr id="1081" name="Right Arrow 1080">
            <a:extLst>
              <a:ext uri="{FF2B5EF4-FFF2-40B4-BE49-F238E27FC236}">
                <a16:creationId xmlns:a16="http://schemas.microsoft.com/office/drawing/2014/main" id="{27A676D4-6CCC-7BAD-115F-1676DCF56122}"/>
              </a:ext>
            </a:extLst>
          </p:cNvPr>
          <p:cNvSpPr/>
          <p:nvPr/>
        </p:nvSpPr>
        <p:spPr>
          <a:xfrm rot="10800000">
            <a:off x="3145531" y="5483919"/>
            <a:ext cx="256058" cy="2737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4" name="Picture 1093">
            <a:extLst>
              <a:ext uri="{FF2B5EF4-FFF2-40B4-BE49-F238E27FC236}">
                <a16:creationId xmlns:a16="http://schemas.microsoft.com/office/drawing/2014/main" id="{AF0A4DFB-4C59-9A3A-34D5-B18AC061D09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89" r="19616"/>
          <a:stretch/>
        </p:blipFill>
        <p:spPr>
          <a:xfrm>
            <a:off x="1116674" y="4433123"/>
            <a:ext cx="1993224" cy="1890030"/>
          </a:xfrm>
          <a:prstGeom prst="rect">
            <a:avLst/>
          </a:prstGeom>
        </p:spPr>
      </p:pic>
      <p:sp>
        <p:nvSpPr>
          <p:cNvPr id="1095" name="TextBox 1094">
            <a:extLst>
              <a:ext uri="{FF2B5EF4-FFF2-40B4-BE49-F238E27FC236}">
                <a16:creationId xmlns:a16="http://schemas.microsoft.com/office/drawing/2014/main" id="{2E9C1CF4-17FC-D373-66E5-55C991CE41D4}"/>
              </a:ext>
            </a:extLst>
          </p:cNvPr>
          <p:cNvSpPr txBox="1"/>
          <p:nvPr/>
        </p:nvSpPr>
        <p:spPr>
          <a:xfrm>
            <a:off x="1611857" y="6267004"/>
            <a:ext cx="149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</a:rPr>
              <a:t>Assess balance and refine</a:t>
            </a:r>
          </a:p>
        </p:txBody>
      </p:sp>
      <p:sp>
        <p:nvSpPr>
          <p:cNvPr id="1096" name="U-Turn Arrow 1095">
            <a:extLst>
              <a:ext uri="{FF2B5EF4-FFF2-40B4-BE49-F238E27FC236}">
                <a16:creationId xmlns:a16="http://schemas.microsoft.com/office/drawing/2014/main" id="{9B6EBA66-F8BF-68BA-E4CF-96350A8A7772}"/>
              </a:ext>
            </a:extLst>
          </p:cNvPr>
          <p:cNvSpPr/>
          <p:nvPr/>
        </p:nvSpPr>
        <p:spPr>
          <a:xfrm>
            <a:off x="2667485" y="4433123"/>
            <a:ext cx="1162925" cy="244682"/>
          </a:xfrm>
          <a:prstGeom prst="uturnArrow">
            <a:avLst>
              <a:gd name="adj1" fmla="val 25000"/>
              <a:gd name="adj2" fmla="val 25000"/>
              <a:gd name="adj3" fmla="val 17624"/>
              <a:gd name="adj4" fmla="val 43750"/>
              <a:gd name="adj5" fmla="val 7500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CFE50ADF-7304-433A-17EC-FB334B2FE273}"/>
              </a:ext>
            </a:extLst>
          </p:cNvPr>
          <p:cNvGrpSpPr/>
          <p:nvPr/>
        </p:nvGrpSpPr>
        <p:grpSpPr>
          <a:xfrm>
            <a:off x="1645419" y="2597740"/>
            <a:ext cx="1209546" cy="1633333"/>
            <a:chOff x="3502138" y="4657605"/>
            <a:chExt cx="1209546" cy="1633333"/>
          </a:xfrm>
        </p:grpSpPr>
        <p:grpSp>
          <p:nvGrpSpPr>
            <p:cNvPr id="1109" name="Group 1108">
              <a:extLst>
                <a:ext uri="{FF2B5EF4-FFF2-40B4-BE49-F238E27FC236}">
                  <a16:creationId xmlns:a16="http://schemas.microsoft.com/office/drawing/2014/main" id="{653FFB93-6D48-D619-6832-62AD1163FF7C}"/>
                </a:ext>
              </a:extLst>
            </p:cNvPr>
            <p:cNvGrpSpPr/>
            <p:nvPr/>
          </p:nvGrpSpPr>
          <p:grpSpPr>
            <a:xfrm>
              <a:off x="3565252" y="4676368"/>
              <a:ext cx="942430" cy="1614570"/>
              <a:chOff x="3849782" y="4803554"/>
              <a:chExt cx="942430" cy="1614570"/>
            </a:xfrm>
          </p:grpSpPr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58345C17-53E4-8C56-7F72-75C7EB71B8C2}"/>
                  </a:ext>
                </a:extLst>
              </p:cNvPr>
              <p:cNvSpPr/>
              <p:nvPr/>
            </p:nvSpPr>
            <p:spPr>
              <a:xfrm>
                <a:off x="3849782" y="4803554"/>
                <a:ext cx="669731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5" name="Rectangle 1114">
                <a:extLst>
                  <a:ext uri="{FF2B5EF4-FFF2-40B4-BE49-F238E27FC236}">
                    <a16:creationId xmlns:a16="http://schemas.microsoft.com/office/drawing/2014/main" id="{E1747F05-18A4-630D-B477-A72BAA3CCDB1}"/>
                  </a:ext>
                </a:extLst>
              </p:cNvPr>
              <p:cNvSpPr/>
              <p:nvPr/>
            </p:nvSpPr>
            <p:spPr>
              <a:xfrm>
                <a:off x="3941316" y="5049775"/>
                <a:ext cx="634076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E8A7C1EC-685E-DE55-C491-925641BF3D66}"/>
                  </a:ext>
                </a:extLst>
              </p:cNvPr>
              <p:cNvSpPr/>
              <p:nvPr/>
            </p:nvSpPr>
            <p:spPr>
              <a:xfrm>
                <a:off x="4032850" y="5295996"/>
                <a:ext cx="626724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D2B66564-8940-7A77-EC4B-57A3780C59C2}"/>
                  </a:ext>
                </a:extLst>
              </p:cNvPr>
              <p:cNvSpPr/>
              <p:nvPr/>
            </p:nvSpPr>
            <p:spPr>
              <a:xfrm>
                <a:off x="4126903" y="5567790"/>
                <a:ext cx="665309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33A094A2-730D-E4D5-C334-90DB5CBE7E5E}"/>
                </a:ext>
              </a:extLst>
            </p:cNvPr>
            <p:cNvSpPr txBox="1"/>
            <p:nvPr/>
          </p:nvSpPr>
          <p:spPr>
            <a:xfrm>
              <a:off x="3502138" y="4657605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HR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E1F93F9A-C70F-7C75-6323-0B44F042603A}"/>
                </a:ext>
              </a:extLst>
            </p:cNvPr>
            <p:cNvSpPr txBox="1"/>
            <p:nvPr/>
          </p:nvSpPr>
          <p:spPr>
            <a:xfrm>
              <a:off x="3602469" y="4899792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HR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C1320ED3-D6E2-7A47-E08E-966035DD5658}"/>
                </a:ext>
              </a:extLst>
            </p:cNvPr>
            <p:cNvSpPr txBox="1"/>
            <p:nvPr/>
          </p:nvSpPr>
          <p:spPr>
            <a:xfrm>
              <a:off x="3686011" y="5141979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HR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909C1706-8603-BB9C-0094-91ADBC7FBCC5}"/>
                </a:ext>
              </a:extLst>
            </p:cNvPr>
            <p:cNvSpPr txBox="1"/>
            <p:nvPr/>
          </p:nvSpPr>
          <p:spPr>
            <a:xfrm>
              <a:off x="3785652" y="5414304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HR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…</a:t>
              </a:r>
            </a:p>
          </p:txBody>
        </p:sp>
      </p:grpSp>
      <p:sp>
        <p:nvSpPr>
          <p:cNvPr id="1118" name="Bent Arrow 1117">
            <a:extLst>
              <a:ext uri="{FF2B5EF4-FFF2-40B4-BE49-F238E27FC236}">
                <a16:creationId xmlns:a16="http://schemas.microsoft.com/office/drawing/2014/main" id="{0B9AE6F7-6118-37D0-6402-8936535614B7}"/>
              </a:ext>
            </a:extLst>
          </p:cNvPr>
          <p:cNvSpPr/>
          <p:nvPr/>
        </p:nvSpPr>
        <p:spPr>
          <a:xfrm rot="16200000">
            <a:off x="134094" y="4788959"/>
            <a:ext cx="1191206" cy="682235"/>
          </a:xfrm>
          <a:prstGeom prst="bentArrow">
            <a:avLst>
              <a:gd name="adj1" fmla="val 1794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0" name="Rounded Rectangle 1119">
            <a:extLst>
              <a:ext uri="{FF2B5EF4-FFF2-40B4-BE49-F238E27FC236}">
                <a16:creationId xmlns:a16="http://schemas.microsoft.com/office/drawing/2014/main" id="{E1450745-3E77-5C03-4851-F2DA86252F31}"/>
              </a:ext>
            </a:extLst>
          </p:cNvPr>
          <p:cNvSpPr/>
          <p:nvPr/>
        </p:nvSpPr>
        <p:spPr>
          <a:xfrm>
            <a:off x="83263" y="2485927"/>
            <a:ext cx="1535603" cy="20206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00"/>
              </a:spcAft>
            </a:pPr>
            <a:r>
              <a:rPr lang="en-US" b="1" dirty="0">
                <a:solidFill>
                  <a:schemeClr val="tx1"/>
                </a:solidFill>
                <a:latin typeface="Avenir Black" panose="02000503020000020003" pitchFamily="2" charset="0"/>
              </a:rPr>
              <a:t>Analysis</a:t>
            </a:r>
          </a:p>
          <a:p>
            <a:pPr>
              <a:spcAft>
                <a:spcPts val="500"/>
              </a:spcAft>
            </a:pPr>
            <a:r>
              <a:rPr lang="en-US" sz="1100" b="1" dirty="0">
                <a:solidFill>
                  <a:schemeClr val="tx1"/>
                </a:solidFill>
                <a:latin typeface="Avenir Book" panose="02000503020000020003" pitchFamily="2" charset="0"/>
              </a:rPr>
              <a:t>Pre-specified primary, secondary and sensitivity analyses </a:t>
            </a: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within each imputed propensity score matched/weighted dataset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CB34B80B-712A-B701-C3FF-946431B9CFAC}"/>
              </a:ext>
            </a:extLst>
          </p:cNvPr>
          <p:cNvSpPr txBox="1"/>
          <p:nvPr/>
        </p:nvSpPr>
        <p:spPr>
          <a:xfrm>
            <a:off x="2731322" y="2987855"/>
            <a:ext cx="1013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Rubin’s rule</a:t>
            </a:r>
          </a:p>
        </p:txBody>
      </p:sp>
      <p:sp>
        <p:nvSpPr>
          <p:cNvPr id="1123" name="Right Arrow 1122">
            <a:extLst>
              <a:ext uri="{FF2B5EF4-FFF2-40B4-BE49-F238E27FC236}">
                <a16:creationId xmlns:a16="http://schemas.microsoft.com/office/drawing/2014/main" id="{B544605E-A9C6-5F5D-EAD4-418910679084}"/>
              </a:ext>
            </a:extLst>
          </p:cNvPr>
          <p:cNvSpPr/>
          <p:nvPr/>
        </p:nvSpPr>
        <p:spPr>
          <a:xfrm>
            <a:off x="2846858" y="3217275"/>
            <a:ext cx="853202" cy="2737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5" name="Picture 8">
            <a:extLst>
              <a:ext uri="{FF2B5EF4-FFF2-40B4-BE49-F238E27FC236}">
                <a16:creationId xmlns:a16="http://schemas.microsoft.com/office/drawing/2014/main" id="{683DABC2-696A-A4DB-C321-09A4844D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34" y="2559971"/>
            <a:ext cx="1360902" cy="136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" name="TextBox 1125">
            <a:extLst>
              <a:ext uri="{FF2B5EF4-FFF2-40B4-BE49-F238E27FC236}">
                <a16:creationId xmlns:a16="http://schemas.microsoft.com/office/drawing/2014/main" id="{4EFE87E7-C280-6F90-D01C-6F71636C9C1A}"/>
              </a:ext>
            </a:extLst>
          </p:cNvPr>
          <p:cNvSpPr txBox="1"/>
          <p:nvPr/>
        </p:nvSpPr>
        <p:spPr>
          <a:xfrm>
            <a:off x="3769388" y="3977327"/>
            <a:ext cx="130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</a:rPr>
              <a:t>Reporting</a:t>
            </a:r>
          </a:p>
        </p:txBody>
      </p:sp>
      <p:pic>
        <p:nvPicPr>
          <p:cNvPr id="2060" name="Picture 12" descr="AACT Database | Clinical Trials Transformation Initiative">
            <a:extLst>
              <a:ext uri="{FF2B5EF4-FFF2-40B4-BE49-F238E27FC236}">
                <a16:creationId xmlns:a16="http://schemas.microsoft.com/office/drawing/2014/main" id="{28A2D56F-5E99-2C84-6F39-42A02931D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494" y="1517960"/>
            <a:ext cx="928698" cy="35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potlight: Clinicaltrials.gov Registration and Reporting Enforcement |  Research Roadmap">
            <a:extLst>
              <a:ext uri="{FF2B5EF4-FFF2-40B4-BE49-F238E27FC236}">
                <a16:creationId xmlns:a16="http://schemas.microsoft.com/office/drawing/2014/main" id="{31A6BCE1-CDED-1ED6-12A5-66F905F43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54" y="1898726"/>
            <a:ext cx="1064468" cy="2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95C621-BE31-EA9A-CBDF-8FD79D36B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1170" y="3491012"/>
            <a:ext cx="554510" cy="6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307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Black</vt:lpstr>
      <vt:lpstr>Avenir Book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Weberpals, Janick Georg</dc:creator>
  <cp:lastModifiedBy>Weberpals, Janick Georg</cp:lastModifiedBy>
  <cp:revision>61</cp:revision>
  <dcterms:created xsi:type="dcterms:W3CDTF">2023-11-24T18:37:28Z</dcterms:created>
  <dcterms:modified xsi:type="dcterms:W3CDTF">2024-10-02T11:12:40Z</dcterms:modified>
</cp:coreProperties>
</file>