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6"/>
    <p:restoredTop sz="94704"/>
  </p:normalViewPr>
  <p:slideViewPr>
    <p:cSldViewPr snapToGrid="0">
      <p:cViewPr varScale="1">
        <p:scale>
          <a:sx n="147" d="100"/>
          <a:sy n="147" d="100"/>
        </p:scale>
        <p:origin x="208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14856-88DD-744A-9FB7-3830681E7195}" type="datetimeFigureOut">
              <a:rPr lang="en-US" smtClean="0"/>
              <a:t>7/21/23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2FE29-1FE8-8E4E-9DD6-927AFCE2E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42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2FE29-1FE8-8E4E-9DD6-927AFCE2E0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3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C957-8F2A-2FB7-8FDD-9FCA8DC38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56527-68D1-E46B-4192-15CD7EC3D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89DFD-C032-C0E7-DF6F-62C91F3CA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88A63-03D8-E0FD-98D1-2488FC40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5E19F-849B-97B4-A133-DBCA10C5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9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B9AA-8F62-0C38-5A43-8594DC4F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FAB81-9D6F-8F63-3AA2-11C946F8B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BDA66-665C-90EB-A3A3-F1F4F9960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117E4-2439-2DDC-E75C-FF34331B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3616F-D6C0-51D0-B4BC-1A15AF45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3E1900-F655-FB4A-1F5A-078D98A42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2CC63-2D4D-B1E4-76A0-8D153F46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5B6ED-4E4B-A08F-ABE9-7BD1836F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5C2FC-FAB1-B0C1-DE24-67C71622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91856-9CA8-9D46-759F-0ACD7730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3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60A77-8735-BE6B-E056-3BD939A7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94CB3-9402-FA0B-0A46-A6217A4DC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15111-13DB-57FD-89E1-A7696EB3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04C6C-5DCC-18ED-8AFC-D77C15A0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09864-5D17-14B6-556D-54FAD324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6C226-F433-F3A3-04D8-867CB850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64B7-04A7-8869-1066-12C4C7A99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48686-1418-A2E4-5BF9-24493132C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F34C8-D85D-6BC1-11F5-E447A366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1DA18-ED75-F5E6-B17D-A824DFB1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8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0AD1-C3B6-7162-8D9F-D8BA6E91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E4FA0-C348-100A-CF80-1E7D52BB6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13F5E-9519-6510-25C0-73BD520C3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FDCD8-76E2-95EE-EAE4-E25C76A8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648AC-1D12-035A-AA4B-78CF9509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D0475-D690-2AAA-06C2-BC7EE8EE0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4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1B51-0C8A-1248-6A51-CD236D66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684B7-B5E2-3E55-A557-B8BC55F63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3C1B4-584C-589D-A9B3-974686CCE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56BDE0-923C-27E5-3F82-564E19CD6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E211D3-B04C-38BC-92BC-E1874D542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6091AE-02AE-13B1-FB02-13BF8C87E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7/21/23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A5B79-F4F5-06B5-CD4F-BC2709C9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EB33EA-2B91-4A48-976D-B084FACB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6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123A-CA1A-E964-9460-296DB3E5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828CF4-5AA0-5514-DCD9-44B92838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7/21/23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59198-9812-07AF-78CF-B1BC4B43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9570A-00AF-3E48-4EA6-D3D9EEC6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9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11DA8-6C91-8554-046C-EEE33AB6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7/21/23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7BD8A-69EA-91F8-CA5C-1279BF33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8F67B-FCD3-104A-143F-B517B9A8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3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0C885-3A34-BDEB-FFD4-FEA28DFE8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2E0-FFC4-6515-8253-F2AD5B1E1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BB550-D7E7-DCBE-4290-56DA3BBC3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A609B-36E8-E104-72A0-56F3DEC6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56EF8-0D34-90A6-E7FF-8C10AAEC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1AD6D-B8CC-7D4C-5287-7C67D7BA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3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2A9B-2936-ADE8-5DE7-23AC42EE2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7D201-F50C-A98A-2FFA-5D8F98EF0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278BB-BBD3-2A11-9190-8BF2CE9DE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95364-D557-5895-3B64-BA5D651E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3F315-C7C0-0725-D289-063E9394F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AA1AC-B3CE-1142-B5B2-491EB74C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7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A9B9E-E2FE-7712-FA86-3F194439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C40F6-465C-7238-1EE7-1B5B3CCB5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21E1-630A-A0E7-8AEB-CC2762340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A58C7-16A3-DE4A-8BA1-DC642EC38F33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985B7-B5FF-6490-CE57-0694D2F41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8A754-6B5F-D580-1518-6787CF1E8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6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DA2DA79-F172-117F-2FAA-CF05B50C725B}"/>
              </a:ext>
            </a:extLst>
          </p:cNvPr>
          <p:cNvSpPr txBox="1"/>
          <p:nvPr/>
        </p:nvSpPr>
        <p:spPr>
          <a:xfrm>
            <a:off x="4505027" y="5342701"/>
            <a:ext cx="454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Utility functions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DE7C6BE-E9E0-8B43-9902-DC721974A0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12"/>
          <a:stretch/>
        </p:blipFill>
        <p:spPr>
          <a:xfrm>
            <a:off x="522360" y="19527"/>
            <a:ext cx="11318552" cy="1309334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76A4D89-CAE2-9777-6FE6-487BD1BAA58C}"/>
              </a:ext>
            </a:extLst>
          </p:cNvPr>
          <p:cNvSpPr/>
          <p:nvPr/>
        </p:nvSpPr>
        <p:spPr>
          <a:xfrm rot="5400000">
            <a:off x="5773783" y="-4406537"/>
            <a:ext cx="644433" cy="121920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Dataframe</a:t>
            </a:r>
            <a:r>
              <a:rPr lang="en-US" dirty="0">
                <a:solidFill>
                  <a:schemeClr val="tx1"/>
                </a:solidFill>
              </a:rPr>
              <a:t> with one row per patient and relevant variables as columns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(exposure, outcome, covariates, partially observed covariates)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AF8C3140-10F5-ACDE-21C9-989CB7EE965E}"/>
              </a:ext>
            </a:extLst>
          </p:cNvPr>
          <p:cNvSpPr/>
          <p:nvPr/>
        </p:nvSpPr>
        <p:spPr>
          <a:xfrm rot="5400000">
            <a:off x="5852132" y="1959406"/>
            <a:ext cx="182881" cy="304852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2C67DCE-7560-58A7-95CC-7DB43FC126F4}"/>
              </a:ext>
            </a:extLst>
          </p:cNvPr>
          <p:cNvGrpSpPr/>
          <p:nvPr/>
        </p:nvGrpSpPr>
        <p:grpSpPr>
          <a:xfrm>
            <a:off x="-2" y="2211976"/>
            <a:ext cx="12192002" cy="1705241"/>
            <a:chOff x="1683547" y="828673"/>
            <a:chExt cx="5000033" cy="384334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87E0F3A5-1676-455E-9EB6-2A450C03E975}"/>
                </a:ext>
              </a:extLst>
            </p:cNvPr>
            <p:cNvSpPr/>
            <p:nvPr/>
          </p:nvSpPr>
          <p:spPr>
            <a:xfrm>
              <a:off x="1683547" y="828673"/>
              <a:ext cx="5000033" cy="38433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264EE1-792C-539A-DE7B-61DBA7422325}"/>
                </a:ext>
              </a:extLst>
            </p:cNvPr>
            <p:cNvSpPr txBox="1"/>
            <p:nvPr/>
          </p:nvSpPr>
          <p:spPr>
            <a:xfrm>
              <a:off x="1857374" y="833672"/>
              <a:ext cx="4543425" cy="83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latin typeface="Avenir Black" panose="02000503020000020003" pitchFamily="2" charset="0"/>
                </a:rPr>
                <a:t>Descriptives</a:t>
              </a:r>
              <a:r>
                <a:rPr lang="en-US" b="1" dirty="0">
                  <a:latin typeface="Avenir Black" panose="02000503020000020003" pitchFamily="2" charset="0"/>
                </a:rPr>
                <a:t> And Pattern Diagnostics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FFAFC8B-5C63-0C21-D0A1-21D249497D15}"/>
              </a:ext>
            </a:extLst>
          </p:cNvPr>
          <p:cNvGrpSpPr/>
          <p:nvPr/>
        </p:nvGrpSpPr>
        <p:grpSpPr>
          <a:xfrm>
            <a:off x="4078587" y="2530269"/>
            <a:ext cx="4056705" cy="1267560"/>
            <a:chOff x="228656" y="2799391"/>
            <a:chExt cx="4056705" cy="126756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924A8A-8FF6-CEE0-BF7D-892307463F7D}"/>
                </a:ext>
              </a:extLst>
            </p:cNvPr>
            <p:cNvSpPr txBox="1"/>
            <p:nvPr/>
          </p:nvSpPr>
          <p:spPr>
            <a:xfrm>
              <a:off x="1029099" y="3189337"/>
              <a:ext cx="201454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 err="1">
                  <a:latin typeface="Avenir Book" panose="02000503020000020003" pitchFamily="2" charset="0"/>
                </a:rPr>
                <a:t>s</a:t>
              </a:r>
              <a:r>
                <a:rPr lang="en-US" i="1" dirty="0" err="1">
                  <a:effectLst/>
                  <a:latin typeface="Avenir Book" panose="02000503020000020003" pitchFamily="2" charset="0"/>
                </a:rPr>
                <a:t>mdi_summarize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FE635E-96AF-44EE-49A6-546E25981B24}"/>
                </a:ext>
              </a:extLst>
            </p:cNvPr>
            <p:cNvSpPr txBox="1"/>
            <p:nvPr/>
          </p:nvSpPr>
          <p:spPr>
            <a:xfrm>
              <a:off x="228656" y="2799391"/>
              <a:ext cx="4056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Avenir Book" panose="02000503020000020003" pitchFamily="2" charset="0"/>
                </a:rPr>
                <a:t>Summarize and visualize missingness: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E70EAF5-846E-4C76-1349-F775738F134B}"/>
                </a:ext>
              </a:extLst>
            </p:cNvPr>
            <p:cNvSpPr txBox="1"/>
            <p:nvPr/>
          </p:nvSpPr>
          <p:spPr>
            <a:xfrm>
              <a:off x="1431870" y="3697619"/>
              <a:ext cx="120900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 err="1">
                  <a:latin typeface="Avenir Book" panose="02000503020000020003" pitchFamily="2" charset="0"/>
                </a:rPr>
                <a:t>s</a:t>
              </a:r>
              <a:r>
                <a:rPr lang="en-US" i="1" dirty="0" err="1">
                  <a:effectLst/>
                  <a:latin typeface="Avenir Book" panose="02000503020000020003" pitchFamily="2" charset="0"/>
                </a:rPr>
                <a:t>mdi_vis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EF42983-BD33-6154-F52F-0628354D63AB}"/>
              </a:ext>
            </a:extLst>
          </p:cNvPr>
          <p:cNvGrpSpPr/>
          <p:nvPr/>
        </p:nvGrpSpPr>
        <p:grpSpPr>
          <a:xfrm>
            <a:off x="10941" y="2535369"/>
            <a:ext cx="4056705" cy="759481"/>
            <a:chOff x="10941" y="2700834"/>
            <a:chExt cx="4056705" cy="75948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6874FF-4315-B5DB-B69D-CA2DF3DA2CA4}"/>
                </a:ext>
              </a:extLst>
            </p:cNvPr>
            <p:cNvSpPr txBox="1"/>
            <p:nvPr/>
          </p:nvSpPr>
          <p:spPr>
            <a:xfrm>
              <a:off x="10941" y="2700834"/>
              <a:ext cx="4056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Avenir Book" panose="02000503020000020003" pitchFamily="2" charset="0"/>
                </a:rPr>
                <a:t>Which covariates exhibit missingness?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C2944E3-14C5-A1DE-766A-179F0FE1BB38}"/>
                </a:ext>
              </a:extLst>
            </p:cNvPr>
            <p:cNvSpPr txBox="1"/>
            <p:nvPr/>
          </p:nvSpPr>
          <p:spPr>
            <a:xfrm>
              <a:off x="857131" y="3090983"/>
              <a:ext cx="236432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 err="1">
                  <a:latin typeface="Avenir Book" panose="02000503020000020003" pitchFamily="2" charset="0"/>
                </a:rPr>
                <a:t>s</a:t>
              </a:r>
              <a:r>
                <a:rPr lang="en-US" i="1" dirty="0" err="1">
                  <a:effectLst/>
                  <a:latin typeface="Avenir Book" panose="02000503020000020003" pitchFamily="2" charset="0"/>
                </a:rPr>
                <a:t>mdi_check_covar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1327410-18A5-4B7F-A049-3A50DAF72119}"/>
              </a:ext>
            </a:extLst>
          </p:cNvPr>
          <p:cNvGrpSpPr/>
          <p:nvPr/>
        </p:nvGrpSpPr>
        <p:grpSpPr>
          <a:xfrm>
            <a:off x="9126583" y="2535369"/>
            <a:ext cx="2815103" cy="1266930"/>
            <a:chOff x="9126583" y="2700834"/>
            <a:chExt cx="2815103" cy="12669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D895CFD-8280-3CBC-753C-670FC6003074}"/>
                </a:ext>
              </a:extLst>
            </p:cNvPr>
            <p:cNvSpPr txBox="1"/>
            <p:nvPr/>
          </p:nvSpPr>
          <p:spPr>
            <a:xfrm>
              <a:off x="9126583" y="2700834"/>
              <a:ext cx="2815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Avenir Book" panose="02000503020000020003" pitchFamily="2" charset="0"/>
                </a:rPr>
                <a:t>Identify patterns visually*: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9B65C78-E00C-C43F-B18F-2B46C52824C3}"/>
                </a:ext>
              </a:extLst>
            </p:cNvPr>
            <p:cNvSpPr txBox="1"/>
            <p:nvPr/>
          </p:nvSpPr>
          <p:spPr>
            <a:xfrm>
              <a:off x="9487926" y="3090983"/>
              <a:ext cx="201454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 err="1">
                  <a:latin typeface="Avenir Book" panose="02000503020000020003" pitchFamily="2" charset="0"/>
                </a:rPr>
                <a:t>g</a:t>
              </a:r>
              <a:r>
                <a:rPr lang="en-US" i="1" dirty="0" err="1">
                  <a:effectLst/>
                  <a:latin typeface="Avenir Book" panose="02000503020000020003" pitchFamily="2" charset="0"/>
                </a:rPr>
                <a:t>g_miss_upset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37A075-60D9-1622-2D0D-C102E31F8297}"/>
                </a:ext>
              </a:extLst>
            </p:cNvPr>
            <p:cNvSpPr txBox="1"/>
            <p:nvPr/>
          </p:nvSpPr>
          <p:spPr>
            <a:xfrm>
              <a:off x="9487926" y="3598432"/>
              <a:ext cx="201454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 err="1">
                  <a:latin typeface="Avenir Book" panose="02000503020000020003" pitchFamily="2" charset="0"/>
                </a:rPr>
                <a:t>md_pattern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712A278-3964-0145-B2E7-824A595E4BBA}"/>
              </a:ext>
            </a:extLst>
          </p:cNvPr>
          <p:cNvGrpSpPr/>
          <p:nvPr/>
        </p:nvGrpSpPr>
        <p:grpSpPr>
          <a:xfrm>
            <a:off x="-72043" y="4130205"/>
            <a:ext cx="12264042" cy="2514436"/>
            <a:chOff x="1654003" y="828669"/>
            <a:chExt cx="5029577" cy="5019023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360B873-DB89-BC65-648C-18E079EFCD6A}"/>
                </a:ext>
              </a:extLst>
            </p:cNvPr>
            <p:cNvSpPr/>
            <p:nvPr/>
          </p:nvSpPr>
          <p:spPr>
            <a:xfrm>
              <a:off x="1683547" y="828669"/>
              <a:ext cx="5000033" cy="501902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8664143-99DC-828C-71D6-C50BC824518D}"/>
                </a:ext>
              </a:extLst>
            </p:cNvPr>
            <p:cNvSpPr txBox="1"/>
            <p:nvPr/>
          </p:nvSpPr>
          <p:spPr>
            <a:xfrm>
              <a:off x="1654003" y="833671"/>
              <a:ext cx="5000033" cy="737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venir Black" panose="02000503020000020003" pitchFamily="2" charset="0"/>
                </a:rPr>
                <a:t>Inferential Three Group Diagnostics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B1FA1AA-5AA8-FD10-9224-2493EDB3A214}"/>
              </a:ext>
            </a:extLst>
          </p:cNvPr>
          <p:cNvGrpSpPr/>
          <p:nvPr/>
        </p:nvGrpSpPr>
        <p:grpSpPr>
          <a:xfrm>
            <a:off x="431946" y="4683955"/>
            <a:ext cx="2613556" cy="1626374"/>
            <a:chOff x="423855" y="4983649"/>
            <a:chExt cx="2613556" cy="162637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FA7D2D4-8FA4-B030-6655-D416CA414927}"/>
                </a:ext>
              </a:extLst>
            </p:cNvPr>
            <p:cNvSpPr txBox="1"/>
            <p:nvPr/>
          </p:nvSpPr>
          <p:spPr>
            <a:xfrm>
              <a:off x="423855" y="4983649"/>
              <a:ext cx="261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venir Black" panose="02000503020000020003" pitchFamily="2" charset="0"/>
                </a:rPr>
                <a:t>Group 1 Diagnostics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3E50098-6D6A-8960-2F66-D7C78726EBBC}"/>
                </a:ext>
              </a:extLst>
            </p:cNvPr>
            <p:cNvSpPr txBox="1"/>
            <p:nvPr/>
          </p:nvSpPr>
          <p:spPr>
            <a:xfrm>
              <a:off x="793315" y="5355632"/>
              <a:ext cx="15943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>
                  <a:latin typeface="Avenir Book" panose="02000503020000020003" pitchFamily="2" charset="0"/>
                </a:rPr>
                <a:t>s</a:t>
              </a:r>
              <a:r>
                <a:rPr lang="en-US" i="1" dirty="0" err="1">
                  <a:effectLst/>
                  <a:latin typeface="Avenir Book" panose="02000503020000020003" pitchFamily="2" charset="0"/>
                </a:rPr>
                <a:t>mdi_amsd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E889D3-DCCE-9D15-D5F4-D2CE270CBAEF}"/>
                </a:ext>
              </a:extLst>
            </p:cNvPr>
            <p:cNvSpPr txBox="1"/>
            <p:nvPr/>
          </p:nvSpPr>
          <p:spPr>
            <a:xfrm>
              <a:off x="600817" y="5781787"/>
              <a:ext cx="197932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>
                  <a:latin typeface="Avenir Book" panose="02000503020000020003" pitchFamily="2" charset="0"/>
                </a:rPr>
                <a:t>s</a:t>
              </a:r>
              <a:r>
                <a:rPr lang="en-US" i="1" dirty="0" err="1">
                  <a:effectLst/>
                  <a:latin typeface="Avenir Book" panose="02000503020000020003" pitchFamily="2" charset="0"/>
                </a:rPr>
                <a:t>mdi_hotelling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9FD899A-334B-3519-5B06-705783190559}"/>
                </a:ext>
              </a:extLst>
            </p:cNvPr>
            <p:cNvSpPr txBox="1"/>
            <p:nvPr/>
          </p:nvSpPr>
          <p:spPr>
            <a:xfrm>
              <a:off x="600817" y="6240691"/>
              <a:ext cx="197932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>
                  <a:latin typeface="Avenir Book" panose="02000503020000020003" pitchFamily="2" charset="0"/>
                </a:rPr>
                <a:t>s</a:t>
              </a:r>
              <a:r>
                <a:rPr lang="en-US" i="1" dirty="0" err="1">
                  <a:effectLst/>
                  <a:latin typeface="Avenir Book" panose="02000503020000020003" pitchFamily="2" charset="0"/>
                </a:rPr>
                <a:t>mdi_little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</p:grpSp>
      <p:sp>
        <p:nvSpPr>
          <p:cNvPr id="48" name="Right Arrow 47">
            <a:extLst>
              <a:ext uri="{FF2B5EF4-FFF2-40B4-BE49-F238E27FC236}">
                <a16:creationId xmlns:a16="http://schemas.microsoft.com/office/drawing/2014/main" id="{A321ECE2-D62D-3113-5DD1-10B6D8B699E7}"/>
              </a:ext>
            </a:extLst>
          </p:cNvPr>
          <p:cNvSpPr/>
          <p:nvPr/>
        </p:nvSpPr>
        <p:spPr>
          <a:xfrm rot="5400000">
            <a:off x="5852131" y="3860389"/>
            <a:ext cx="182881" cy="304852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E92A6B1-A8FE-0B50-42CC-639236D0FCBB}"/>
              </a:ext>
            </a:extLst>
          </p:cNvPr>
          <p:cNvGrpSpPr/>
          <p:nvPr/>
        </p:nvGrpSpPr>
        <p:grpSpPr>
          <a:xfrm>
            <a:off x="3410402" y="4683955"/>
            <a:ext cx="2613556" cy="738664"/>
            <a:chOff x="3410402" y="5137175"/>
            <a:chExt cx="2613556" cy="73866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FDCC699-53A3-DD53-FE30-27C83B18A08A}"/>
                </a:ext>
              </a:extLst>
            </p:cNvPr>
            <p:cNvSpPr txBox="1"/>
            <p:nvPr/>
          </p:nvSpPr>
          <p:spPr>
            <a:xfrm>
              <a:off x="3410402" y="5137175"/>
              <a:ext cx="261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venir Black" panose="02000503020000020003" pitchFamily="2" charset="0"/>
                </a:rPr>
                <a:t>Group 2 Diagnostics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DE0563F-BA4F-1950-E263-FABC521D2057}"/>
                </a:ext>
              </a:extLst>
            </p:cNvPr>
            <p:cNvSpPr txBox="1"/>
            <p:nvPr/>
          </p:nvSpPr>
          <p:spPr>
            <a:xfrm>
              <a:off x="3752492" y="5506507"/>
              <a:ext cx="15943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>
                  <a:latin typeface="Avenir Book" panose="02000503020000020003" pitchFamily="2" charset="0"/>
                </a:rPr>
                <a:t>s</a:t>
              </a:r>
              <a:r>
                <a:rPr lang="en-US" i="1" dirty="0" err="1">
                  <a:effectLst/>
                  <a:latin typeface="Avenir Book" panose="02000503020000020003" pitchFamily="2" charset="0"/>
                </a:rPr>
                <a:t>mdi_</a:t>
              </a:r>
              <a:r>
                <a:rPr lang="en-US" i="1" dirty="0" err="1">
                  <a:latin typeface="Avenir Book" panose="02000503020000020003" pitchFamily="2" charset="0"/>
                </a:rPr>
                <a:t>rf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8F4F691-CEB9-8E00-3CAF-227C7C7460CA}"/>
              </a:ext>
            </a:extLst>
          </p:cNvPr>
          <p:cNvGrpSpPr/>
          <p:nvPr/>
        </p:nvGrpSpPr>
        <p:grpSpPr>
          <a:xfrm>
            <a:off x="6366048" y="4706356"/>
            <a:ext cx="2613556" cy="730154"/>
            <a:chOff x="5907457" y="5142862"/>
            <a:chExt cx="2613556" cy="73015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5A521DD-B822-E82C-5552-E0FF692D4E87}"/>
                </a:ext>
              </a:extLst>
            </p:cNvPr>
            <p:cNvSpPr txBox="1"/>
            <p:nvPr/>
          </p:nvSpPr>
          <p:spPr>
            <a:xfrm>
              <a:off x="5907457" y="5142862"/>
              <a:ext cx="261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venir Black" panose="02000503020000020003" pitchFamily="2" charset="0"/>
                </a:rPr>
                <a:t>Group 3 Diagnostics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A2B2E50-AB0B-FE10-1D99-9C7523BD43B1}"/>
                </a:ext>
              </a:extLst>
            </p:cNvPr>
            <p:cNvSpPr txBox="1"/>
            <p:nvPr/>
          </p:nvSpPr>
          <p:spPr>
            <a:xfrm>
              <a:off x="6023958" y="5503684"/>
              <a:ext cx="193642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>
                  <a:latin typeface="Avenir Book" panose="02000503020000020003" pitchFamily="2" charset="0"/>
                </a:rPr>
                <a:t>s</a:t>
              </a:r>
              <a:r>
                <a:rPr lang="en-US" i="1" dirty="0" err="1">
                  <a:effectLst/>
                  <a:latin typeface="Avenir Book" panose="02000503020000020003" pitchFamily="2" charset="0"/>
                </a:rPr>
                <a:t>mdi_outcome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3EE701A-1B38-6081-94BF-04F30B747D8F}"/>
              </a:ext>
            </a:extLst>
          </p:cNvPr>
          <p:cNvGrpSpPr/>
          <p:nvPr/>
        </p:nvGrpSpPr>
        <p:grpSpPr>
          <a:xfrm>
            <a:off x="9227356" y="4702557"/>
            <a:ext cx="2613556" cy="746458"/>
            <a:chOff x="9213543" y="5033351"/>
            <a:chExt cx="2613556" cy="74645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AC5E932-3BF1-6B64-F168-003DFBEF45DC}"/>
                </a:ext>
              </a:extLst>
            </p:cNvPr>
            <p:cNvSpPr txBox="1"/>
            <p:nvPr/>
          </p:nvSpPr>
          <p:spPr>
            <a:xfrm>
              <a:off x="9213543" y="5033351"/>
              <a:ext cx="261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venir Black" panose="02000503020000020003" pitchFamily="2" charset="0"/>
                </a:rPr>
                <a:t>Group 1-3 Diagnostics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AAAA1A8-5A53-BA48-1DD2-7B0D201258F6}"/>
                </a:ext>
              </a:extLst>
            </p:cNvPr>
            <p:cNvSpPr txBox="1"/>
            <p:nvPr/>
          </p:nvSpPr>
          <p:spPr>
            <a:xfrm>
              <a:off x="9462263" y="5410477"/>
              <a:ext cx="193642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>
                  <a:latin typeface="Avenir Book" panose="02000503020000020003" pitchFamily="2" charset="0"/>
                </a:rPr>
                <a:t>s</a:t>
              </a:r>
              <a:r>
                <a:rPr lang="en-US" i="1" dirty="0" err="1">
                  <a:effectLst/>
                  <a:latin typeface="Avenir Book" panose="02000503020000020003" pitchFamily="2" charset="0"/>
                </a:rPr>
                <a:t>mdi_diagnose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7C3209A-4187-239A-745C-C6BCB91E3066}"/>
              </a:ext>
            </a:extLst>
          </p:cNvPr>
          <p:cNvSpPr txBox="1"/>
          <p:nvPr/>
        </p:nvSpPr>
        <p:spPr>
          <a:xfrm>
            <a:off x="3283132" y="5739845"/>
            <a:ext cx="8836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venir Book" panose="02000503020000020003" pitchFamily="2" charset="0"/>
              </a:rPr>
              <a:t>Tip: If pattern seems </a:t>
            </a:r>
            <a:r>
              <a:rPr lang="en-US" sz="1400" b="1" i="1" dirty="0">
                <a:latin typeface="Avenir Book" panose="02000503020000020003" pitchFamily="2" charset="0"/>
              </a:rPr>
              <a:t>non-monotone</a:t>
            </a:r>
            <a:r>
              <a:rPr lang="en-US" sz="1400" i="1" dirty="0">
                <a:latin typeface="Avenir Book" panose="02000503020000020003" pitchFamily="2" charset="0"/>
              </a:rPr>
              <a:t> → run diagnostics on all partially observed covariates jointly, if </a:t>
            </a:r>
            <a:r>
              <a:rPr lang="en-US" sz="1400" b="1" i="1" dirty="0">
                <a:latin typeface="Avenir Book" panose="02000503020000020003" pitchFamily="2" charset="0"/>
              </a:rPr>
              <a:t>monotone</a:t>
            </a:r>
            <a:r>
              <a:rPr lang="en-US" sz="1400" i="1" dirty="0">
                <a:latin typeface="Avenir Book" panose="02000503020000020003" pitchFamily="2" charset="0"/>
              </a:rPr>
              <a:t> consider running diagnostics on each partially observed covariate individually </a:t>
            </a:r>
            <a:r>
              <a:rPr lang="en-US" sz="1400" i="1" dirty="0">
                <a:latin typeface="Avenir Black" panose="02000503020000020003" pitchFamily="2" charset="0"/>
              </a:rPr>
              <a:t>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370A6-77BD-A0A1-8ABE-E0C043D691BA}"/>
              </a:ext>
            </a:extLst>
          </p:cNvPr>
          <p:cNvSpPr txBox="1"/>
          <p:nvPr/>
        </p:nvSpPr>
        <p:spPr>
          <a:xfrm>
            <a:off x="857130" y="3421367"/>
            <a:ext cx="236432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Avenir Book" panose="02000503020000020003" pitchFamily="2" charset="0"/>
              </a:rPr>
              <a:t>s</a:t>
            </a:r>
            <a:r>
              <a:rPr lang="en-US" i="1" dirty="0" err="1">
                <a:effectLst/>
                <a:latin typeface="Avenir Book" panose="02000503020000020003" pitchFamily="2" charset="0"/>
              </a:rPr>
              <a:t>mdi_na_indicator</a:t>
            </a:r>
            <a:r>
              <a:rPr lang="en-US" i="1" dirty="0">
                <a:effectLst/>
                <a:latin typeface="Avenir Book" panose="02000503020000020003" pitchFamily="2" charset="0"/>
              </a:rPr>
              <a:t>()</a:t>
            </a:r>
            <a:endParaRPr lang="en-US" i="1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85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140</Words>
  <Application>Microsoft Macintosh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Black</vt:lpstr>
      <vt:lpstr>Avenir Book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Weberpals, Janick Georg</dc:creator>
  <cp:lastModifiedBy>Weberpals, Janick Georg</cp:lastModifiedBy>
  <cp:revision>9</cp:revision>
  <dcterms:created xsi:type="dcterms:W3CDTF">2023-07-21T15:20:00Z</dcterms:created>
  <dcterms:modified xsi:type="dcterms:W3CDTF">2023-07-21T16:17:27Z</dcterms:modified>
</cp:coreProperties>
</file>