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15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3"/>
    <p:restoredTop sz="94742"/>
  </p:normalViewPr>
  <p:slideViewPr>
    <p:cSldViewPr snapToGrid="0">
      <p:cViewPr varScale="1">
        <p:scale>
          <a:sx n="162" d="100"/>
          <a:sy n="162" d="100"/>
        </p:scale>
        <p:origin x="2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14856-88DD-744A-9FB7-3830681E7195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2FE29-1FE8-8E4E-9DD6-927AFCE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4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2FE29-1FE8-8E4E-9DD6-927AFCE2E0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0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C957-8F2A-2FB7-8FDD-9FCA8DC38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56527-68D1-E46B-4192-15CD7EC3D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9DFD-C032-C0E7-DF6F-62C91F3C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88A63-03D8-E0FD-98D1-2488FC40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5E19F-849B-97B4-A133-DBCA10C5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9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B9AA-8F62-0C38-5A43-8594DC4F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FAB81-9D6F-8F63-3AA2-11C946F8B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BDA66-665C-90EB-A3A3-F1F4F996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117E4-2439-2DDC-E75C-FF34331B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3616F-D6C0-51D0-B4BC-1A15AF45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E1900-F655-FB4A-1F5A-078D98A42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2CC63-2D4D-B1E4-76A0-8D153F46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5B6ED-4E4B-A08F-ABE9-7BD1836F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5C2FC-FAB1-B0C1-DE24-67C71622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91856-9CA8-9D46-759F-0ACD7730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3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0A77-8735-BE6B-E056-3BD939A7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94CB3-9402-FA0B-0A46-A6217A4DC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15111-13DB-57FD-89E1-A7696EB3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4C6C-5DCC-18ED-8AFC-D77C15A0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09864-5D17-14B6-556D-54FAD324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C226-F433-F3A3-04D8-867CB850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64B7-04A7-8869-1066-12C4C7A99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8686-1418-A2E4-5BF9-24493132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F34C8-D85D-6BC1-11F5-E447A366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DA18-ED75-F5E6-B17D-A824DFB1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8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0AD1-C3B6-7162-8D9F-D8BA6E91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4FA0-C348-100A-CF80-1E7D52BB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13F5E-9519-6510-25C0-73BD520C3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FDCD8-76E2-95EE-EAE4-E25C76A8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648AC-1D12-035A-AA4B-78CF9509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D0475-D690-2AAA-06C2-BC7EE8EE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4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1B51-0C8A-1248-6A51-CD236D66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684B7-B5E2-3E55-A557-B8BC55F63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3C1B4-584C-589D-A9B3-974686CCE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6BDE0-923C-27E5-3F82-564E19CD6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211D3-B04C-38BC-92BC-E1874D542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091AE-02AE-13B1-FB02-13BF8C87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A5B79-F4F5-06B5-CD4F-BC2709C9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B33EA-2B91-4A48-976D-B084FACB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6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123A-CA1A-E964-9460-296DB3E5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28CF4-5AA0-5514-DCD9-44B92838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59198-9812-07AF-78CF-B1BC4B43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9570A-00AF-3E48-4EA6-D3D9EEC6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9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11DA8-6C91-8554-046C-EEE33AB6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7BD8A-69EA-91F8-CA5C-1279BF33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8F67B-FCD3-104A-143F-B517B9A8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C885-3A34-BDEB-FFD4-FEA28DFE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2E0-FFC4-6515-8253-F2AD5B1E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BB550-D7E7-DCBE-4290-56DA3BBC3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A609B-36E8-E104-72A0-56F3DEC6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6EF8-0D34-90A6-E7FF-8C10AAEC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1AD6D-B8CC-7D4C-5287-7C67D7BA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3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2A9B-2936-ADE8-5DE7-23AC42EE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7D201-F50C-A98A-2FFA-5D8F98EF0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78BB-BBD3-2A11-9190-8BF2CE9DE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95364-D557-5895-3B64-BA5D651E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3F315-C7C0-0725-D289-063E9394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AA1AC-B3CE-1142-B5B2-491EB74C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A9B9E-E2FE-7712-FA86-3F194439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40F6-465C-7238-1EE7-1B5B3CCB5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21E1-630A-A0E7-8AEB-CC2762340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A58C7-16A3-DE4A-8BA1-DC642EC38F33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985B7-B5FF-6490-CE57-0694D2F41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8A754-6B5F-D580-1518-6787CF1E8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76A4D89-CAE2-9777-6FE6-487BD1BAA58C}"/>
              </a:ext>
            </a:extLst>
          </p:cNvPr>
          <p:cNvSpPr/>
          <p:nvPr/>
        </p:nvSpPr>
        <p:spPr>
          <a:xfrm rot="5400000">
            <a:off x="5089921" y="-4946797"/>
            <a:ext cx="2011680" cy="120483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 with one row per patient and relevant variables as columns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(exposure, outcome, covariates, partially observed covariates)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2DA79-F172-117F-2FAA-CF05B50C725B}"/>
              </a:ext>
            </a:extLst>
          </p:cNvPr>
          <p:cNvSpPr txBox="1"/>
          <p:nvPr/>
        </p:nvSpPr>
        <p:spPr>
          <a:xfrm>
            <a:off x="4505027" y="5398358"/>
            <a:ext cx="454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Utility functions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E7C6BE-E9E0-8B43-9902-DC721974A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12"/>
          <a:stretch/>
        </p:blipFill>
        <p:spPr>
          <a:xfrm>
            <a:off x="522360" y="106988"/>
            <a:ext cx="11318552" cy="1309334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AF8C3140-10F5-ACDE-21C9-989CB7EE965E}"/>
              </a:ext>
            </a:extLst>
          </p:cNvPr>
          <p:cNvSpPr/>
          <p:nvPr/>
        </p:nvSpPr>
        <p:spPr>
          <a:xfrm rot="5400000">
            <a:off x="5855730" y="2018661"/>
            <a:ext cx="175686" cy="30485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C67DCE-7560-58A7-95CC-7DB43FC126F4}"/>
              </a:ext>
            </a:extLst>
          </p:cNvPr>
          <p:cNvGrpSpPr/>
          <p:nvPr/>
        </p:nvGrpSpPr>
        <p:grpSpPr>
          <a:xfrm>
            <a:off x="70713" y="2267633"/>
            <a:ext cx="12060667" cy="1705241"/>
            <a:chOff x="1683547" y="828673"/>
            <a:chExt cx="5000033" cy="384334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7E0F3A5-1676-455E-9EB6-2A450C03E975}"/>
                </a:ext>
              </a:extLst>
            </p:cNvPr>
            <p:cNvSpPr/>
            <p:nvPr/>
          </p:nvSpPr>
          <p:spPr>
            <a:xfrm>
              <a:off x="1683547" y="828673"/>
              <a:ext cx="5000033" cy="38433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264EE1-792C-539A-DE7B-61DBA7422325}"/>
                </a:ext>
              </a:extLst>
            </p:cNvPr>
            <p:cNvSpPr txBox="1"/>
            <p:nvPr/>
          </p:nvSpPr>
          <p:spPr>
            <a:xfrm>
              <a:off x="1857374" y="833672"/>
              <a:ext cx="4543425" cy="83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latin typeface="Avenir Black" panose="02000503020000020003" pitchFamily="2" charset="0"/>
                </a:rPr>
                <a:t>Descriptives</a:t>
              </a:r>
              <a:r>
                <a:rPr lang="en-US" b="1" dirty="0">
                  <a:latin typeface="Avenir Black" panose="02000503020000020003" pitchFamily="2" charset="0"/>
                </a:rPr>
                <a:t> And Pattern Diagnostics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FAFC8B-5C63-0C21-D0A1-21D249497D15}"/>
              </a:ext>
            </a:extLst>
          </p:cNvPr>
          <p:cNvGrpSpPr/>
          <p:nvPr/>
        </p:nvGrpSpPr>
        <p:grpSpPr>
          <a:xfrm>
            <a:off x="4078587" y="2585926"/>
            <a:ext cx="4056705" cy="1267560"/>
            <a:chOff x="228656" y="2799391"/>
            <a:chExt cx="4056705" cy="126756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924A8A-8FF6-CEE0-BF7D-892307463F7D}"/>
                </a:ext>
              </a:extLst>
            </p:cNvPr>
            <p:cNvSpPr txBox="1"/>
            <p:nvPr/>
          </p:nvSpPr>
          <p:spPr>
            <a:xfrm>
              <a:off x="1029099" y="3189337"/>
              <a:ext cx="201454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mdi_summarize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FE635E-96AF-44EE-49A6-546E25981B24}"/>
                </a:ext>
              </a:extLst>
            </p:cNvPr>
            <p:cNvSpPr txBox="1"/>
            <p:nvPr/>
          </p:nvSpPr>
          <p:spPr>
            <a:xfrm>
              <a:off x="228656" y="2799391"/>
              <a:ext cx="4056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Avenir Book" panose="02000503020000020003" pitchFamily="2" charset="0"/>
                </a:rPr>
                <a:t>Summarize and visualize missingness: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70EAF5-846E-4C76-1349-F775738F134B}"/>
                </a:ext>
              </a:extLst>
            </p:cNvPr>
            <p:cNvSpPr txBox="1"/>
            <p:nvPr/>
          </p:nvSpPr>
          <p:spPr>
            <a:xfrm>
              <a:off x="1431870" y="3697619"/>
              <a:ext cx="120900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mdi_vis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F42983-BD33-6154-F52F-0628354D63AB}"/>
              </a:ext>
            </a:extLst>
          </p:cNvPr>
          <p:cNvGrpSpPr/>
          <p:nvPr/>
        </p:nvGrpSpPr>
        <p:grpSpPr>
          <a:xfrm>
            <a:off x="10941" y="2591026"/>
            <a:ext cx="4056705" cy="759481"/>
            <a:chOff x="10941" y="2700834"/>
            <a:chExt cx="4056705" cy="75948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6874FF-4315-B5DB-B69D-CA2DF3DA2CA4}"/>
                </a:ext>
              </a:extLst>
            </p:cNvPr>
            <p:cNvSpPr txBox="1"/>
            <p:nvPr/>
          </p:nvSpPr>
          <p:spPr>
            <a:xfrm>
              <a:off x="10941" y="2700834"/>
              <a:ext cx="4056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Avenir Book" panose="02000503020000020003" pitchFamily="2" charset="0"/>
                </a:rPr>
                <a:t>Which covariates exhibit missingness?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2944E3-14C5-A1DE-766A-179F0FE1BB38}"/>
                </a:ext>
              </a:extLst>
            </p:cNvPr>
            <p:cNvSpPr txBox="1"/>
            <p:nvPr/>
          </p:nvSpPr>
          <p:spPr>
            <a:xfrm>
              <a:off x="857131" y="3090983"/>
              <a:ext cx="236432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mdi_check_covar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1327410-18A5-4B7F-A049-3A50DAF72119}"/>
              </a:ext>
            </a:extLst>
          </p:cNvPr>
          <p:cNvGrpSpPr/>
          <p:nvPr/>
        </p:nvGrpSpPr>
        <p:grpSpPr>
          <a:xfrm>
            <a:off x="9126583" y="2591026"/>
            <a:ext cx="2815103" cy="1266930"/>
            <a:chOff x="9126583" y="2700834"/>
            <a:chExt cx="2815103" cy="12669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D895CFD-8280-3CBC-753C-670FC6003074}"/>
                </a:ext>
              </a:extLst>
            </p:cNvPr>
            <p:cNvSpPr txBox="1"/>
            <p:nvPr/>
          </p:nvSpPr>
          <p:spPr>
            <a:xfrm>
              <a:off x="9126583" y="2700834"/>
              <a:ext cx="2815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Avenir Book" panose="02000503020000020003" pitchFamily="2" charset="0"/>
                </a:rPr>
                <a:t>Identify patterns visually*: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B65C78-E00C-C43F-B18F-2B46C52824C3}"/>
                </a:ext>
              </a:extLst>
            </p:cNvPr>
            <p:cNvSpPr txBox="1"/>
            <p:nvPr/>
          </p:nvSpPr>
          <p:spPr>
            <a:xfrm>
              <a:off x="9487926" y="3090983"/>
              <a:ext cx="201454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g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g_miss_upset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37A075-60D9-1622-2D0D-C102E31F8297}"/>
                </a:ext>
              </a:extLst>
            </p:cNvPr>
            <p:cNvSpPr txBox="1"/>
            <p:nvPr/>
          </p:nvSpPr>
          <p:spPr>
            <a:xfrm>
              <a:off x="9487926" y="3598432"/>
              <a:ext cx="201454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md_pattern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12A278-3964-0145-B2E7-824A595E4BBA}"/>
              </a:ext>
            </a:extLst>
          </p:cNvPr>
          <p:cNvGrpSpPr/>
          <p:nvPr/>
        </p:nvGrpSpPr>
        <p:grpSpPr>
          <a:xfrm>
            <a:off x="121416" y="4185862"/>
            <a:ext cx="12120440" cy="2514436"/>
            <a:chOff x="1654003" y="828669"/>
            <a:chExt cx="5029577" cy="5019023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360B873-DB89-BC65-648C-18E079EFCD6A}"/>
                </a:ext>
              </a:extLst>
            </p:cNvPr>
            <p:cNvSpPr/>
            <p:nvPr/>
          </p:nvSpPr>
          <p:spPr>
            <a:xfrm>
              <a:off x="1683547" y="828669"/>
              <a:ext cx="5000033" cy="501902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664143-99DC-828C-71D6-C50BC824518D}"/>
                </a:ext>
              </a:extLst>
            </p:cNvPr>
            <p:cNvSpPr txBox="1"/>
            <p:nvPr/>
          </p:nvSpPr>
          <p:spPr>
            <a:xfrm>
              <a:off x="1654003" y="833671"/>
              <a:ext cx="5000033" cy="737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lack" panose="02000503020000020003" pitchFamily="2" charset="0"/>
                </a:rPr>
                <a:t>Inferential Three Group Diagnostics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B1FA1AA-5AA8-FD10-9224-2493EDB3A214}"/>
              </a:ext>
            </a:extLst>
          </p:cNvPr>
          <p:cNvGrpSpPr/>
          <p:nvPr/>
        </p:nvGrpSpPr>
        <p:grpSpPr>
          <a:xfrm>
            <a:off x="431946" y="4739612"/>
            <a:ext cx="2613556" cy="1626374"/>
            <a:chOff x="423855" y="4983649"/>
            <a:chExt cx="2613556" cy="162637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FA7D2D4-8FA4-B030-6655-D416CA414927}"/>
                </a:ext>
              </a:extLst>
            </p:cNvPr>
            <p:cNvSpPr txBox="1"/>
            <p:nvPr/>
          </p:nvSpPr>
          <p:spPr>
            <a:xfrm>
              <a:off x="423855" y="4983649"/>
              <a:ext cx="26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venir Black" panose="02000503020000020003" pitchFamily="2" charset="0"/>
                </a:rPr>
                <a:t>Group 1 Diagnostics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E50098-6D6A-8960-2F66-D7C78726EBBC}"/>
                </a:ext>
              </a:extLst>
            </p:cNvPr>
            <p:cNvSpPr txBox="1"/>
            <p:nvPr/>
          </p:nvSpPr>
          <p:spPr>
            <a:xfrm>
              <a:off x="793315" y="5355632"/>
              <a:ext cx="15943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mdi_amsd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E889D3-DCCE-9D15-D5F4-D2CE270CBAEF}"/>
                </a:ext>
              </a:extLst>
            </p:cNvPr>
            <p:cNvSpPr txBox="1"/>
            <p:nvPr/>
          </p:nvSpPr>
          <p:spPr>
            <a:xfrm>
              <a:off x="600817" y="5781787"/>
              <a:ext cx="197932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mdi_hotelling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FD899A-334B-3519-5B06-705783190559}"/>
                </a:ext>
              </a:extLst>
            </p:cNvPr>
            <p:cNvSpPr txBox="1"/>
            <p:nvPr/>
          </p:nvSpPr>
          <p:spPr>
            <a:xfrm>
              <a:off x="600817" y="6240691"/>
              <a:ext cx="197932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mdi_little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sp>
        <p:nvSpPr>
          <p:cNvPr id="48" name="Right Arrow 47">
            <a:extLst>
              <a:ext uri="{FF2B5EF4-FFF2-40B4-BE49-F238E27FC236}">
                <a16:creationId xmlns:a16="http://schemas.microsoft.com/office/drawing/2014/main" id="{A321ECE2-D62D-3113-5DD1-10B6D8B699E7}"/>
              </a:ext>
            </a:extLst>
          </p:cNvPr>
          <p:cNvSpPr/>
          <p:nvPr/>
        </p:nvSpPr>
        <p:spPr>
          <a:xfrm rot="5400000">
            <a:off x="5852131" y="3916046"/>
            <a:ext cx="182881" cy="30485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E92A6B1-A8FE-0B50-42CC-639236D0FCBB}"/>
              </a:ext>
            </a:extLst>
          </p:cNvPr>
          <p:cNvGrpSpPr/>
          <p:nvPr/>
        </p:nvGrpSpPr>
        <p:grpSpPr>
          <a:xfrm>
            <a:off x="3410402" y="4739612"/>
            <a:ext cx="2613556" cy="738664"/>
            <a:chOff x="3410402" y="5137175"/>
            <a:chExt cx="2613556" cy="73866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FDCC699-53A3-DD53-FE30-27C83B18A08A}"/>
                </a:ext>
              </a:extLst>
            </p:cNvPr>
            <p:cNvSpPr txBox="1"/>
            <p:nvPr/>
          </p:nvSpPr>
          <p:spPr>
            <a:xfrm>
              <a:off x="3410402" y="5137175"/>
              <a:ext cx="26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venir Black" panose="02000503020000020003" pitchFamily="2" charset="0"/>
                </a:rPr>
                <a:t>Group 2 Diagnostics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E0563F-BA4F-1950-E263-FABC521D2057}"/>
                </a:ext>
              </a:extLst>
            </p:cNvPr>
            <p:cNvSpPr txBox="1"/>
            <p:nvPr/>
          </p:nvSpPr>
          <p:spPr>
            <a:xfrm>
              <a:off x="3752492" y="5506507"/>
              <a:ext cx="15943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</a:t>
              </a:r>
              <a:r>
                <a:rPr lang="en-US" i="1" dirty="0" err="1">
                  <a:latin typeface="Avenir Book" panose="02000503020000020003" pitchFamily="2" charset="0"/>
                </a:rPr>
                <a:t>rf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8F4F691-CEB9-8E00-3CAF-227C7C7460CA}"/>
              </a:ext>
            </a:extLst>
          </p:cNvPr>
          <p:cNvGrpSpPr/>
          <p:nvPr/>
        </p:nvGrpSpPr>
        <p:grpSpPr>
          <a:xfrm>
            <a:off x="6366048" y="4762013"/>
            <a:ext cx="2613556" cy="730154"/>
            <a:chOff x="5907457" y="5142862"/>
            <a:chExt cx="2613556" cy="7301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5A521DD-B822-E82C-5552-E0FF692D4E87}"/>
                </a:ext>
              </a:extLst>
            </p:cNvPr>
            <p:cNvSpPr txBox="1"/>
            <p:nvPr/>
          </p:nvSpPr>
          <p:spPr>
            <a:xfrm>
              <a:off x="5907457" y="5142862"/>
              <a:ext cx="26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venir Black" panose="02000503020000020003" pitchFamily="2" charset="0"/>
                </a:rPr>
                <a:t>Group 3 Diagnostics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2B2E50-AB0B-FE10-1D99-9C7523BD43B1}"/>
                </a:ext>
              </a:extLst>
            </p:cNvPr>
            <p:cNvSpPr txBox="1"/>
            <p:nvPr/>
          </p:nvSpPr>
          <p:spPr>
            <a:xfrm>
              <a:off x="6023958" y="5503684"/>
              <a:ext cx="193642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mdi_outcome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3EE701A-1B38-6081-94BF-04F30B747D8F}"/>
              </a:ext>
            </a:extLst>
          </p:cNvPr>
          <p:cNvGrpSpPr/>
          <p:nvPr/>
        </p:nvGrpSpPr>
        <p:grpSpPr>
          <a:xfrm>
            <a:off x="9227356" y="4758214"/>
            <a:ext cx="2613556" cy="746458"/>
            <a:chOff x="9213543" y="5033351"/>
            <a:chExt cx="2613556" cy="74645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AC5E932-3BF1-6B64-F168-003DFBEF45DC}"/>
                </a:ext>
              </a:extLst>
            </p:cNvPr>
            <p:cNvSpPr txBox="1"/>
            <p:nvPr/>
          </p:nvSpPr>
          <p:spPr>
            <a:xfrm>
              <a:off x="9213543" y="5033351"/>
              <a:ext cx="26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venir Black" panose="02000503020000020003" pitchFamily="2" charset="0"/>
                </a:rPr>
                <a:t>Group 1-3 Diagnostics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AAA1A8-5A53-BA48-1DD2-7B0D201258F6}"/>
                </a:ext>
              </a:extLst>
            </p:cNvPr>
            <p:cNvSpPr txBox="1"/>
            <p:nvPr/>
          </p:nvSpPr>
          <p:spPr>
            <a:xfrm>
              <a:off x="9462263" y="5410477"/>
              <a:ext cx="193642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mdi_diagnose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7C3209A-4187-239A-745C-C6BCB91E3066}"/>
              </a:ext>
            </a:extLst>
          </p:cNvPr>
          <p:cNvSpPr txBox="1"/>
          <p:nvPr/>
        </p:nvSpPr>
        <p:spPr>
          <a:xfrm>
            <a:off x="3283132" y="6177078"/>
            <a:ext cx="883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venir Book" panose="02000503020000020003" pitchFamily="2" charset="0"/>
              </a:rPr>
              <a:t>If pattern seems </a:t>
            </a:r>
            <a:r>
              <a:rPr lang="en-US" sz="1400" b="1" i="1" dirty="0">
                <a:latin typeface="Avenir Book" panose="02000503020000020003" pitchFamily="2" charset="0"/>
              </a:rPr>
              <a:t>non-monotone</a:t>
            </a:r>
            <a:r>
              <a:rPr lang="en-US" sz="1400" i="1" dirty="0">
                <a:latin typeface="Avenir Book" panose="02000503020000020003" pitchFamily="2" charset="0"/>
              </a:rPr>
              <a:t> → run diagnostics on all partially observed covariates jointly, if </a:t>
            </a:r>
            <a:r>
              <a:rPr lang="en-US" sz="1400" b="1" i="1" dirty="0">
                <a:latin typeface="Avenir Book" panose="02000503020000020003" pitchFamily="2" charset="0"/>
              </a:rPr>
              <a:t>monotone</a:t>
            </a:r>
            <a:r>
              <a:rPr lang="en-US" sz="1400" i="1" dirty="0">
                <a:latin typeface="Avenir Book" panose="02000503020000020003" pitchFamily="2" charset="0"/>
              </a:rPr>
              <a:t> consider running diagnostics on each partially observed covariate individually </a:t>
            </a:r>
            <a:r>
              <a:rPr lang="en-US" sz="1400" i="1" dirty="0">
                <a:latin typeface="Avenir Black" panose="02000503020000020003" pitchFamily="2" charset="0"/>
              </a:rPr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370A6-77BD-A0A1-8ABE-E0C043D691BA}"/>
              </a:ext>
            </a:extLst>
          </p:cNvPr>
          <p:cNvSpPr txBox="1"/>
          <p:nvPr/>
        </p:nvSpPr>
        <p:spPr>
          <a:xfrm>
            <a:off x="857130" y="3477024"/>
            <a:ext cx="236432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venir Book" panose="02000503020000020003" pitchFamily="2" charset="0"/>
              </a:rPr>
              <a:t>s</a:t>
            </a:r>
            <a:r>
              <a:rPr lang="en-US" i="1" dirty="0" err="1">
                <a:effectLst/>
                <a:latin typeface="Avenir Book" panose="02000503020000020003" pitchFamily="2" charset="0"/>
              </a:rPr>
              <a:t>mdi_na_indicator</a:t>
            </a:r>
            <a:r>
              <a:rPr lang="en-US" i="1" dirty="0">
                <a:effectLst/>
                <a:latin typeface="Avenir Book" panose="02000503020000020003" pitchFamily="2" charset="0"/>
              </a:rPr>
              <a:t>()</a:t>
            </a:r>
            <a:endParaRPr lang="en-US" i="1" dirty="0">
              <a:latin typeface="Avenir Book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269BD6-0787-7F40-A2E7-17BB504FA4FA}"/>
              </a:ext>
            </a:extLst>
          </p:cNvPr>
          <p:cNvSpPr txBox="1"/>
          <p:nvPr/>
        </p:nvSpPr>
        <p:spPr>
          <a:xfrm>
            <a:off x="9494467" y="5618818"/>
            <a:ext cx="19364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Avenir Book" panose="02000503020000020003" pitchFamily="2" charset="0"/>
              </a:rPr>
              <a:t>s</a:t>
            </a:r>
            <a:r>
              <a:rPr lang="en-US" i="1" dirty="0" err="1">
                <a:effectLst/>
                <a:latin typeface="Avenir Book" panose="02000503020000020003" pitchFamily="2" charset="0"/>
              </a:rPr>
              <a:t>mdi_style_gt</a:t>
            </a:r>
            <a:r>
              <a:rPr lang="en-US" i="1" dirty="0">
                <a:effectLst/>
                <a:latin typeface="Avenir Book" panose="02000503020000020003" pitchFamily="2" charset="0"/>
              </a:rPr>
              <a:t>()</a:t>
            </a:r>
            <a:endParaRPr lang="en-US" i="1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5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95C747-F5D6-2591-EE23-BCA0D2AAB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31409"/>
              </p:ext>
            </p:extLst>
          </p:nvPr>
        </p:nvGraphicFramePr>
        <p:xfrm>
          <a:off x="1001965" y="1021737"/>
          <a:ext cx="10320692" cy="2390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0706">
                  <a:extLst>
                    <a:ext uri="{9D8B030D-6E8A-4147-A177-3AD203B41FA5}">
                      <a16:colId xmlns:a16="http://schemas.microsoft.com/office/drawing/2014/main" val="3053808379"/>
                    </a:ext>
                  </a:extLst>
                </a:gridCol>
                <a:gridCol w="1729409">
                  <a:extLst>
                    <a:ext uri="{9D8B030D-6E8A-4147-A177-3AD203B41FA5}">
                      <a16:colId xmlns:a16="http://schemas.microsoft.com/office/drawing/2014/main" val="488264534"/>
                    </a:ext>
                  </a:extLst>
                </a:gridCol>
                <a:gridCol w="1236428">
                  <a:extLst>
                    <a:ext uri="{9D8B030D-6E8A-4147-A177-3AD203B41FA5}">
                      <a16:colId xmlns:a16="http://schemas.microsoft.com/office/drawing/2014/main" val="3219290638"/>
                    </a:ext>
                  </a:extLst>
                </a:gridCol>
                <a:gridCol w="1781092">
                  <a:extLst>
                    <a:ext uri="{9D8B030D-6E8A-4147-A177-3AD203B41FA5}">
                      <a16:colId xmlns:a16="http://schemas.microsoft.com/office/drawing/2014/main" val="3401066358"/>
                    </a:ext>
                  </a:extLst>
                </a:gridCol>
                <a:gridCol w="1526650">
                  <a:extLst>
                    <a:ext uri="{9D8B030D-6E8A-4147-A177-3AD203B41FA5}">
                      <a16:colId xmlns:a16="http://schemas.microsoft.com/office/drawing/2014/main" val="696228586"/>
                    </a:ext>
                  </a:extLst>
                </a:gridCol>
                <a:gridCol w="1566407">
                  <a:extLst>
                    <a:ext uri="{9D8B030D-6E8A-4147-A177-3AD203B41FA5}">
                      <a16:colId xmlns:a16="http://schemas.microsoft.com/office/drawing/2014/main" val="3292113492"/>
                    </a:ext>
                  </a:extLst>
                </a:gridCol>
              </a:tblGrid>
              <a:tr h="51139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Avenir Black" panose="02000503020000020003" pitchFamily="2" charset="0"/>
                          <a:ea typeface="+mn-ea"/>
                          <a:cs typeface="+mn-cs"/>
                        </a:rPr>
                        <a:t>Expected parameter constellations based on simulation results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ASMD</a:t>
                      </a:r>
                    </a:p>
                    <a:p>
                      <a:pPr algn="ctr"/>
                      <a:r>
                        <a:rPr lang="en-US" sz="1000" b="1" i="0" dirty="0">
                          <a:latin typeface="Avenir Black" panose="02000503020000020003" pitchFamily="2" charset="0"/>
                        </a:rPr>
                        <a:t>(Absolute standardized </a:t>
                      </a:r>
                    </a:p>
                    <a:p>
                      <a:pPr algn="ctr"/>
                      <a:r>
                        <a:rPr lang="en-US" sz="1000" b="1" i="0" dirty="0">
                          <a:latin typeface="Avenir Black" panose="02000503020000020003" pitchFamily="2" charset="0"/>
                        </a:rPr>
                        <a:t>mean difference)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P-value </a:t>
                      </a:r>
                    </a:p>
                    <a:p>
                      <a:pPr algn="ctr"/>
                      <a:r>
                        <a:rPr lang="en-US" sz="1000" b="1" i="0" dirty="0" err="1">
                          <a:latin typeface="Avenir Black" panose="02000503020000020003" pitchFamily="2" charset="0"/>
                        </a:rPr>
                        <a:t>Hotelling</a:t>
                      </a:r>
                      <a:r>
                        <a:rPr lang="en-US" sz="1000" b="1" i="0" dirty="0">
                          <a:latin typeface="Avenir Black" panose="02000503020000020003" pitchFamily="2" charset="0"/>
                        </a:rPr>
                        <a:t>/Little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AUC </a:t>
                      </a:r>
                    </a:p>
                    <a:p>
                      <a:pPr algn="ctr"/>
                      <a:r>
                        <a:rPr lang="en-US" sz="1000" b="1" i="0" dirty="0">
                          <a:latin typeface="Avenir Black" panose="02000503020000020003" pitchFamily="2" charset="0"/>
                        </a:rPr>
                        <a:t>(are under the </a:t>
                      </a:r>
                    </a:p>
                    <a:p>
                      <a:pPr algn="ctr"/>
                      <a:r>
                        <a:rPr lang="en-US" sz="1000" b="1" i="0" dirty="0">
                          <a:latin typeface="Avenir Black" panose="02000503020000020003" pitchFamily="2" charset="0"/>
                        </a:rPr>
                        <a:t>receiver operating curve)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Log HR </a:t>
                      </a:r>
                    </a:p>
                    <a:p>
                      <a:pPr algn="ctr"/>
                      <a:r>
                        <a:rPr lang="en-US" sz="1000" b="1" i="0" dirty="0">
                          <a:latin typeface="Avenir Black" panose="02000503020000020003" pitchFamily="2" charset="0"/>
                        </a:rPr>
                        <a:t>(crude)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Log HR 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latin typeface="Avenir Black" panose="02000503020000020003" pitchFamily="2" charset="0"/>
                        </a:rPr>
                        <a:t>(adjusted)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17887"/>
                  </a:ext>
                </a:extLst>
              </a:tr>
              <a:tr h="41479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/>
                        </a:rPr>
                        <a:t>MCAR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-0.01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357246"/>
                  </a:ext>
                </a:extLst>
              </a:tr>
              <a:tr h="41479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/>
                        </a:rPr>
                        <a:t>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&lt;.001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45016"/>
                  </a:ext>
                </a:extLst>
              </a:tr>
              <a:tr h="41479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venir Book" panose="02000503020000020003"/>
                        </a:rPr>
                        <a:t>MNAR</a:t>
                      </a:r>
                      <a:r>
                        <a:rPr lang="en-US" sz="1400" b="1" baseline="-25000" dirty="0" err="1">
                          <a:latin typeface="Avenir Book" panose="02000503020000020003"/>
                        </a:rPr>
                        <a:t>unmeasured</a:t>
                      </a:r>
                      <a:endParaRPr lang="en-US" sz="1400" b="1" baseline="-25000" dirty="0">
                        <a:latin typeface="Avenir Book" panose="02000503020000020003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09812"/>
                  </a:ext>
                </a:extLst>
              </a:tr>
              <a:tr h="41479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Avenir Book" panose="02000503020000020003"/>
                        </a:rPr>
                        <a:t>MNAR</a:t>
                      </a:r>
                      <a:r>
                        <a:rPr lang="en-US" sz="1400" b="1" baseline="-25000" dirty="0" err="1">
                          <a:latin typeface="Avenir Book" panose="02000503020000020003"/>
                        </a:rPr>
                        <a:t>value</a:t>
                      </a:r>
                      <a:endParaRPr lang="en-US" sz="1400" b="1" baseline="-25000" dirty="0">
                        <a:latin typeface="Avenir Book" panose="02000503020000020003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0560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6C9D8F2-BB2E-8961-F4F5-CA14DA10E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83060"/>
              </p:ext>
            </p:extLst>
          </p:nvPr>
        </p:nvGraphicFramePr>
        <p:xfrm>
          <a:off x="1001965" y="3405262"/>
          <a:ext cx="10418891" cy="20245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0497">
                  <a:extLst>
                    <a:ext uri="{9D8B030D-6E8A-4147-A177-3AD203B41FA5}">
                      <a16:colId xmlns:a16="http://schemas.microsoft.com/office/drawing/2014/main" val="3053808379"/>
                    </a:ext>
                  </a:extLst>
                </a:gridCol>
                <a:gridCol w="1718762">
                  <a:extLst>
                    <a:ext uri="{9D8B030D-6E8A-4147-A177-3AD203B41FA5}">
                      <a16:colId xmlns:a16="http://schemas.microsoft.com/office/drawing/2014/main" val="488264534"/>
                    </a:ext>
                  </a:extLst>
                </a:gridCol>
                <a:gridCol w="1272293">
                  <a:extLst>
                    <a:ext uri="{9D8B030D-6E8A-4147-A177-3AD203B41FA5}">
                      <a16:colId xmlns:a16="http://schemas.microsoft.com/office/drawing/2014/main" val="3219290638"/>
                    </a:ext>
                  </a:extLst>
                </a:gridCol>
                <a:gridCol w="1745227">
                  <a:extLst>
                    <a:ext uri="{9D8B030D-6E8A-4147-A177-3AD203B41FA5}">
                      <a16:colId xmlns:a16="http://schemas.microsoft.com/office/drawing/2014/main" val="3401066358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69622858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292113492"/>
                    </a:ext>
                  </a:extLst>
                </a:gridCol>
              </a:tblGrid>
              <a:tr h="315313">
                <a:tc gridSpan="6">
                  <a:txBody>
                    <a:bodyPr/>
                    <a:lstStyle/>
                    <a:p>
                      <a:pPr algn="l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Avenir Black" panose="02000503020000020003" pitchFamily="2" charset="0"/>
                          <a:ea typeface="+mn-ea"/>
                          <a:cs typeface="+mn-cs"/>
                        </a:rPr>
                        <a:t>Partially observed EHR covariate examples results: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1" i="0" dirty="0">
                        <a:latin typeface="Avenir Blac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Avenir Blac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1" i="0" dirty="0">
                        <a:latin typeface="Avenir Blac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Avenir Blac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dirty="0">
                        <a:latin typeface="Avenir Blac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38932"/>
                  </a:ext>
                </a:extLst>
              </a:tr>
              <a:tr h="457836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Avenir Black" panose="02000503020000020003" pitchFamily="2" charset="0"/>
                          <a:ea typeface="+mn-ea"/>
                          <a:cs typeface="+mn-cs"/>
                        </a:rPr>
                        <a:t>Covariate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ASMD</a:t>
                      </a:r>
                    </a:p>
                    <a:p>
                      <a:pPr algn="ctr"/>
                      <a:r>
                        <a:rPr lang="en-US" sz="1050" b="1" i="0" dirty="0">
                          <a:latin typeface="Avenir Black" panose="02000503020000020003" pitchFamily="2" charset="0"/>
                        </a:rPr>
                        <a:t>(min to max)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P-value 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AUC 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Log HR </a:t>
                      </a:r>
                    </a:p>
                    <a:p>
                      <a:pPr algn="ctr"/>
                      <a:r>
                        <a:rPr lang="en-US" sz="1000" b="0" i="0" dirty="0">
                          <a:latin typeface="Avenir Black" panose="02000503020000020003" pitchFamily="2" charset="0"/>
                        </a:rPr>
                        <a:t>(crude, 95% CI)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Log HR 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latin typeface="Avenir Black" panose="02000503020000020003" pitchFamily="2" charset="0"/>
                        </a:rPr>
                        <a:t>(adjusted, 95% CI)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17887"/>
                  </a:ext>
                </a:extLst>
              </a:tr>
              <a:tr h="414796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EGFR (cancer biomarker)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0.24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 (0.01 to 0.49)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&lt;.001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 0.06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(-0.03 to 0.15)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-0.01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(-0.10 to 0.09)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357246"/>
                  </a:ext>
                </a:extLst>
              </a:tr>
              <a:tr h="414796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ECOG (performance status)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0.03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 (0.00 to 0.07)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0.78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0.51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-0.06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(-0.16 to 0.03)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-0.06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(-0.16 to 0.03)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45016"/>
                  </a:ext>
                </a:extLst>
              </a:tr>
              <a:tr h="41479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PD-L1 (cancer biomarker)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0.06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 (0.02 to 0.34)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&lt;.001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0.52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0.12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(0.01 to 0.23)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 0.11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(-0.00, 0.22)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09812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3EACC6A7-84A3-508F-C697-D58A9768B73C}"/>
              </a:ext>
            </a:extLst>
          </p:cNvPr>
          <p:cNvGrpSpPr/>
          <p:nvPr/>
        </p:nvGrpSpPr>
        <p:grpSpPr>
          <a:xfrm>
            <a:off x="739471" y="2400779"/>
            <a:ext cx="222635" cy="2024520"/>
            <a:chOff x="278296" y="2960542"/>
            <a:chExt cx="254441" cy="197987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213BE5-26CB-7E28-347B-F231CD9EB41C}"/>
                </a:ext>
              </a:extLst>
            </p:cNvPr>
            <p:cNvCxnSpPr/>
            <p:nvPr/>
          </p:nvCxnSpPr>
          <p:spPr>
            <a:xfrm>
              <a:off x="278296" y="2960542"/>
              <a:ext cx="0" cy="197987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7275DB-268F-CF26-E541-9D67F7797103}"/>
                </a:ext>
              </a:extLst>
            </p:cNvPr>
            <p:cNvCxnSpPr>
              <a:cxnSpLocks/>
            </p:cNvCxnSpPr>
            <p:nvPr/>
          </p:nvCxnSpPr>
          <p:spPr>
            <a:xfrm>
              <a:off x="278296" y="2968493"/>
              <a:ext cx="25444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1A8EFA2-4FA4-1383-68AD-301C9D5B1995}"/>
                </a:ext>
              </a:extLst>
            </p:cNvPr>
            <p:cNvCxnSpPr/>
            <p:nvPr/>
          </p:nvCxnSpPr>
          <p:spPr>
            <a:xfrm>
              <a:off x="278296" y="4932296"/>
              <a:ext cx="254441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013183-9AC6-2528-73F4-74EC69F59A67}"/>
              </a:ext>
            </a:extLst>
          </p:cNvPr>
          <p:cNvGrpSpPr/>
          <p:nvPr/>
        </p:nvGrpSpPr>
        <p:grpSpPr>
          <a:xfrm>
            <a:off x="556590" y="1921568"/>
            <a:ext cx="405515" cy="2847500"/>
            <a:chOff x="278296" y="2960542"/>
            <a:chExt cx="554434" cy="197987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C1623D-E8DE-6682-A397-1915D95B8CF7}"/>
                </a:ext>
              </a:extLst>
            </p:cNvPr>
            <p:cNvCxnSpPr/>
            <p:nvPr/>
          </p:nvCxnSpPr>
          <p:spPr>
            <a:xfrm>
              <a:off x="278296" y="2960542"/>
              <a:ext cx="0" cy="197987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DC02BAD-FFD0-57A9-3CDA-A1BC0B60DFB7}"/>
                </a:ext>
              </a:extLst>
            </p:cNvPr>
            <p:cNvCxnSpPr>
              <a:cxnSpLocks/>
            </p:cNvCxnSpPr>
            <p:nvPr/>
          </p:nvCxnSpPr>
          <p:spPr>
            <a:xfrm>
              <a:off x="278296" y="2968493"/>
              <a:ext cx="55443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32D4A0C-2CD6-D7F7-B4B7-0F2FAD8856FB}"/>
                </a:ext>
              </a:extLst>
            </p:cNvPr>
            <p:cNvCxnSpPr>
              <a:cxnSpLocks/>
            </p:cNvCxnSpPr>
            <p:nvPr/>
          </p:nvCxnSpPr>
          <p:spPr>
            <a:xfrm>
              <a:off x="278296" y="4940416"/>
              <a:ext cx="55443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5E988F-B7AD-2376-30A0-BC0646B6C452}"/>
              </a:ext>
            </a:extLst>
          </p:cNvPr>
          <p:cNvGrpSpPr/>
          <p:nvPr/>
        </p:nvGrpSpPr>
        <p:grpSpPr>
          <a:xfrm>
            <a:off x="381664" y="3163706"/>
            <a:ext cx="580336" cy="2024521"/>
            <a:chOff x="278296" y="2960542"/>
            <a:chExt cx="554434" cy="197987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0C54B1-18AC-92B8-DFBD-261B1742E2FA}"/>
                </a:ext>
              </a:extLst>
            </p:cNvPr>
            <p:cNvCxnSpPr/>
            <p:nvPr/>
          </p:nvCxnSpPr>
          <p:spPr>
            <a:xfrm>
              <a:off x="278296" y="2960542"/>
              <a:ext cx="0" cy="197987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B424B-BF89-9EBE-E75E-3A5A7E0567DC}"/>
                </a:ext>
              </a:extLst>
            </p:cNvPr>
            <p:cNvCxnSpPr>
              <a:cxnSpLocks/>
            </p:cNvCxnSpPr>
            <p:nvPr/>
          </p:nvCxnSpPr>
          <p:spPr>
            <a:xfrm>
              <a:off x="278296" y="2968493"/>
              <a:ext cx="55443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443CF6C-ADEC-76A3-D590-EAA2948839D9}"/>
                </a:ext>
              </a:extLst>
            </p:cNvPr>
            <p:cNvCxnSpPr>
              <a:cxnSpLocks/>
            </p:cNvCxnSpPr>
            <p:nvPr/>
          </p:nvCxnSpPr>
          <p:spPr>
            <a:xfrm>
              <a:off x="278296" y="4940416"/>
              <a:ext cx="55443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739B799-34BA-AD9C-9359-455346F37248}"/>
              </a:ext>
            </a:extLst>
          </p:cNvPr>
          <p:cNvSpPr txBox="1"/>
          <p:nvPr/>
        </p:nvSpPr>
        <p:spPr>
          <a:xfrm>
            <a:off x="3474719" y="689071"/>
            <a:ext cx="2989691" cy="276999"/>
          </a:xfrm>
          <a:prstGeom prst="rect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venir Book" panose="02000503020000020003" pitchFamily="2" charset="0"/>
              </a:rPr>
              <a:t>Group 1 Diagnostics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256172-9FE7-7C1B-D4A2-C6278D9B54F4}"/>
              </a:ext>
            </a:extLst>
          </p:cNvPr>
          <p:cNvSpPr txBox="1"/>
          <p:nvPr/>
        </p:nvSpPr>
        <p:spPr>
          <a:xfrm>
            <a:off x="6464410" y="687961"/>
            <a:ext cx="1765190" cy="276999"/>
          </a:xfrm>
          <a:prstGeom prst="rect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venir Book" panose="02000503020000020003" pitchFamily="2" charset="0"/>
              </a:rPr>
              <a:t>Group 2 Diagnostics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E186C7-7824-2B5C-8627-F324B6D89781}"/>
              </a:ext>
            </a:extLst>
          </p:cNvPr>
          <p:cNvSpPr txBox="1"/>
          <p:nvPr/>
        </p:nvSpPr>
        <p:spPr>
          <a:xfrm>
            <a:off x="8229600" y="682466"/>
            <a:ext cx="3075664" cy="276999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venir Book" panose="02000503020000020003" pitchFamily="2" charset="0"/>
              </a:rPr>
              <a:t>Group 3 Diagnostics</a:t>
            </a:r>
          </a:p>
        </p:txBody>
      </p:sp>
    </p:spTree>
    <p:extLst>
      <p:ext uri="{BB962C8B-B14F-4D97-AF65-F5344CB8AC3E}">
        <p14:creationId xmlns:p14="http://schemas.microsoft.com/office/powerpoint/2010/main" val="177714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333</Words>
  <Application>Microsoft Macintosh PowerPoint</Application>
  <PresentationFormat>Widescreen</PresentationFormat>
  <Paragraphs>100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Black</vt:lpstr>
      <vt:lpstr>Avenir Book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Weberpals, Janick Georg</dc:creator>
  <cp:lastModifiedBy>Weberpals, Janick Georg</cp:lastModifiedBy>
  <cp:revision>18</cp:revision>
  <dcterms:created xsi:type="dcterms:W3CDTF">2023-07-21T15:20:00Z</dcterms:created>
  <dcterms:modified xsi:type="dcterms:W3CDTF">2023-08-03T21:48:14Z</dcterms:modified>
</cp:coreProperties>
</file>