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1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9"/>
    <p:restoredTop sz="94742"/>
  </p:normalViewPr>
  <p:slideViewPr>
    <p:cSldViewPr snapToGrid="0">
      <p:cViewPr varScale="1">
        <p:scale>
          <a:sx n="165" d="100"/>
          <a:sy n="165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4856-88DD-744A-9FB7-3830681E7195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FE29-1FE8-8E4E-9DD6-927AFCE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FE29-1FE8-8E4E-9DD6-927AFCE2E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957-8F2A-2FB7-8FDD-9FCA8DC3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527-68D1-E46B-4192-15CD7EC3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9DFD-C032-C0E7-DF6F-62C91F3C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8A63-03D8-E0FD-98D1-2488FC4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19F-849B-97B4-A133-DBCA10C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9AA-8F62-0C38-5A43-8594DC4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AB81-9D6F-8F63-3AA2-11C946F8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A66-665C-90EB-A3A3-F1F4F99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7E4-2439-2DDC-E75C-FF34331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616F-D6C0-51D0-B4BC-1A15AF4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E1900-F655-FB4A-1F5A-078D98A4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CC63-2D4D-B1E4-76A0-8D153F46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B6ED-4E4B-A08F-ABE9-7BD1836F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2FC-FAB1-B0C1-DE24-67C716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856-9CA8-9D46-759F-0ACD773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77-8735-BE6B-E056-3BD939A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CB3-9402-FA0B-0A46-A6217A4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5111-13DB-57FD-89E1-A7696EB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4C6C-5DCC-18ED-8AFC-D77C15A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64-5D17-14B6-556D-54FAD32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26-F433-F3A3-04D8-867CB850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64B7-04A7-8869-1066-12C4C7A9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686-1418-A2E4-5BF9-24493132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34C8-D85D-6BC1-11F5-E447A36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DA18-ED75-F5E6-B17D-A824DFB1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AD1-C3B6-7162-8D9F-D8BA6E91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4FA0-C348-100A-CF80-1E7D52BB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3F5E-9519-6510-25C0-73BD520C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DCD8-76E2-95EE-EAE4-E25C76A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8AC-1D12-035A-AA4B-78CF95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0475-D690-2AAA-06C2-BC7EE8E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B51-0C8A-1248-6A51-CD236D6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4B7-B5E2-3E55-A557-B8BC55F6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C1B4-584C-589D-A9B3-974686CC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BDE0-923C-27E5-3F82-564E19CD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211D3-B04C-38BC-92BC-E1874D5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91AE-02AE-13B1-FB02-13BF8C8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5B79-F4F5-06B5-CD4F-BC2709C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B33EA-2B91-4A48-976D-B084FAC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23A-CA1A-E964-9460-296DB3E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8CF4-5AA0-5514-DCD9-44B928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9198-9812-07AF-78CF-B1BC4B4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570A-00AF-3E48-4EA6-D3D9EEC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1DA8-6C91-8554-046C-EEE33AB6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BD8A-69EA-91F8-CA5C-1279BF3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F67B-FCD3-104A-143F-B517B9A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C885-3A34-BDEB-FFD4-FEA28DF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2E0-FFC4-6515-8253-F2AD5B1E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550-D7E7-DCBE-4290-56DA3BB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09B-36E8-E104-72A0-56F3DEC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EF8-0D34-90A6-E7FF-8C10AAE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AD6D-B8CC-7D4C-5287-7C67D7B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A9B-2936-ADE8-5DE7-23AC42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D201-F50C-A98A-2FFA-5D8F98EF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8BB-BBD3-2A11-9190-8BF2CE9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5364-D557-5895-3B64-BA5D651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315-C7C0-0725-D289-063E9394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A1AC-B3CE-1142-B5B2-491EB74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9B9E-E2FE-7712-FA86-3F19443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40F6-465C-7238-1EE7-1B5B3CC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1E1-630A-A0E7-8AEB-CC276234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8C7-16A3-DE4A-8BA1-DC642EC38F3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85B7-B5FF-6490-CE57-0694D2F4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A754-6B5F-D580-1518-6787CF1E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76A4D89-CAE2-9777-6FE6-487BD1BAA58C}"/>
              </a:ext>
            </a:extLst>
          </p:cNvPr>
          <p:cNvSpPr/>
          <p:nvPr/>
        </p:nvSpPr>
        <p:spPr>
          <a:xfrm rot="5400000">
            <a:off x="5089921" y="-4946797"/>
            <a:ext cx="2011680" cy="12048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row per patient and relevant variables as columns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(exposure, outcome, covariates, partially observed covariates)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2DA79-F172-117F-2FAA-CF05B50C725B}"/>
              </a:ext>
            </a:extLst>
          </p:cNvPr>
          <p:cNvSpPr txBox="1"/>
          <p:nvPr/>
        </p:nvSpPr>
        <p:spPr>
          <a:xfrm>
            <a:off x="4505027" y="539835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Utility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7C6BE-E9E0-8B43-9902-DC721974A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8"/>
          <a:stretch/>
        </p:blipFill>
        <p:spPr>
          <a:xfrm>
            <a:off x="308008" y="122741"/>
            <a:ext cx="11633678" cy="135094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AF8C3140-10F5-ACDE-21C9-989CB7EE965E}"/>
              </a:ext>
            </a:extLst>
          </p:cNvPr>
          <p:cNvSpPr/>
          <p:nvPr/>
        </p:nvSpPr>
        <p:spPr>
          <a:xfrm rot="5400000">
            <a:off x="5855730" y="2018661"/>
            <a:ext cx="175686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C67DCE-7560-58A7-95CC-7DB43FC126F4}"/>
              </a:ext>
            </a:extLst>
          </p:cNvPr>
          <p:cNvGrpSpPr/>
          <p:nvPr/>
        </p:nvGrpSpPr>
        <p:grpSpPr>
          <a:xfrm>
            <a:off x="70713" y="2267633"/>
            <a:ext cx="12060667" cy="1705241"/>
            <a:chOff x="1683547" y="828673"/>
            <a:chExt cx="5000033" cy="384334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7E0F3A5-1676-455E-9EB6-2A450C03E975}"/>
                </a:ext>
              </a:extLst>
            </p:cNvPr>
            <p:cNvSpPr/>
            <p:nvPr/>
          </p:nvSpPr>
          <p:spPr>
            <a:xfrm>
              <a:off x="1683547" y="828673"/>
              <a:ext cx="5000033" cy="3843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64EE1-792C-539A-DE7B-61DBA7422325}"/>
                </a:ext>
              </a:extLst>
            </p:cNvPr>
            <p:cNvSpPr txBox="1"/>
            <p:nvPr/>
          </p:nvSpPr>
          <p:spPr>
            <a:xfrm>
              <a:off x="1857374" y="833672"/>
              <a:ext cx="4543425" cy="83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Avenir Black" panose="02000503020000020003" pitchFamily="2" charset="0"/>
                </a:rPr>
                <a:t>Descriptives</a:t>
              </a:r>
              <a:r>
                <a:rPr lang="en-US" b="1" dirty="0">
                  <a:latin typeface="Avenir Black" panose="02000503020000020003" pitchFamily="2" charset="0"/>
                </a:rPr>
                <a:t> And Pattern Diagnostics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AFC8B-5C63-0C21-D0A1-21D249497D15}"/>
              </a:ext>
            </a:extLst>
          </p:cNvPr>
          <p:cNvGrpSpPr/>
          <p:nvPr/>
        </p:nvGrpSpPr>
        <p:grpSpPr>
          <a:xfrm>
            <a:off x="4078587" y="2585926"/>
            <a:ext cx="4056705" cy="1267560"/>
            <a:chOff x="228656" y="2799391"/>
            <a:chExt cx="4056705" cy="126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24A8A-8FF6-CEE0-BF7D-892307463F7D}"/>
                </a:ext>
              </a:extLst>
            </p:cNvPr>
            <p:cNvSpPr txBox="1"/>
            <p:nvPr/>
          </p:nvSpPr>
          <p:spPr>
            <a:xfrm>
              <a:off x="1029099" y="3189337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mdi_summarize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E635E-96AF-44EE-49A6-546E25981B24}"/>
                </a:ext>
              </a:extLst>
            </p:cNvPr>
            <p:cNvSpPr txBox="1"/>
            <p:nvPr/>
          </p:nvSpPr>
          <p:spPr>
            <a:xfrm>
              <a:off x="228656" y="2799391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Summarize and visualize missingness: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70EAF5-846E-4C76-1349-F775738F134B}"/>
                </a:ext>
              </a:extLst>
            </p:cNvPr>
            <p:cNvSpPr txBox="1"/>
            <p:nvPr/>
          </p:nvSpPr>
          <p:spPr>
            <a:xfrm>
              <a:off x="1431870" y="3697619"/>
              <a:ext cx="120900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mdi_vis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F42983-BD33-6154-F52F-0628354D63AB}"/>
              </a:ext>
            </a:extLst>
          </p:cNvPr>
          <p:cNvGrpSpPr/>
          <p:nvPr/>
        </p:nvGrpSpPr>
        <p:grpSpPr>
          <a:xfrm>
            <a:off x="10941" y="2591026"/>
            <a:ext cx="4056705" cy="759481"/>
            <a:chOff x="10941" y="2700834"/>
            <a:chExt cx="4056705" cy="759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874FF-4315-B5DB-B69D-CA2DF3DA2CA4}"/>
                </a:ext>
              </a:extLst>
            </p:cNvPr>
            <p:cNvSpPr txBox="1"/>
            <p:nvPr/>
          </p:nvSpPr>
          <p:spPr>
            <a:xfrm>
              <a:off x="10941" y="2700834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Which covariates exhibit missingness?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2944E3-14C5-A1DE-766A-179F0FE1BB38}"/>
                </a:ext>
              </a:extLst>
            </p:cNvPr>
            <p:cNvSpPr txBox="1"/>
            <p:nvPr/>
          </p:nvSpPr>
          <p:spPr>
            <a:xfrm>
              <a:off x="857131" y="3090983"/>
              <a:ext cx="236432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mdi_check_covar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7410-18A5-4B7F-A049-3A50DAF72119}"/>
              </a:ext>
            </a:extLst>
          </p:cNvPr>
          <p:cNvGrpSpPr/>
          <p:nvPr/>
        </p:nvGrpSpPr>
        <p:grpSpPr>
          <a:xfrm>
            <a:off x="9126583" y="2591026"/>
            <a:ext cx="2815103" cy="1266930"/>
            <a:chOff x="9126583" y="2700834"/>
            <a:chExt cx="2815103" cy="12669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95CFD-8280-3CBC-753C-670FC6003074}"/>
                </a:ext>
              </a:extLst>
            </p:cNvPr>
            <p:cNvSpPr txBox="1"/>
            <p:nvPr/>
          </p:nvSpPr>
          <p:spPr>
            <a:xfrm>
              <a:off x="9126583" y="2700834"/>
              <a:ext cx="28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Identify patterns visually*: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B65C78-E00C-C43F-B18F-2B46C52824C3}"/>
                </a:ext>
              </a:extLst>
            </p:cNvPr>
            <p:cNvSpPr txBox="1"/>
            <p:nvPr/>
          </p:nvSpPr>
          <p:spPr>
            <a:xfrm>
              <a:off x="9487926" y="3090983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g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g_miss_upset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7A075-60D9-1622-2D0D-C102E31F8297}"/>
                </a:ext>
              </a:extLst>
            </p:cNvPr>
            <p:cNvSpPr txBox="1"/>
            <p:nvPr/>
          </p:nvSpPr>
          <p:spPr>
            <a:xfrm>
              <a:off x="9487926" y="3598432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md_pattern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2A278-3964-0145-B2E7-824A595E4BBA}"/>
              </a:ext>
            </a:extLst>
          </p:cNvPr>
          <p:cNvGrpSpPr/>
          <p:nvPr/>
        </p:nvGrpSpPr>
        <p:grpSpPr>
          <a:xfrm>
            <a:off x="121416" y="4185862"/>
            <a:ext cx="12049244" cy="2514436"/>
            <a:chOff x="1654003" y="828669"/>
            <a:chExt cx="5000033" cy="501902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360B873-DB89-BC65-648C-18E079EFCD6A}"/>
                </a:ext>
              </a:extLst>
            </p:cNvPr>
            <p:cNvSpPr/>
            <p:nvPr/>
          </p:nvSpPr>
          <p:spPr>
            <a:xfrm>
              <a:off x="1683547" y="828669"/>
              <a:ext cx="4954189" cy="50190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64143-99DC-828C-71D6-C50BC824518D}"/>
                </a:ext>
              </a:extLst>
            </p:cNvPr>
            <p:cNvSpPr txBox="1"/>
            <p:nvPr/>
          </p:nvSpPr>
          <p:spPr>
            <a:xfrm>
              <a:off x="1654003" y="833671"/>
              <a:ext cx="5000033" cy="7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lack" panose="02000503020000020003" pitchFamily="2" charset="0"/>
                </a:rPr>
                <a:t>Inferential Three Group Diagnostics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FA1AA-5AA8-FD10-9224-2493EDB3A214}"/>
              </a:ext>
            </a:extLst>
          </p:cNvPr>
          <p:cNvGrpSpPr/>
          <p:nvPr/>
        </p:nvGrpSpPr>
        <p:grpSpPr>
          <a:xfrm>
            <a:off x="431946" y="4739612"/>
            <a:ext cx="2613556" cy="1626374"/>
            <a:chOff x="423855" y="4983649"/>
            <a:chExt cx="2613556" cy="16263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7D2D4-8FA4-B030-6655-D416CA414927}"/>
                </a:ext>
              </a:extLst>
            </p:cNvPr>
            <p:cNvSpPr txBox="1"/>
            <p:nvPr/>
          </p:nvSpPr>
          <p:spPr>
            <a:xfrm>
              <a:off x="423855" y="4983649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 Diagnostics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E50098-6D6A-8960-2F66-D7C78726EBBC}"/>
                </a:ext>
              </a:extLst>
            </p:cNvPr>
            <p:cNvSpPr txBox="1"/>
            <p:nvPr/>
          </p:nvSpPr>
          <p:spPr>
            <a:xfrm>
              <a:off x="793315" y="5355632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mdi_amsd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889D3-DCCE-9D15-D5F4-D2CE270CBAEF}"/>
                </a:ext>
              </a:extLst>
            </p:cNvPr>
            <p:cNvSpPr txBox="1"/>
            <p:nvPr/>
          </p:nvSpPr>
          <p:spPr>
            <a:xfrm>
              <a:off x="600817" y="5781787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mdi_hotelling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D899A-334B-3519-5B06-705783190559}"/>
                </a:ext>
              </a:extLst>
            </p:cNvPr>
            <p:cNvSpPr txBox="1"/>
            <p:nvPr/>
          </p:nvSpPr>
          <p:spPr>
            <a:xfrm>
              <a:off x="600817" y="6240691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mdi_little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21ECE2-D62D-3113-5DD1-10B6D8B699E7}"/>
              </a:ext>
            </a:extLst>
          </p:cNvPr>
          <p:cNvSpPr/>
          <p:nvPr/>
        </p:nvSpPr>
        <p:spPr>
          <a:xfrm rot="5400000">
            <a:off x="5852131" y="3916046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92A6B1-A8FE-0B50-42CC-639236D0FCBB}"/>
              </a:ext>
            </a:extLst>
          </p:cNvPr>
          <p:cNvGrpSpPr/>
          <p:nvPr/>
        </p:nvGrpSpPr>
        <p:grpSpPr>
          <a:xfrm>
            <a:off x="3410402" y="4739612"/>
            <a:ext cx="2613556" cy="738664"/>
            <a:chOff x="3410402" y="5137175"/>
            <a:chExt cx="2613556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DCC699-53A3-DD53-FE30-27C83B18A08A}"/>
                </a:ext>
              </a:extLst>
            </p:cNvPr>
            <p:cNvSpPr txBox="1"/>
            <p:nvPr/>
          </p:nvSpPr>
          <p:spPr>
            <a:xfrm>
              <a:off x="3410402" y="5137175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2 Diagnostics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E0563F-BA4F-1950-E263-FABC521D2057}"/>
                </a:ext>
              </a:extLst>
            </p:cNvPr>
            <p:cNvSpPr txBox="1"/>
            <p:nvPr/>
          </p:nvSpPr>
          <p:spPr>
            <a:xfrm>
              <a:off x="3752492" y="5506507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</a:t>
              </a:r>
              <a:r>
                <a:rPr lang="en-US" i="1" dirty="0" err="1">
                  <a:latin typeface="Avenir Book" panose="02000503020000020003" pitchFamily="2" charset="0"/>
                </a:rPr>
                <a:t>rf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4F691-CEB9-8E00-3CAF-227C7C7460CA}"/>
              </a:ext>
            </a:extLst>
          </p:cNvPr>
          <p:cNvGrpSpPr/>
          <p:nvPr/>
        </p:nvGrpSpPr>
        <p:grpSpPr>
          <a:xfrm>
            <a:off x="6366048" y="4762013"/>
            <a:ext cx="2613556" cy="730154"/>
            <a:chOff x="5907457" y="5142862"/>
            <a:chExt cx="2613556" cy="7301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A521DD-B822-E82C-5552-E0FF692D4E87}"/>
                </a:ext>
              </a:extLst>
            </p:cNvPr>
            <p:cNvSpPr txBox="1"/>
            <p:nvPr/>
          </p:nvSpPr>
          <p:spPr>
            <a:xfrm>
              <a:off x="5907457" y="5142862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3 Diagnostics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2B2E50-AB0B-FE10-1D99-9C7523BD43B1}"/>
                </a:ext>
              </a:extLst>
            </p:cNvPr>
            <p:cNvSpPr txBox="1"/>
            <p:nvPr/>
          </p:nvSpPr>
          <p:spPr>
            <a:xfrm>
              <a:off x="6023958" y="5503684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mdi_outcome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EE701A-1B38-6081-94BF-04F30B747D8F}"/>
              </a:ext>
            </a:extLst>
          </p:cNvPr>
          <p:cNvGrpSpPr/>
          <p:nvPr/>
        </p:nvGrpSpPr>
        <p:grpSpPr>
          <a:xfrm>
            <a:off x="9227356" y="4758214"/>
            <a:ext cx="2613556" cy="746458"/>
            <a:chOff x="9213543" y="5033351"/>
            <a:chExt cx="2613556" cy="7464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5E932-3BF1-6B64-F168-003DFBEF45DC}"/>
                </a:ext>
              </a:extLst>
            </p:cNvPr>
            <p:cNvSpPr txBox="1"/>
            <p:nvPr/>
          </p:nvSpPr>
          <p:spPr>
            <a:xfrm>
              <a:off x="9213543" y="5033351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1-3 Diagnostics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AAA1A8-5A53-BA48-1DD2-7B0D201258F6}"/>
                </a:ext>
              </a:extLst>
            </p:cNvPr>
            <p:cNvSpPr txBox="1"/>
            <p:nvPr/>
          </p:nvSpPr>
          <p:spPr>
            <a:xfrm>
              <a:off x="9462263" y="5410477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mdi_diagnose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C3209A-4187-239A-745C-C6BCB91E3066}"/>
              </a:ext>
            </a:extLst>
          </p:cNvPr>
          <p:cNvSpPr txBox="1"/>
          <p:nvPr/>
        </p:nvSpPr>
        <p:spPr>
          <a:xfrm>
            <a:off x="3221453" y="6073598"/>
            <a:ext cx="883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If pattern seems </a:t>
            </a:r>
            <a:r>
              <a:rPr lang="en-US" sz="1600" b="1" i="1" dirty="0">
                <a:latin typeface="Avenir Book" panose="02000503020000020003" pitchFamily="2" charset="0"/>
              </a:rPr>
              <a:t>non-monotone</a:t>
            </a:r>
            <a:r>
              <a:rPr lang="en-US" sz="1600" i="1" dirty="0">
                <a:latin typeface="Avenir Book" panose="02000503020000020003" pitchFamily="2" charset="0"/>
              </a:rPr>
              <a:t> → run diagnostics on all partially observed covariates jointly, if </a:t>
            </a:r>
            <a:r>
              <a:rPr lang="en-US" sz="1600" b="1" i="1" dirty="0">
                <a:latin typeface="Avenir Book" panose="02000503020000020003" pitchFamily="2" charset="0"/>
              </a:rPr>
              <a:t>monotone</a:t>
            </a:r>
            <a:r>
              <a:rPr lang="en-US" sz="1600" i="1" dirty="0">
                <a:latin typeface="Avenir Book" panose="02000503020000020003" pitchFamily="2" charset="0"/>
              </a:rPr>
              <a:t> consider running diagnostics on each partially observed covariate individually </a:t>
            </a:r>
            <a:r>
              <a:rPr lang="en-US" sz="1600" i="1" dirty="0">
                <a:latin typeface="Avenir Black" panose="02000503020000020003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370A6-77BD-A0A1-8ABE-E0C043D691BA}"/>
              </a:ext>
            </a:extLst>
          </p:cNvPr>
          <p:cNvSpPr txBox="1"/>
          <p:nvPr/>
        </p:nvSpPr>
        <p:spPr>
          <a:xfrm>
            <a:off x="857130" y="3477024"/>
            <a:ext cx="2364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mdi_na_indicator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69BD6-0787-7F40-A2E7-17BB504FA4FA}"/>
              </a:ext>
            </a:extLst>
          </p:cNvPr>
          <p:cNvSpPr txBox="1"/>
          <p:nvPr/>
        </p:nvSpPr>
        <p:spPr>
          <a:xfrm>
            <a:off x="9494467" y="5618818"/>
            <a:ext cx="19364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mdi_style_gt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5C747-F5D6-2591-EE23-BCA0D2AAB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1409"/>
              </p:ext>
            </p:extLst>
          </p:nvPr>
        </p:nvGraphicFramePr>
        <p:xfrm>
          <a:off x="1001965" y="1021737"/>
          <a:ext cx="10320692" cy="239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706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36428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566407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5113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Expected parameter constellations based on simulation results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(Absolute standardized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mean difference)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  <a:p>
                      <a:pPr algn="ctr"/>
                      <a:r>
                        <a:rPr lang="en-US" sz="1000" b="1" i="0" dirty="0" err="1">
                          <a:latin typeface="Avenir Black" panose="02000503020000020003" pitchFamily="2" charset="0"/>
                        </a:rPr>
                        <a:t>Hotelling</a:t>
                      </a: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/Little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(are under the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receiver operating curve)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(crude)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&lt;.001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unmeasured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value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056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C9D8F2-BB2E-8961-F4F5-CA14DA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3060"/>
              </p:ext>
            </p:extLst>
          </p:nvPr>
        </p:nvGraphicFramePr>
        <p:xfrm>
          <a:off x="1001965" y="3405262"/>
          <a:ext cx="10418891" cy="2024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497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72293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45227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315313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Partially observed EHR covariate examples results: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38932"/>
                  </a:ext>
                </a:extLst>
              </a:tr>
              <a:tr h="457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Covariate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50" b="1" i="0" dirty="0">
                          <a:latin typeface="Avenir Black" panose="02000503020000020003" pitchFamily="2" charset="0"/>
                        </a:rPr>
                        <a:t>(min to max)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0" i="0" dirty="0">
                          <a:latin typeface="Avenir Black" panose="02000503020000020003" pitchFamily="2" charset="0"/>
                        </a:rPr>
                        <a:t>(crude,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EGFR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0.24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(0.01 to 0.49)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(-0.03 to 0.15)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(-0.10 to 0.09)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ECOG (performance status)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0.03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(0.00 to 0.07)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PD-L1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0.06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(0.02 to 0.34)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0.12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(0.01 to 0.23)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0.11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(-0.00, 0.22)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EACC6A7-84A3-508F-C697-D58A9768B73C}"/>
              </a:ext>
            </a:extLst>
          </p:cNvPr>
          <p:cNvGrpSpPr/>
          <p:nvPr/>
        </p:nvGrpSpPr>
        <p:grpSpPr>
          <a:xfrm>
            <a:off x="739471" y="2400779"/>
            <a:ext cx="222635" cy="2024520"/>
            <a:chOff x="278296" y="2960542"/>
            <a:chExt cx="254441" cy="197987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213BE5-26CB-7E28-347B-F231CD9EB41C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7275DB-268F-CF26-E541-9D67F7797103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25444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A8EFA2-4FA4-1383-68AD-301C9D5B1995}"/>
                </a:ext>
              </a:extLst>
            </p:cNvPr>
            <p:cNvCxnSpPr/>
            <p:nvPr/>
          </p:nvCxnSpPr>
          <p:spPr>
            <a:xfrm>
              <a:off x="278296" y="4932296"/>
              <a:ext cx="25444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13183-9AC6-2528-73F4-74EC69F59A67}"/>
              </a:ext>
            </a:extLst>
          </p:cNvPr>
          <p:cNvGrpSpPr/>
          <p:nvPr/>
        </p:nvGrpSpPr>
        <p:grpSpPr>
          <a:xfrm>
            <a:off x="556590" y="1921568"/>
            <a:ext cx="405515" cy="2847500"/>
            <a:chOff x="278296" y="2960542"/>
            <a:chExt cx="554434" cy="19798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C1623D-E8DE-6682-A397-1915D95B8CF7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C02BAD-FFD0-57A9-3CDA-A1BC0B60DFB7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2D4A0C-2CD6-D7F7-B4B7-0F2FAD88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5E988F-B7AD-2376-30A0-BC0646B6C452}"/>
              </a:ext>
            </a:extLst>
          </p:cNvPr>
          <p:cNvGrpSpPr/>
          <p:nvPr/>
        </p:nvGrpSpPr>
        <p:grpSpPr>
          <a:xfrm>
            <a:off x="381664" y="3163706"/>
            <a:ext cx="580336" cy="2024521"/>
            <a:chOff x="278296" y="2960542"/>
            <a:chExt cx="554434" cy="197987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0C54B1-18AC-92B8-DFBD-261B1742E2FA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B424B-BF89-9EBE-E75E-3A5A7E0567DC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43CF6C-ADEC-76A3-D590-EAA2948839D9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739B799-34BA-AD9C-9359-455346F37248}"/>
              </a:ext>
            </a:extLst>
          </p:cNvPr>
          <p:cNvSpPr txBox="1"/>
          <p:nvPr/>
        </p:nvSpPr>
        <p:spPr>
          <a:xfrm>
            <a:off x="3474719" y="689071"/>
            <a:ext cx="2989691" cy="276999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1 Diagnostics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56172-9FE7-7C1B-D4A2-C6278D9B54F4}"/>
              </a:ext>
            </a:extLst>
          </p:cNvPr>
          <p:cNvSpPr txBox="1"/>
          <p:nvPr/>
        </p:nvSpPr>
        <p:spPr>
          <a:xfrm>
            <a:off x="6464410" y="687961"/>
            <a:ext cx="1765190" cy="276999"/>
          </a:xfrm>
          <a:prstGeom prst="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2 Diagnostics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86C7-7824-2B5C-8627-F324B6D89781}"/>
              </a:ext>
            </a:extLst>
          </p:cNvPr>
          <p:cNvSpPr txBox="1"/>
          <p:nvPr/>
        </p:nvSpPr>
        <p:spPr>
          <a:xfrm>
            <a:off x="8229600" y="682466"/>
            <a:ext cx="3075664" cy="276999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3 Diagnostics</a:t>
            </a:r>
          </a:p>
        </p:txBody>
      </p:sp>
    </p:spTree>
    <p:extLst>
      <p:ext uri="{BB962C8B-B14F-4D97-AF65-F5344CB8AC3E}">
        <p14:creationId xmlns:p14="http://schemas.microsoft.com/office/powerpoint/2010/main" val="17771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333</Words>
  <Application>Microsoft Macintosh PowerPoint</Application>
  <PresentationFormat>Widescreen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22</cp:revision>
  <dcterms:created xsi:type="dcterms:W3CDTF">2023-07-21T15:20:00Z</dcterms:created>
  <dcterms:modified xsi:type="dcterms:W3CDTF">2023-09-15T19:24:08Z</dcterms:modified>
</cp:coreProperties>
</file>