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1852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6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5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7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1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7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1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4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African Culture and Its Importance to Environmental Sustainability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By </a:t>
            </a:r>
            <a:r>
              <a:rPr lang="en-GB" sz="2400" dirty="0"/>
              <a:t> </a:t>
            </a:r>
            <a:r>
              <a:rPr lang="en-GB" sz="2400" dirty="0" smtClean="0"/>
              <a:t>Jane Muthoni</a:t>
            </a:r>
          </a:p>
          <a:p>
            <a:r>
              <a:rPr lang="en-GB" sz="2400" dirty="0" smtClean="0"/>
              <a:t>REG NO:C026-01-1012/2021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Traditional Agriculture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83664"/>
            <a:ext cx="7704667" cy="4116152"/>
          </a:xfrm>
        </p:spPr>
        <p:txBody>
          <a:bodyPr>
            <a:normAutofit/>
          </a:bodyPr>
          <a:lstStyle/>
          <a:p>
            <a:r>
              <a:rPr sz="2800" dirty="0"/>
              <a:t>Sustainable farming methods in African </a:t>
            </a:r>
            <a:r>
              <a:rPr sz="2800" dirty="0" smtClean="0"/>
              <a:t>culture</a:t>
            </a:r>
            <a:endParaRPr lang="en-GB" sz="2800" dirty="0" smtClean="0"/>
          </a:p>
          <a:p>
            <a:pPr lvl="1"/>
            <a:r>
              <a:rPr lang="en-GB" dirty="0" smtClean="0"/>
              <a:t>Intercropping </a:t>
            </a:r>
            <a:r>
              <a:rPr lang="en-GB" dirty="0"/>
              <a:t>and polyculture enhance biodiversity and soil health.</a:t>
            </a:r>
            <a:endParaRPr lang="en-GB" sz="1800" dirty="0"/>
          </a:p>
          <a:p>
            <a:pPr lvl="1"/>
            <a:r>
              <a:rPr lang="en-GB" dirty="0"/>
              <a:t>Use of organic fertilizers and natural pest control methods.</a:t>
            </a:r>
            <a:endParaRPr lang="en-GB" sz="1800" dirty="0"/>
          </a:p>
          <a:p>
            <a:r>
              <a:rPr sz="2800" dirty="0" smtClean="0"/>
              <a:t>Benefits </a:t>
            </a:r>
            <a:r>
              <a:rPr sz="2800" dirty="0"/>
              <a:t>to soil health and </a:t>
            </a:r>
            <a:r>
              <a:rPr sz="2800" dirty="0" smtClean="0"/>
              <a:t>biodiversity</a:t>
            </a:r>
            <a:endParaRPr lang="en-GB" sz="2800" dirty="0" smtClean="0"/>
          </a:p>
          <a:p>
            <a:pPr lvl="1"/>
            <a:r>
              <a:rPr lang="en-GB" dirty="0" smtClean="0"/>
              <a:t>Improved </a:t>
            </a:r>
            <a:r>
              <a:rPr lang="en-GB" dirty="0"/>
              <a:t>soil structure and nutrient cycling.</a:t>
            </a:r>
            <a:endParaRPr lang="en-GB" sz="1800" dirty="0"/>
          </a:p>
          <a:p>
            <a:pPr algn="ctr"/>
            <a:r>
              <a:rPr lang="en-GB" sz="2000" dirty="0" smtClean="0"/>
              <a:t>       Enhanced </a:t>
            </a:r>
            <a:r>
              <a:rPr lang="en-GB" sz="2000" dirty="0"/>
              <a:t>ecosystem services and resilience to pests and diseases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Water Conservation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40864"/>
            <a:ext cx="7704667" cy="3658951"/>
          </a:xfrm>
        </p:spPr>
        <p:txBody>
          <a:bodyPr>
            <a:normAutofit fontScale="92500" lnSpcReduction="10000"/>
          </a:bodyPr>
          <a:lstStyle/>
          <a:p>
            <a:r>
              <a:rPr sz="3000" dirty="0"/>
              <a:t>Traditional methods of water </a:t>
            </a:r>
            <a:r>
              <a:rPr sz="3000" dirty="0" smtClean="0"/>
              <a:t>conservation</a:t>
            </a:r>
            <a:endParaRPr lang="en-GB" sz="3000" dirty="0" smtClean="0"/>
          </a:p>
          <a:p>
            <a:pPr lvl="1"/>
            <a:r>
              <a:rPr lang="en-GB" sz="2200" dirty="0" smtClean="0"/>
              <a:t>Rainwater </a:t>
            </a:r>
            <a:r>
              <a:rPr lang="en-GB" sz="2200" dirty="0"/>
              <a:t>harvesting and storage in cisterns and ponds.</a:t>
            </a:r>
          </a:p>
          <a:p>
            <a:pPr lvl="1"/>
            <a:r>
              <a:rPr lang="en-GB" sz="2200" dirty="0"/>
              <a:t>Use of zai pits and contour bunds to capture and retain rainwater in arid regions</a:t>
            </a:r>
            <a:r>
              <a:rPr lang="en-GB" sz="2200" dirty="0" smtClean="0"/>
              <a:t>.</a:t>
            </a:r>
            <a:endParaRPr sz="2200" dirty="0"/>
          </a:p>
          <a:p>
            <a:r>
              <a:rPr sz="2800" dirty="0" smtClean="0"/>
              <a:t>Importance </a:t>
            </a:r>
            <a:r>
              <a:rPr sz="2800" dirty="0"/>
              <a:t>of these techniques in modern sustainability </a:t>
            </a:r>
            <a:r>
              <a:rPr sz="2800" dirty="0" smtClean="0"/>
              <a:t>efforts</a:t>
            </a:r>
            <a:endParaRPr lang="en-GB" sz="2800" dirty="0" smtClean="0"/>
          </a:p>
          <a:p>
            <a:r>
              <a:rPr lang="en-GB" sz="2200" dirty="0" smtClean="0"/>
              <a:t>They </a:t>
            </a:r>
            <a:r>
              <a:rPr lang="en-GB" sz="2200" dirty="0"/>
              <a:t>provide low-cost, effective solutions for water scarcity and drought </a:t>
            </a:r>
            <a:r>
              <a:rPr lang="en-GB" sz="2200" dirty="0" smtClean="0"/>
              <a:t>mitigation. Integration </a:t>
            </a:r>
            <a:r>
              <a:rPr lang="en-GB" sz="2200" dirty="0"/>
              <a:t>with modern technology can enhance their effectiveness and scalability.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Waste Management in African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68296"/>
            <a:ext cx="7704667" cy="3631520"/>
          </a:xfrm>
        </p:spPr>
        <p:txBody>
          <a:bodyPr>
            <a:normAutofit lnSpcReduction="10000"/>
          </a:bodyPr>
          <a:lstStyle/>
          <a:p>
            <a:r>
              <a:rPr sz="2800" dirty="0"/>
              <a:t>Traditional waste management </a:t>
            </a:r>
            <a:r>
              <a:rPr sz="2800" dirty="0" smtClean="0"/>
              <a:t>practices</a:t>
            </a:r>
            <a:endParaRPr lang="en-GB" sz="2800" dirty="0" smtClean="0"/>
          </a:p>
          <a:p>
            <a:pPr lvl="1"/>
            <a:r>
              <a:rPr lang="en-GB" dirty="0" smtClean="0"/>
              <a:t>Use </a:t>
            </a:r>
            <a:r>
              <a:rPr lang="en-GB" dirty="0"/>
              <a:t>of biodegradable materials and composting organic waste.</a:t>
            </a:r>
          </a:p>
          <a:p>
            <a:pPr lvl="1"/>
            <a:r>
              <a:rPr lang="en-GB" dirty="0"/>
              <a:t>Community clean-up efforts and waste segregation.</a:t>
            </a:r>
            <a:endParaRPr lang="en-GB" sz="1800" dirty="0"/>
          </a:p>
          <a:p>
            <a:r>
              <a:rPr sz="2800" dirty="0" smtClean="0"/>
              <a:t>How </a:t>
            </a:r>
            <a:r>
              <a:rPr sz="2800" dirty="0"/>
              <a:t>these practices can be adapted to modern </a:t>
            </a:r>
            <a:r>
              <a:rPr sz="2800" dirty="0" smtClean="0"/>
              <a:t>systems</a:t>
            </a:r>
            <a:endParaRPr lang="en-GB" sz="2800" dirty="0" smtClean="0"/>
          </a:p>
          <a:p>
            <a:pPr lvl="1"/>
            <a:r>
              <a:rPr lang="en-GB" dirty="0" smtClean="0"/>
              <a:t>Incorporating </a:t>
            </a:r>
            <a:r>
              <a:rPr lang="en-GB" dirty="0"/>
              <a:t>traditional practices into municipal waste management plans.</a:t>
            </a:r>
          </a:p>
          <a:p>
            <a:pPr lvl="1"/>
            <a:r>
              <a:rPr lang="en-GB" dirty="0"/>
              <a:t>Promoting recycling and upcycling to reduce landfill waste.</a:t>
            </a:r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Role of Elders and Knowledge Keepers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13432"/>
            <a:ext cx="7521787" cy="4052143"/>
          </a:xfrm>
        </p:spPr>
        <p:txBody>
          <a:bodyPr>
            <a:normAutofit fontScale="92500" lnSpcReduction="20000"/>
          </a:bodyPr>
          <a:lstStyle/>
          <a:p>
            <a:r>
              <a:rPr sz="3000" dirty="0"/>
              <a:t>Importance of elders in preserving environmental </a:t>
            </a:r>
            <a:r>
              <a:rPr sz="3000" dirty="0" smtClean="0"/>
              <a:t>knowledge</a:t>
            </a:r>
            <a:endParaRPr lang="en-GB" sz="3000" dirty="0" smtClean="0"/>
          </a:p>
          <a:p>
            <a:pPr lvl="1"/>
            <a:r>
              <a:rPr lang="en-GB" sz="2200" dirty="0" smtClean="0"/>
              <a:t>Elders </a:t>
            </a:r>
            <a:r>
              <a:rPr lang="en-GB" sz="2200" dirty="0"/>
              <a:t>are custodians of traditional knowledge and practices.</a:t>
            </a:r>
          </a:p>
          <a:p>
            <a:pPr lvl="1"/>
            <a:r>
              <a:rPr lang="en-GB" sz="2200" dirty="0"/>
              <a:t>They play a key role in educating younger generations about sustainable living.</a:t>
            </a:r>
          </a:p>
          <a:p>
            <a:r>
              <a:rPr sz="3000" dirty="0" smtClean="0"/>
              <a:t>Transmission </a:t>
            </a:r>
            <a:r>
              <a:rPr sz="3000" dirty="0"/>
              <a:t>of sustainable practices through </a:t>
            </a:r>
            <a:r>
              <a:rPr sz="3000" dirty="0" smtClean="0"/>
              <a:t>generations</a:t>
            </a:r>
            <a:endParaRPr lang="en-GB" sz="3000" dirty="0" smtClean="0"/>
          </a:p>
          <a:p>
            <a:pPr lvl="1"/>
            <a:r>
              <a:rPr lang="en-GB" sz="2200" dirty="0" smtClean="0"/>
              <a:t>Oral </a:t>
            </a:r>
            <a:r>
              <a:rPr lang="en-GB" sz="2200" dirty="0"/>
              <a:t>traditions, storytelling, and community rituals facilitate knowledge transfer.</a:t>
            </a:r>
          </a:p>
          <a:p>
            <a:pPr lvl="1"/>
            <a:r>
              <a:rPr lang="en-GB" sz="2200" dirty="0"/>
              <a:t>Engaging youth in traditional practices and conservation efforts.</a:t>
            </a:r>
          </a:p>
          <a:p>
            <a:endParaRPr lang="en-GB" sz="2200" dirty="0" smtClean="0"/>
          </a:p>
          <a:p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Environmental Education in African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3000" dirty="0"/>
              <a:t>Traditional methods of teaching environmental </a:t>
            </a:r>
            <a:r>
              <a:rPr sz="3000" dirty="0" smtClean="0"/>
              <a:t>stewardship</a:t>
            </a:r>
            <a:endParaRPr lang="en-GB" sz="3000" dirty="0" smtClean="0"/>
          </a:p>
          <a:p>
            <a:pPr lvl="1"/>
            <a:r>
              <a:rPr lang="en-GB" sz="2200" dirty="0" smtClean="0"/>
              <a:t>Hands-on </a:t>
            </a:r>
            <a:r>
              <a:rPr lang="en-GB" sz="2200" dirty="0"/>
              <a:t>learning through participation in communal activities.</a:t>
            </a:r>
          </a:p>
          <a:p>
            <a:pPr lvl="1"/>
            <a:r>
              <a:rPr lang="en-GB" sz="2200" dirty="0"/>
              <a:t>Use of proverbs, myths, and stories to impart environmental </a:t>
            </a:r>
            <a:r>
              <a:rPr lang="en-GB" sz="2200" dirty="0" smtClean="0"/>
              <a:t>values</a:t>
            </a:r>
            <a:r>
              <a:rPr lang="en-GB" dirty="0"/>
              <a:t>.</a:t>
            </a:r>
            <a:endParaRPr sz="2800" dirty="0"/>
          </a:p>
          <a:p>
            <a:r>
              <a:rPr sz="3000" dirty="0"/>
              <a:t>Integration of cultural education into modern </a:t>
            </a:r>
            <a:r>
              <a:rPr sz="3000" dirty="0" smtClean="0"/>
              <a:t>curricula</a:t>
            </a:r>
            <a:endParaRPr lang="en-GB" sz="3000" dirty="0" smtClean="0"/>
          </a:p>
          <a:p>
            <a:pPr lvl="1"/>
            <a:r>
              <a:rPr lang="en-GB" sz="2200" dirty="0" smtClean="0"/>
              <a:t>Developing school programs that incorporate indigenous knowledge and practices.</a:t>
            </a:r>
          </a:p>
          <a:p>
            <a:pPr lvl="1"/>
            <a:endParaRPr lang="en-GB" sz="1800" dirty="0"/>
          </a:p>
          <a:p>
            <a:endParaRPr lang="en-GB" sz="2800" dirty="0" smtClean="0"/>
          </a:p>
          <a:p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Case Study: Maasai Land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57984"/>
            <a:ext cx="7704667" cy="4096512"/>
          </a:xfrm>
        </p:spPr>
        <p:txBody>
          <a:bodyPr>
            <a:normAutofit fontScale="77500" lnSpcReduction="20000"/>
          </a:bodyPr>
          <a:lstStyle/>
          <a:p>
            <a:r>
              <a:rPr sz="3400" dirty="0"/>
              <a:t>Detailed case study of the Maasai community’s land </a:t>
            </a:r>
            <a:r>
              <a:rPr sz="3400" dirty="0" smtClean="0"/>
              <a:t>management</a:t>
            </a:r>
            <a:endParaRPr lang="en-GB" sz="3400" dirty="0" smtClean="0"/>
          </a:p>
          <a:p>
            <a:pPr lvl="1"/>
            <a:r>
              <a:rPr lang="en-GB" sz="2600" dirty="0" smtClean="0"/>
              <a:t>The </a:t>
            </a:r>
            <a:r>
              <a:rPr lang="en-GB" sz="2600" dirty="0"/>
              <a:t>Maasai practice rotational grazing, allowing pastures to recover and maintain biodiversity.</a:t>
            </a:r>
          </a:p>
          <a:p>
            <a:pPr lvl="1"/>
            <a:r>
              <a:rPr lang="en-GB" sz="2600" dirty="0"/>
              <a:t>They use traditional zoning to designate areas for different uses, such as grazing, farming, and conservation.</a:t>
            </a:r>
          </a:p>
          <a:p>
            <a:r>
              <a:rPr sz="3400" dirty="0" smtClean="0"/>
              <a:t>Lessons </a:t>
            </a:r>
            <a:r>
              <a:rPr sz="3400" dirty="0"/>
              <a:t>learned and implications for modern </a:t>
            </a:r>
            <a:r>
              <a:rPr sz="3400" dirty="0" smtClean="0"/>
              <a:t>practices</a:t>
            </a:r>
            <a:endParaRPr lang="en-GB" sz="3400" dirty="0" smtClean="0"/>
          </a:p>
          <a:p>
            <a:pPr lvl="1"/>
            <a:r>
              <a:rPr lang="en-GB" sz="2600" dirty="0" smtClean="0"/>
              <a:t>The </a:t>
            </a:r>
            <a:r>
              <a:rPr lang="en-GB" sz="2600" dirty="0"/>
              <a:t>importance of community involvement in resource management.</a:t>
            </a:r>
          </a:p>
          <a:p>
            <a:pPr lvl="1"/>
            <a:r>
              <a:rPr lang="en-GB" sz="2600" dirty="0"/>
              <a:t>Balancing traditional knowledge with modern conservation techniques for sustainable outcomes.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Case Study: Nigerian Waste Management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Innovations in waste management in </a:t>
            </a:r>
            <a:r>
              <a:rPr sz="2800" dirty="0" smtClean="0"/>
              <a:t>Nigeria</a:t>
            </a:r>
            <a:endParaRPr lang="en-GB" sz="2800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development of waste-to-energy projects that convert waste into electricity.</a:t>
            </a:r>
          </a:p>
          <a:p>
            <a:r>
              <a:rPr sz="2800" dirty="0" smtClean="0"/>
              <a:t>Impact </a:t>
            </a:r>
            <a:r>
              <a:rPr sz="2800" dirty="0"/>
              <a:t>on community health and </a:t>
            </a:r>
            <a:r>
              <a:rPr sz="2800" dirty="0" smtClean="0"/>
              <a:t>environment</a:t>
            </a:r>
            <a:endParaRPr lang="en-GB" sz="2800" dirty="0"/>
          </a:p>
          <a:p>
            <a:pPr lvl="1"/>
            <a:r>
              <a:rPr lang="en-GB" dirty="0" smtClean="0"/>
              <a:t>Reduced </a:t>
            </a:r>
            <a:r>
              <a:rPr lang="en-GB" dirty="0"/>
              <a:t>pollution and improved public health.</a:t>
            </a:r>
          </a:p>
          <a:p>
            <a:pPr lvl="1"/>
            <a:r>
              <a:rPr lang="en-GB" dirty="0"/>
              <a:t>Creation of job opportunities and economic benefits for communities.</a:t>
            </a:r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Modern Adaptations of Traditional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31136"/>
            <a:ext cx="7704667" cy="3768680"/>
          </a:xfrm>
        </p:spPr>
        <p:txBody>
          <a:bodyPr>
            <a:normAutofit lnSpcReduction="10000"/>
          </a:bodyPr>
          <a:lstStyle/>
          <a:p>
            <a:r>
              <a:rPr sz="2800" dirty="0"/>
              <a:t>How traditional practices are being adapted for modern </a:t>
            </a:r>
            <a:r>
              <a:rPr sz="2800" dirty="0" smtClean="0"/>
              <a:t>use</a:t>
            </a:r>
            <a:endParaRPr lang="en-GB" dirty="0"/>
          </a:p>
          <a:p>
            <a:pPr lvl="1"/>
            <a:r>
              <a:rPr lang="en-GB" dirty="0"/>
              <a:t>Integration of traditional farming methods with modern technology for increased productivity.</a:t>
            </a:r>
            <a:endParaRPr lang="en-GB" sz="1800" dirty="0"/>
          </a:p>
          <a:p>
            <a:pPr lvl="1"/>
            <a:r>
              <a:rPr lang="en-GB" dirty="0"/>
              <a:t>Use of traditional construction techniques with sustainable materials in modern architecture</a:t>
            </a:r>
            <a:r>
              <a:rPr lang="en-GB" dirty="0" smtClean="0"/>
              <a:t>.</a:t>
            </a:r>
            <a:endParaRPr sz="2800" dirty="0"/>
          </a:p>
          <a:p>
            <a:r>
              <a:rPr sz="2800" dirty="0"/>
              <a:t>Examples of successful </a:t>
            </a:r>
            <a:r>
              <a:rPr sz="2800" dirty="0" smtClean="0"/>
              <a:t>integrations</a:t>
            </a:r>
            <a:endParaRPr lang="en-GB" sz="2800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use of traditional water harvesting techniques in urban planning and development.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10512"/>
            <a:ext cx="7704667" cy="4189304"/>
          </a:xfrm>
        </p:spPr>
        <p:txBody>
          <a:bodyPr>
            <a:normAutofit fontScale="92500" lnSpcReduction="10000"/>
          </a:bodyPr>
          <a:lstStyle/>
          <a:p>
            <a:r>
              <a:rPr sz="3000" dirty="0"/>
              <a:t>Challenges in preserving traditional </a:t>
            </a:r>
            <a:r>
              <a:rPr sz="3000" dirty="0" smtClean="0"/>
              <a:t>practices</a:t>
            </a:r>
            <a:endParaRPr lang="en-GB" sz="3000" dirty="0" smtClean="0"/>
          </a:p>
          <a:p>
            <a:pPr lvl="1"/>
            <a:r>
              <a:rPr lang="en-GB" sz="2200" dirty="0" smtClean="0"/>
              <a:t>Rapid </a:t>
            </a:r>
            <a:r>
              <a:rPr lang="en-GB" sz="2200" dirty="0"/>
              <a:t>urbanization and modernization leading to the loss of traditional knowledge.</a:t>
            </a:r>
          </a:p>
          <a:p>
            <a:pPr lvl="1"/>
            <a:r>
              <a:rPr lang="en-GB" sz="2200" dirty="0"/>
              <a:t>Climate change and environmental degradation impacting traditional practices.</a:t>
            </a:r>
          </a:p>
          <a:p>
            <a:r>
              <a:rPr sz="2800" dirty="0" smtClean="0"/>
              <a:t>Opportunities </a:t>
            </a:r>
            <a:r>
              <a:rPr sz="2800" dirty="0"/>
              <a:t>for integrating cultural practices into modern sustainability </a:t>
            </a:r>
            <a:r>
              <a:rPr sz="2800" dirty="0" smtClean="0"/>
              <a:t>efforts</a:t>
            </a:r>
            <a:endParaRPr lang="en-GB" sz="2800" dirty="0" smtClean="0"/>
          </a:p>
          <a:p>
            <a:pPr lvl="1"/>
            <a:r>
              <a:rPr lang="en-GB" sz="2200" dirty="0" smtClean="0"/>
              <a:t>Promoting </a:t>
            </a:r>
            <a:r>
              <a:rPr lang="en-GB" sz="2200" dirty="0"/>
              <a:t>cultural heritage as part of environmental conservation strategies.</a:t>
            </a:r>
          </a:p>
          <a:p>
            <a:r>
              <a:rPr lang="en-GB" sz="2200" dirty="0"/>
              <a:t>Collaborating with local communities to develop sustainable solutions that respect traditional knowledge</a:t>
            </a:r>
            <a:endParaRPr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10512"/>
            <a:ext cx="7704667" cy="4189304"/>
          </a:xfrm>
        </p:spPr>
        <p:txBody>
          <a:bodyPr>
            <a:normAutofit/>
          </a:bodyPr>
          <a:lstStyle/>
          <a:p>
            <a:r>
              <a:rPr sz="2800" dirty="0"/>
              <a:t>Future prospects for combining African cultural practices with modern </a:t>
            </a:r>
            <a:r>
              <a:rPr sz="2800" dirty="0" smtClean="0"/>
              <a:t>technology</a:t>
            </a:r>
            <a:endParaRPr lang="en-GB" sz="2800" dirty="0" smtClean="0"/>
          </a:p>
          <a:p>
            <a:pPr lvl="1"/>
            <a:r>
              <a:rPr lang="en-GB" dirty="0" smtClean="0"/>
              <a:t>Leveraging </a:t>
            </a:r>
            <a:r>
              <a:rPr lang="en-GB" dirty="0"/>
              <a:t>technology to enhance traditional practices and improve sustainability.</a:t>
            </a:r>
            <a:endParaRPr lang="en-GB" sz="1800" dirty="0"/>
          </a:p>
          <a:p>
            <a:pPr lvl="1"/>
            <a:r>
              <a:rPr lang="en-GB" dirty="0"/>
              <a:t>Creating platforms for knowledge exchange between traditional practitioners and modern scientists.</a:t>
            </a:r>
            <a:endParaRPr lang="en-GB" sz="1800" dirty="0"/>
          </a:p>
          <a:p>
            <a:r>
              <a:rPr sz="2800" dirty="0" smtClean="0"/>
              <a:t>Vision </a:t>
            </a:r>
            <a:r>
              <a:rPr sz="2800" dirty="0"/>
              <a:t>for a sustainable </a:t>
            </a:r>
            <a:r>
              <a:rPr sz="2800" dirty="0" smtClean="0"/>
              <a:t>future</a:t>
            </a:r>
            <a:endParaRPr lang="en-GB" sz="2800" dirty="0" smtClean="0"/>
          </a:p>
          <a:p>
            <a:r>
              <a:rPr lang="en-GB" sz="2000" dirty="0"/>
              <a:t>A future where traditional knowledge and modern science work together to address environmental challenges</a:t>
            </a:r>
            <a:r>
              <a:rPr lang="en-GB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29384"/>
            <a:ext cx="7704667" cy="4070432"/>
          </a:xfrm>
        </p:spPr>
        <p:txBody>
          <a:bodyPr>
            <a:normAutofit/>
          </a:bodyPr>
          <a:lstStyle/>
          <a:p>
            <a:r>
              <a:rPr sz="2800" dirty="0"/>
              <a:t>Brief overview of African </a:t>
            </a:r>
            <a:r>
              <a:rPr sz="2800" dirty="0" smtClean="0"/>
              <a:t>culture</a:t>
            </a:r>
            <a:endParaRPr lang="en-GB" sz="2800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Africa </a:t>
            </a:r>
            <a:r>
              <a:rPr lang="en-GB" dirty="0"/>
              <a:t>is a diverse continent with a rich tapestry of cultures, traditions, and practices that have been passed down through generations</a:t>
            </a:r>
            <a:r>
              <a:rPr lang="en-GB" dirty="0" smtClean="0"/>
              <a:t>.</a:t>
            </a:r>
            <a:endParaRPr lang="en-GB" sz="2800" dirty="0" smtClean="0"/>
          </a:p>
          <a:p>
            <a:r>
              <a:rPr sz="2800" dirty="0" smtClean="0"/>
              <a:t>Connection </a:t>
            </a:r>
            <a:r>
              <a:rPr sz="2800" dirty="0"/>
              <a:t>to environmental </a:t>
            </a:r>
            <a:r>
              <a:rPr sz="2800" dirty="0" smtClean="0"/>
              <a:t>sustainability</a:t>
            </a:r>
            <a:endParaRPr lang="en-GB" sz="2800" dirty="0" smtClean="0"/>
          </a:p>
          <a:p>
            <a:endParaRPr lang="en-GB" dirty="0"/>
          </a:p>
          <a:p>
            <a:pPr lvl="1"/>
            <a:r>
              <a:rPr lang="en-GB" dirty="0"/>
              <a:t>Traditional African practices offer valuable insights into sustainable living and environmental conservation.</a:t>
            </a:r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19072"/>
            <a:ext cx="7704667" cy="4280744"/>
          </a:xfrm>
        </p:spPr>
        <p:txBody>
          <a:bodyPr>
            <a:normAutofit fontScale="62500" lnSpcReduction="20000"/>
          </a:bodyPr>
          <a:lstStyle/>
          <a:p>
            <a:r>
              <a:rPr sz="4500" dirty="0"/>
              <a:t>Summary of key </a:t>
            </a:r>
            <a:r>
              <a:rPr sz="4500" dirty="0" smtClean="0"/>
              <a:t>points</a:t>
            </a:r>
            <a:endParaRPr lang="en-GB" sz="4500" dirty="0" smtClean="0"/>
          </a:p>
          <a:p>
            <a:pPr lvl="1"/>
            <a:r>
              <a:rPr lang="en-GB" sz="3200" dirty="0" smtClean="0"/>
              <a:t>African </a:t>
            </a:r>
            <a:r>
              <a:rPr lang="en-GB" sz="3200" dirty="0"/>
              <a:t>cultural practices offer valuable insights for environmental sustainability.</a:t>
            </a:r>
          </a:p>
          <a:p>
            <a:pPr lvl="1"/>
            <a:r>
              <a:rPr lang="en-GB" sz="3200" dirty="0"/>
              <a:t>Integrating traditional knowledge with modern approaches can address contemporary environmental challenges.</a:t>
            </a:r>
          </a:p>
          <a:p>
            <a:r>
              <a:rPr sz="4200" dirty="0" smtClean="0"/>
              <a:t>Final </a:t>
            </a:r>
            <a:r>
              <a:rPr sz="4200" dirty="0"/>
              <a:t>thoughts on the importance of African culture in environmental </a:t>
            </a:r>
            <a:r>
              <a:rPr sz="4200" dirty="0" smtClean="0"/>
              <a:t>sustainability</a:t>
            </a:r>
            <a:endParaRPr lang="en-GB" sz="4200" dirty="0" smtClean="0"/>
          </a:p>
          <a:p>
            <a:pPr lvl="1"/>
            <a:r>
              <a:rPr lang="en-GB" sz="3200" dirty="0" smtClean="0"/>
              <a:t>Recognizing </a:t>
            </a:r>
            <a:r>
              <a:rPr lang="en-GB" sz="3200" dirty="0"/>
              <a:t>and valuing traditional practices is crucial for sustainable development.</a:t>
            </a:r>
          </a:p>
          <a:p>
            <a:pPr lvl="1"/>
            <a:r>
              <a:rPr lang="en-GB" sz="3200" dirty="0"/>
              <a:t>Collaboration and respect for cultural heritage can lead to innovative and effective solutions.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Thank you and Q&amp;A</a:t>
            </a:r>
          </a:p>
        </p:txBody>
      </p:sp>
    </p:spTree>
    <p:extLst>
      <p:ext uri="{BB962C8B-B14F-4D97-AF65-F5344CB8AC3E}">
        <p14:creationId xmlns:p14="http://schemas.microsoft.com/office/powerpoint/2010/main" val="42568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Traditional Environmental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83664"/>
            <a:ext cx="7704667" cy="4116152"/>
          </a:xfrm>
        </p:spPr>
        <p:txBody>
          <a:bodyPr>
            <a:normAutofit/>
          </a:bodyPr>
          <a:lstStyle/>
          <a:p>
            <a:r>
              <a:rPr sz="2800" dirty="0"/>
              <a:t>Overview of traditional African practices in waste </a:t>
            </a:r>
            <a:r>
              <a:rPr sz="2800" dirty="0" smtClean="0"/>
              <a:t>management</a:t>
            </a:r>
            <a:endParaRPr lang="en-GB" sz="2800" dirty="0" smtClean="0"/>
          </a:p>
          <a:p>
            <a:pPr lvl="1"/>
            <a:r>
              <a:rPr lang="en-GB" dirty="0" smtClean="0"/>
              <a:t>Communities </a:t>
            </a:r>
            <a:r>
              <a:rPr lang="en-GB" dirty="0"/>
              <a:t>traditionally practiced waste segregation, composting, and recycling organic waste</a:t>
            </a:r>
            <a:r>
              <a:rPr lang="en-GB" dirty="0" smtClean="0"/>
              <a:t>.</a:t>
            </a:r>
            <a:r>
              <a:rPr lang="en-GB" dirty="0"/>
              <a:t> Waste was minimized through reusing and repurposing </a:t>
            </a:r>
            <a:r>
              <a:rPr lang="en-GB" dirty="0" smtClean="0"/>
              <a:t>materials</a:t>
            </a:r>
            <a:endParaRPr lang="en-GB" sz="1800" dirty="0" smtClean="0"/>
          </a:p>
          <a:p>
            <a:r>
              <a:rPr sz="2800" dirty="0" smtClean="0"/>
              <a:t>Sustainable methods used by various communities</a:t>
            </a:r>
            <a:endParaRPr lang="en-GB" sz="2800" dirty="0" smtClean="0"/>
          </a:p>
          <a:p>
            <a:r>
              <a:rPr lang="en-GB" sz="2000" dirty="0"/>
              <a:t>Practices such as rotational grazing and crop rotation maintained soil fertility and prevented land degradation</a:t>
            </a:r>
            <a:endParaRPr lang="en-GB" sz="2000" dirty="0" smtClean="0"/>
          </a:p>
          <a:p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Indigenous Knowledge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21992"/>
            <a:ext cx="7704667" cy="3777824"/>
          </a:xfrm>
        </p:spPr>
        <p:txBody>
          <a:bodyPr>
            <a:normAutofit lnSpcReduction="10000"/>
          </a:bodyPr>
          <a:lstStyle/>
          <a:p>
            <a:r>
              <a:rPr sz="2800" dirty="0" smtClean="0"/>
              <a:t>Role </a:t>
            </a:r>
            <a:r>
              <a:rPr sz="2800" dirty="0"/>
              <a:t>of indigenous knowledge in environmental </a:t>
            </a:r>
            <a:r>
              <a:rPr sz="2800" dirty="0" smtClean="0"/>
              <a:t>conservation</a:t>
            </a:r>
            <a:endParaRPr lang="en-GB" sz="2800" dirty="0" smtClean="0"/>
          </a:p>
          <a:p>
            <a:pPr lvl="1"/>
            <a:r>
              <a:rPr lang="en-GB" dirty="0" smtClean="0"/>
              <a:t>Indigenous </a:t>
            </a:r>
            <a:r>
              <a:rPr lang="en-GB" dirty="0"/>
              <a:t>knowledge encompasses a deep understanding of local ecosystems and biodiversity.</a:t>
            </a:r>
            <a:endParaRPr lang="en-GB" sz="1800" dirty="0"/>
          </a:p>
          <a:p>
            <a:r>
              <a:rPr sz="2800" dirty="0" smtClean="0"/>
              <a:t>Examples </a:t>
            </a:r>
            <a:r>
              <a:rPr sz="2800" dirty="0"/>
              <a:t>from different African </a:t>
            </a:r>
            <a:r>
              <a:rPr sz="2800" dirty="0" smtClean="0"/>
              <a:t>cultures</a:t>
            </a:r>
            <a:endParaRPr lang="en-GB" sz="2800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Himba people of Namibia use traditional techniques for water conservation in arid environments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San people of the Kalahari Desert practice sustainable hunting and gathering.</a:t>
            </a:r>
            <a:endParaRPr lang="en-GB" sz="1800" dirty="0"/>
          </a:p>
          <a:p>
            <a:pPr lvl="1"/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Sacred Natural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92808"/>
            <a:ext cx="7704667" cy="4152728"/>
          </a:xfrm>
        </p:spPr>
        <p:txBody>
          <a:bodyPr>
            <a:normAutofit fontScale="55000" lnSpcReduction="20000"/>
          </a:bodyPr>
          <a:lstStyle/>
          <a:p>
            <a:r>
              <a:rPr sz="5100" dirty="0"/>
              <a:t>Importance of sacred natural sites in African </a:t>
            </a:r>
            <a:r>
              <a:rPr sz="5100" dirty="0" smtClean="0"/>
              <a:t>culture</a:t>
            </a:r>
            <a:endParaRPr lang="en-GB" sz="5100" dirty="0" smtClean="0"/>
          </a:p>
          <a:p>
            <a:pPr lvl="1"/>
            <a:r>
              <a:rPr lang="en-GB" sz="3600" dirty="0" smtClean="0"/>
              <a:t>Many </a:t>
            </a:r>
            <a:r>
              <a:rPr lang="en-GB" sz="3600" dirty="0"/>
              <a:t>African cultures designate natural sites such as forests, rivers, and mountains as sacred</a:t>
            </a:r>
            <a:r>
              <a:rPr lang="en-GB" sz="3600" dirty="0" smtClean="0"/>
              <a:t>.</a:t>
            </a:r>
          </a:p>
          <a:p>
            <a:pPr lvl="1"/>
            <a:r>
              <a:rPr lang="en-GB" sz="3600" dirty="0" smtClean="0"/>
              <a:t>These </a:t>
            </a:r>
            <a:r>
              <a:rPr lang="en-GB" sz="3600" dirty="0"/>
              <a:t>sites are protected due to their cultural and spiritual significance</a:t>
            </a:r>
            <a:r>
              <a:rPr lang="en-GB" sz="2900" dirty="0"/>
              <a:t>.</a:t>
            </a:r>
          </a:p>
          <a:p>
            <a:r>
              <a:rPr sz="5100" dirty="0" smtClean="0"/>
              <a:t>How </a:t>
            </a:r>
            <a:r>
              <a:rPr sz="5100" dirty="0"/>
              <a:t>these sites contribute to biodiversity </a:t>
            </a:r>
            <a:r>
              <a:rPr sz="5100" dirty="0" smtClean="0"/>
              <a:t>conservatio</a:t>
            </a:r>
            <a:r>
              <a:rPr sz="4500" dirty="0" smtClean="0"/>
              <a:t>n</a:t>
            </a:r>
            <a:endParaRPr lang="en-GB" sz="4500" dirty="0" smtClean="0"/>
          </a:p>
          <a:p>
            <a:r>
              <a:rPr lang="en-GB" sz="3600" dirty="0" smtClean="0"/>
              <a:t>Sacred sites often serve as biodiversity hotspots, preserving a variety of plant and animal species.</a:t>
            </a:r>
            <a:r>
              <a:rPr lang="en-GB" sz="3600" dirty="0"/>
              <a:t> The protection of these areas prevents deforestation and habitat destruction</a:t>
            </a:r>
          </a:p>
          <a:p>
            <a:pPr marL="457200" lvl="1" indent="0">
              <a:buNone/>
            </a:pPr>
            <a:r>
              <a:rPr lang="en-GB" dirty="0" smtClean="0"/>
              <a:t>.</a:t>
            </a:r>
            <a:endParaRPr lang="en-GB" sz="1800" dirty="0"/>
          </a:p>
          <a:p>
            <a:pPr lvl="1"/>
            <a:endParaRPr lang="en-GB" sz="1800" dirty="0" smtClean="0"/>
          </a:p>
          <a:p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Traditional Land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74520"/>
            <a:ext cx="7704667" cy="4125296"/>
          </a:xfrm>
        </p:spPr>
        <p:txBody>
          <a:bodyPr>
            <a:normAutofit lnSpcReduction="10000"/>
          </a:bodyPr>
          <a:lstStyle/>
          <a:p>
            <a:r>
              <a:rPr sz="2800" dirty="0"/>
              <a:t>Methods of land use and management in African </a:t>
            </a:r>
            <a:r>
              <a:rPr sz="2800" dirty="0" smtClean="0"/>
              <a:t>communities</a:t>
            </a:r>
            <a:endParaRPr lang="en-GB" sz="2800" dirty="0" smtClean="0"/>
          </a:p>
          <a:p>
            <a:pPr lvl="1"/>
            <a:r>
              <a:rPr lang="en-GB" dirty="0" smtClean="0"/>
              <a:t>Agroforestry </a:t>
            </a:r>
            <a:r>
              <a:rPr lang="en-GB" dirty="0"/>
              <a:t>combines agriculture and forestry to create sustainable land-use systems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Terracing </a:t>
            </a:r>
            <a:r>
              <a:rPr lang="en-GB" dirty="0"/>
              <a:t>and contour </a:t>
            </a:r>
            <a:r>
              <a:rPr lang="en-GB" dirty="0" smtClean="0"/>
              <a:t>ploughing </a:t>
            </a:r>
            <a:r>
              <a:rPr lang="en-GB" dirty="0"/>
              <a:t>reduce soil erosion on slopes</a:t>
            </a:r>
            <a:r>
              <a:rPr lang="en-GB" dirty="0" smtClean="0"/>
              <a:t>.</a:t>
            </a:r>
            <a:endParaRPr lang="en-GB" sz="1800" dirty="0"/>
          </a:p>
          <a:p>
            <a:r>
              <a:rPr sz="2800" dirty="0" smtClean="0"/>
              <a:t>Benefits </a:t>
            </a:r>
            <a:r>
              <a:rPr sz="2800" dirty="0"/>
              <a:t>of traditional land management </a:t>
            </a:r>
            <a:r>
              <a:rPr sz="2800" dirty="0" smtClean="0"/>
              <a:t>practices</a:t>
            </a:r>
            <a:endParaRPr lang="en-GB" sz="2800" dirty="0" smtClean="0"/>
          </a:p>
          <a:p>
            <a:pPr lvl="1"/>
            <a:r>
              <a:rPr lang="en-GB" dirty="0" smtClean="0"/>
              <a:t>Enhanced soil fertility and reduced erosion.</a:t>
            </a:r>
          </a:p>
          <a:p>
            <a:pPr lvl="1"/>
            <a:r>
              <a:rPr lang="en-GB" dirty="0" smtClean="0"/>
              <a:t>Increased resilience to climate change and extreme weather events.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Community-Based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57400"/>
            <a:ext cx="7704667" cy="3942416"/>
          </a:xfrm>
        </p:spPr>
        <p:txBody>
          <a:bodyPr>
            <a:normAutofit fontScale="92500" lnSpcReduction="20000"/>
          </a:bodyPr>
          <a:lstStyle/>
          <a:p>
            <a:r>
              <a:rPr sz="3000" dirty="0"/>
              <a:t>Role of community-based management in </a:t>
            </a:r>
            <a:r>
              <a:rPr sz="3000" dirty="0" smtClean="0"/>
              <a:t>sustainability</a:t>
            </a:r>
            <a:endParaRPr lang="en-GB" sz="3000" dirty="0" smtClean="0"/>
          </a:p>
          <a:p>
            <a:pPr marL="457200" lvl="1" indent="0">
              <a:buNone/>
            </a:pPr>
            <a:r>
              <a:rPr lang="en-GB" sz="2400" dirty="0" smtClean="0"/>
              <a:t>Communities </a:t>
            </a:r>
            <a:r>
              <a:rPr lang="en-GB" sz="2400" dirty="0"/>
              <a:t>collectively manage and protect natural resources, ensuring equitable access and sustainable use.</a:t>
            </a:r>
          </a:p>
          <a:p>
            <a:endParaRPr sz="2800" dirty="0"/>
          </a:p>
          <a:p>
            <a:r>
              <a:rPr sz="3000" dirty="0"/>
              <a:t>Success stories from African </a:t>
            </a:r>
            <a:r>
              <a:rPr sz="3000" dirty="0" smtClean="0"/>
              <a:t>communities</a:t>
            </a:r>
            <a:endParaRPr lang="en-GB" sz="3000" dirty="0" smtClean="0"/>
          </a:p>
          <a:p>
            <a:pPr lvl="1"/>
            <a:r>
              <a:rPr lang="en-GB" sz="2200" dirty="0" smtClean="0"/>
              <a:t>The </a:t>
            </a:r>
            <a:r>
              <a:rPr lang="en-GB" sz="2200" dirty="0"/>
              <a:t>community-managed forests in Tanzania, which have improved forest conservation and provided economic benefits.</a:t>
            </a:r>
          </a:p>
          <a:p>
            <a:pPr lvl="1"/>
            <a:r>
              <a:rPr lang="en-GB" sz="2200" dirty="0"/>
              <a:t>Marine protected areas managed by local communities in Madagascar.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Cultural Festivals and Environmental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03120"/>
            <a:ext cx="7704667" cy="4014216"/>
          </a:xfrm>
        </p:spPr>
        <p:txBody>
          <a:bodyPr>
            <a:normAutofit fontScale="92500"/>
          </a:bodyPr>
          <a:lstStyle/>
          <a:p>
            <a:r>
              <a:rPr sz="3000" dirty="0"/>
              <a:t>Festivals that promote environmental </a:t>
            </a:r>
            <a:r>
              <a:rPr sz="3000" dirty="0" smtClean="0"/>
              <a:t>awareness</a:t>
            </a:r>
            <a:endParaRPr lang="en-GB" sz="3000" dirty="0" smtClean="0"/>
          </a:p>
          <a:p>
            <a:r>
              <a:rPr lang="en-GB" dirty="0"/>
              <a:t>The Festival of Water in Ghana celebrates and raises awareness about the importance of water conservation</a:t>
            </a:r>
            <a:endParaRPr sz="2800" dirty="0"/>
          </a:p>
          <a:p>
            <a:r>
              <a:rPr sz="3000" dirty="0" smtClean="0"/>
              <a:t>Impact </a:t>
            </a:r>
            <a:r>
              <a:rPr sz="3000" dirty="0"/>
              <a:t>of cultural events on </a:t>
            </a:r>
            <a:r>
              <a:rPr sz="3000" dirty="0" smtClean="0"/>
              <a:t>sustainability</a:t>
            </a:r>
            <a:endParaRPr lang="en-GB" sz="3000" dirty="0" smtClean="0"/>
          </a:p>
          <a:p>
            <a:pPr lvl="1"/>
            <a:r>
              <a:rPr lang="en-GB" sz="2200" dirty="0" smtClean="0"/>
              <a:t>Festivals </a:t>
            </a:r>
            <a:r>
              <a:rPr lang="en-GB" sz="2200" dirty="0"/>
              <a:t>serve as platforms for education and advocacy, bringing together diverse groups to promote environmental causes.</a:t>
            </a:r>
          </a:p>
          <a:p>
            <a:pPr lvl="1"/>
            <a:r>
              <a:rPr lang="en-GB" sz="2200" dirty="0"/>
              <a:t>They foster community engagement and support for conservation initiatives.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African Art and Environmental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Use of art to convey environmental </a:t>
            </a:r>
            <a:r>
              <a:rPr sz="2800" dirty="0" smtClean="0"/>
              <a:t>messages</a:t>
            </a:r>
            <a:endParaRPr lang="en-GB" sz="2800" dirty="0" smtClean="0"/>
          </a:p>
          <a:p>
            <a:r>
              <a:rPr lang="en-GB" sz="2000" dirty="0"/>
              <a:t>Artists use various mediums such as painting, sculpture, and performance to highlight environmental issues</a:t>
            </a:r>
            <a:endParaRPr sz="2000" dirty="0"/>
          </a:p>
          <a:p>
            <a:r>
              <a:rPr sz="2800" dirty="0"/>
              <a:t>Examples of environmental themes in African </a:t>
            </a:r>
            <a:r>
              <a:rPr sz="2800" dirty="0" smtClean="0"/>
              <a:t>art</a:t>
            </a:r>
            <a:endParaRPr lang="en-GB" sz="2800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works of Kenyan artist Wangechi Mutu, who explores themes of nature and sustainability.</a:t>
            </a:r>
          </a:p>
          <a:p>
            <a:endParaRPr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1105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African Culture and Its Importance to Environmental Sustainability</vt:lpstr>
      <vt:lpstr>Introduction</vt:lpstr>
      <vt:lpstr>Traditional Environmental Practices</vt:lpstr>
      <vt:lpstr>Indigenous Knowledge Systems</vt:lpstr>
      <vt:lpstr>Sacred Natural Sites</vt:lpstr>
      <vt:lpstr>Traditional Land Management</vt:lpstr>
      <vt:lpstr>Community-Based Resource Management</vt:lpstr>
      <vt:lpstr>Cultural Festivals and Environmental Awareness</vt:lpstr>
      <vt:lpstr>African Art and Environmental Messages</vt:lpstr>
      <vt:lpstr>Traditional Agriculture Practices</vt:lpstr>
      <vt:lpstr>Water Conservation Techniques</vt:lpstr>
      <vt:lpstr>Waste Management in African Communities</vt:lpstr>
      <vt:lpstr>Role of Elders and Knowledge Keepers</vt:lpstr>
      <vt:lpstr>Environmental Education in African Culture</vt:lpstr>
      <vt:lpstr>Case Study: Maasai Land Management</vt:lpstr>
      <vt:lpstr>Case Study: Nigerian Waste Management Innovations</vt:lpstr>
      <vt:lpstr>Modern Adaptations of Traditional Practices</vt:lpstr>
      <vt:lpstr>Challenges and Opportunities</vt:lpstr>
      <vt:lpstr>Future Directions</vt:lpstr>
      <vt:lpstr>Conclusion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Culture and Its Importance to Environmental Sustainability</dc:title>
  <dc:subject/>
  <dc:creator/>
  <cp:keywords/>
  <dc:description>generated using python-pptx</dc:description>
  <cp:lastModifiedBy>JANNIE 😜😉😊</cp:lastModifiedBy>
  <cp:revision>23</cp:revision>
  <dcterms:created xsi:type="dcterms:W3CDTF">2013-01-27T09:14:16Z</dcterms:created>
  <dcterms:modified xsi:type="dcterms:W3CDTF">2024-07-13T19:20:05Z</dcterms:modified>
  <cp:category/>
</cp:coreProperties>
</file>