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9" r:id="rId4"/>
    <p:sldId id="290" r:id="rId5"/>
    <p:sldId id="258" r:id="rId6"/>
    <p:sldId id="259" r:id="rId7"/>
    <p:sldId id="260" r:id="rId8"/>
    <p:sldId id="261" r:id="rId9"/>
    <p:sldId id="291" r:id="rId10"/>
    <p:sldId id="293" r:id="rId11"/>
    <p:sldId id="262" r:id="rId12"/>
    <p:sldId id="294" r:id="rId13"/>
    <p:sldId id="265" r:id="rId14"/>
    <p:sldId id="266" r:id="rId15"/>
    <p:sldId id="264" r:id="rId16"/>
    <p:sldId id="267" r:id="rId17"/>
    <p:sldId id="269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4" r:id="rId28"/>
    <p:sldId id="278" r:id="rId29"/>
    <p:sldId id="279" r:id="rId30"/>
    <p:sldId id="280" r:id="rId31"/>
    <p:sldId id="281" r:id="rId32"/>
    <p:sldId id="282" r:id="rId33"/>
    <p:sldId id="283" r:id="rId34"/>
    <p:sldId id="286" r:id="rId35"/>
    <p:sldId id="287" r:id="rId36"/>
    <p:sldId id="288" r:id="rId37"/>
    <p:sldId id="295" r:id="rId38"/>
    <p:sldId id="28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3721" autoAdjust="0"/>
  </p:normalViewPr>
  <p:slideViewPr>
    <p:cSldViewPr snapToGrid="0">
      <p:cViewPr varScale="1">
        <p:scale>
          <a:sx n="96" d="100"/>
          <a:sy n="96" d="100"/>
        </p:scale>
        <p:origin x="1038" y="90"/>
      </p:cViewPr>
      <p:guideLst/>
    </p:cSldViewPr>
  </p:slideViewPr>
  <p:outlineViewPr>
    <p:cViewPr>
      <p:scale>
        <a:sx n="33" d="100"/>
        <a:sy n="33" d="100"/>
      </p:scale>
      <p:origin x="0" y="-69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4A110-2913-409A-898C-0DB463E3902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C5E8D-DC20-4333-9601-895E0FF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3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-sweep_algorith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Fragmentation_%28computer%2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mention C++ attempts to resolve this problem with </a:t>
            </a:r>
            <a:r>
              <a:rPr lang="en-US" dirty="0" err="1" smtClean="0"/>
              <a:t>share_ptr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C5E8D-DC20-4333-9601-895E0FFEB9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Safe: Cant </a:t>
            </a:r>
            <a:r>
              <a:rPr lang="en-US" dirty="0" smtClean="0"/>
              <a:t>reclaim </a:t>
            </a:r>
            <a:r>
              <a:rPr lang="en-US" dirty="0" err="1" smtClean="0"/>
              <a:t>objs</a:t>
            </a:r>
            <a:r>
              <a:rPr lang="en-US" dirty="0" smtClean="0"/>
              <a:t> that are still referenced</a:t>
            </a:r>
            <a:endParaRPr lang="en-US" dirty="0" smtClean="0"/>
          </a:p>
          <a:p>
            <a:r>
              <a:rPr lang="en-US" dirty="0" smtClean="0"/>
              <a:t>Throughput: Time</a:t>
            </a:r>
            <a:r>
              <a:rPr lang="en-US" baseline="0" dirty="0" smtClean="0"/>
              <a:t> spent collecting should be as low as possible</a:t>
            </a:r>
          </a:p>
          <a:p>
            <a:r>
              <a:rPr lang="en-US" baseline="0" dirty="0" smtClean="0"/>
              <a:t>Pause: Minimize collector intrusion</a:t>
            </a:r>
          </a:p>
          <a:p>
            <a:r>
              <a:rPr lang="en-US" baseline="0" dirty="0" smtClean="0"/>
              <a:t>Space: Efficient use of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C5E8D-DC20-4333-9601-895E0FFEB9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9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Reference counting </a:t>
            </a:r>
            <a:r>
              <a:rPr lang="en-US" dirty="0" smtClean="0"/>
              <a:t>is a form of garbage collection whereby each object has a count of the number of references to it. Garbage is identified by having a reference count of zero. An object's reference count is incremented when a reference to it is created, and decremented when a reference is destroyed. When the count reaches zero, the object's memory is reclaimed.</a:t>
            </a:r>
          </a:p>
          <a:p>
            <a:endParaRPr lang="en-US" dirty="0" smtClean="0"/>
          </a:p>
          <a:p>
            <a:r>
              <a:rPr lang="en-US" b="1" dirty="0" smtClean="0"/>
              <a:t>Mark-Compact </a:t>
            </a:r>
            <a:r>
              <a:rPr lang="en-US" dirty="0" smtClean="0"/>
              <a:t>After marking the live objects in the heap in the same fashion as the </a:t>
            </a:r>
            <a:r>
              <a:rPr lang="en-US" dirty="0" smtClean="0">
                <a:hlinkClick r:id="rId3" tooltip="Mark-sweep algorithm"/>
              </a:rPr>
              <a:t>mark-sweep algorithm</a:t>
            </a:r>
            <a:r>
              <a:rPr lang="en-US" dirty="0" smtClean="0"/>
              <a:t>, the heap will often be </a:t>
            </a:r>
            <a:r>
              <a:rPr lang="en-US" dirty="0" smtClean="0">
                <a:hlinkClick r:id="rId4" tooltip="Fragmentation (computer)"/>
              </a:rPr>
              <a:t>fragmented</a:t>
            </a:r>
            <a:r>
              <a:rPr lang="en-US" dirty="0" smtClean="0"/>
              <a:t>. The goal of mark-compact algorithms is to shift the live objects in memory together so the fragmentation is eliminated.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C5E8D-DC20-4333-9601-895E0FFEB9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9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711" y="326003"/>
            <a:ext cx="10781969" cy="399910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  .NET Memory Management Fundamentals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Janier Davila</a:t>
            </a:r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janierdavila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84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FOUR APPROACHES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400" dirty="0" smtClean="0">
                <a:latin typeface="Lucida Console" panose="020B0609040504020204" pitchFamily="49" charset="0"/>
              </a:rPr>
              <a:t> Mark-Sweep collection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400" dirty="0" smtClean="0">
                <a:latin typeface="Lucida Console" panose="020B0609040504020204" pitchFamily="49" charset="0"/>
              </a:rPr>
              <a:t> Mark-Compact</a:t>
            </a:r>
            <a:endParaRPr lang="en-US" sz="4400" dirty="0" smtClean="0">
              <a:latin typeface="Lucida Console" panose="020B060904050402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4400" dirty="0">
                <a:latin typeface="Lucida Console" panose="020B0609040504020204" pitchFamily="49" charset="0"/>
              </a:rPr>
              <a:t> </a:t>
            </a:r>
            <a:r>
              <a:rPr lang="en-US" sz="4400" dirty="0" smtClean="0">
                <a:latin typeface="Lucida Console" panose="020B0609040504020204" pitchFamily="49" charset="0"/>
              </a:rPr>
              <a:t>Reference Counting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endParaRPr lang="en-US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8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.NET MANAGED HEAPS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b="1" dirty="0" smtClean="0">
                <a:latin typeface="Lucida Console" panose="020B0609040504020204" pitchFamily="49" charset="0"/>
              </a:rPr>
              <a:t> SMALL OBJECT HEAP (SOH) &lt; 85K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Lucida Console" panose="020B0609040504020204" pitchFamily="49" charset="0"/>
              </a:rPr>
              <a:t> </a:t>
            </a:r>
            <a:r>
              <a:rPr lang="en-US" sz="3600" b="1" dirty="0" smtClean="0">
                <a:latin typeface="Lucida Console" panose="020B0609040504020204" pitchFamily="49" charset="0"/>
              </a:rPr>
              <a:t>LARGE OBJECT HEAP (LOH) &gt; 85K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Lucida Console" panose="020B0609040504020204" pitchFamily="49" charset="0"/>
              </a:rPr>
              <a:t> </a:t>
            </a:r>
            <a:r>
              <a:rPr lang="en-US" sz="3600" b="1" dirty="0" smtClean="0">
                <a:latin typeface="Lucida Console" panose="020B0609040504020204" pitchFamily="49" charset="0"/>
              </a:rPr>
              <a:t>GC RUNS FOR BOTH DIFFERENTLY</a:t>
            </a:r>
            <a:endParaRPr lang="en-US" sz="36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2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GARBAGE COLLECTOR IN .NET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sz="2800" dirty="0" smtClean="0">
                <a:latin typeface="Lucida Console" panose="020B0609040504020204" pitchFamily="49" charset="0"/>
              </a:rPr>
              <a:t>Generational</a:t>
            </a:r>
            <a:endParaRPr lang="en-US" sz="2800" dirty="0">
              <a:latin typeface="Lucida Console" panose="020B060904050402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Lucida Console" panose="020B0609040504020204" pitchFamily="49" charset="0"/>
              </a:rPr>
              <a:t> Looks for allocated </a:t>
            </a:r>
            <a:r>
              <a:rPr lang="en-US" sz="2800" dirty="0" err="1" smtClean="0">
                <a:latin typeface="Lucida Console" panose="020B0609040504020204" pitchFamily="49" charset="0"/>
              </a:rPr>
              <a:t>objs</a:t>
            </a:r>
            <a:r>
              <a:rPr lang="en-US" sz="2800" dirty="0" smtClean="0">
                <a:latin typeface="Lucida Console" panose="020B0609040504020204" pitchFamily="49" charset="0"/>
              </a:rPr>
              <a:t> not ref by anything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Lucida Console" panose="020B0609040504020204" pitchFamily="49" charset="0"/>
              </a:rPr>
              <a:t> Cleans up both SOH and LOH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Lucida Console" panose="020B0609040504020204" pitchFamily="49" charset="0"/>
              </a:rPr>
              <a:t> Compacts SOH (copy collection)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Lucida Console" panose="020B0609040504020204" pitchFamily="49" charset="0"/>
              </a:rPr>
              <a:t> Server and workstation mode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GC ROOTS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b="1" dirty="0" smtClean="0">
                <a:latin typeface="Lucida Console" panose="020B0609040504020204" pitchFamily="49" charset="0"/>
              </a:rPr>
              <a:t> </a:t>
            </a:r>
            <a:r>
              <a:rPr lang="en-US" sz="4000" dirty="0" smtClean="0">
                <a:latin typeface="Lucida Console" panose="020B0609040504020204" pitchFamily="49" charset="0"/>
              </a:rPr>
              <a:t>GLOBAL/STATIC REFERENCES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latin typeface="Lucida Console" panose="020B0609040504020204" pitchFamily="49" charset="0"/>
              </a:rPr>
              <a:t> </a:t>
            </a:r>
            <a:r>
              <a:rPr lang="en-US" sz="4000" dirty="0" smtClean="0">
                <a:latin typeface="Lucida Console" panose="020B0609040504020204" pitchFamily="49" charset="0"/>
              </a:rPr>
              <a:t>OBJECT FINALIZERS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latin typeface="Lucida Console" panose="020B0609040504020204" pitchFamily="49" charset="0"/>
              </a:rPr>
              <a:t> </a:t>
            </a:r>
            <a:r>
              <a:rPr lang="en-US" sz="4000" dirty="0" smtClean="0">
                <a:latin typeface="Lucida Console" panose="020B0609040504020204" pitchFamily="49" charset="0"/>
              </a:rPr>
              <a:t>INTEROP REFERENCES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latin typeface="Lucida Console" panose="020B0609040504020204" pitchFamily="49" charset="0"/>
              </a:rPr>
              <a:t> </a:t>
            </a:r>
            <a:r>
              <a:rPr lang="en-US" sz="4000" dirty="0" smtClean="0">
                <a:latin typeface="Lucida Console" panose="020B0609040504020204" pitchFamily="49" charset="0"/>
              </a:rPr>
              <a:t>STACK REFERENCES</a:t>
            </a:r>
            <a:endParaRPr lang="en-US" sz="4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8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GC ROOTS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32106"/>
            <a:ext cx="10058400" cy="34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2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SMALL OBJECT HEAP (SOH)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848599" cy="215377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MOST OBJS CREATED ARE &lt; 85K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HEAVY USED MEMORY AREA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latin typeface="Lucida Console" panose="020B0609040504020204" pitchFamily="49" charset="0"/>
              </a:rPr>
              <a:t>ALLOCATE CONSECUTIVELY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latin typeface="Lucida Console" panose="020B0609040504020204" pitchFamily="49" charset="0"/>
              </a:rPr>
              <a:t>GC COMPACTS ON CLEAN UP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3968727"/>
            <a:ext cx="4438650" cy="22193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85009" y="3999506"/>
            <a:ext cx="4587630" cy="18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BACK TO .NET GC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b="1" dirty="0" smtClean="0">
                <a:latin typeface="Lucida Console" panose="020B0609040504020204" pitchFamily="49" charset="0"/>
              </a:rPr>
              <a:t> .NET GC IS GENERATIONAL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b="1" dirty="0">
                <a:latin typeface="Lucida Console" panose="020B0609040504020204" pitchFamily="49" charset="0"/>
              </a:rPr>
              <a:t> </a:t>
            </a:r>
            <a:r>
              <a:rPr lang="en-US" sz="4000" b="1" dirty="0" smtClean="0">
                <a:latin typeface="Lucida Console" panose="020B0609040504020204" pitchFamily="49" charset="0"/>
              </a:rPr>
              <a:t>3 GROUPS, GEN 0, GEN 1, GEN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b="1" dirty="0">
                <a:latin typeface="Lucida Console" panose="020B0609040504020204" pitchFamily="49" charset="0"/>
              </a:rPr>
              <a:t> </a:t>
            </a:r>
            <a:r>
              <a:rPr lang="en-US" sz="4000" b="1" dirty="0" smtClean="0">
                <a:latin typeface="Lucida Console" panose="020B0609040504020204" pitchFamily="49" charset="0"/>
              </a:rPr>
              <a:t>GEN 0 ARE MOST COMMON</a:t>
            </a:r>
            <a:endParaRPr lang="en-US" sz="40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9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WHEN GC RUNS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b="1" dirty="0" smtClean="0">
                <a:latin typeface="Lucida Console" panose="020B0609040504020204" pitchFamily="49" charset="0"/>
              </a:rPr>
              <a:t>RUNS ON SEPARATE THREAD</a:t>
            </a:r>
            <a:r>
              <a:rPr lang="en-US" sz="3000" b="1" dirty="0" smtClean="0">
                <a:latin typeface="Lucida Console" panose="020B0609040504020204" pitchFamily="49" charset="0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b="1" dirty="0" smtClean="0">
                <a:latin typeface="Lucida Console" panose="020B0609040504020204" pitchFamily="49" charset="0"/>
              </a:rPr>
              <a:t> GEN 0 HITS ~256 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b="1" dirty="0" smtClean="0">
                <a:latin typeface="Lucida Console" panose="020B0609040504020204" pitchFamily="49" charset="0"/>
              </a:rPr>
              <a:t> GEN 1 HITS ~2 MB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b="1" dirty="0" smtClean="0">
                <a:latin typeface="Lucida Console" panose="020B0609040504020204" pitchFamily="49" charset="0"/>
              </a:rPr>
              <a:t> GEN 2 HITS ~10 MB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b="1" dirty="0">
                <a:latin typeface="Lucida Console" panose="020B0609040504020204" pitchFamily="49" charset="0"/>
              </a:rPr>
              <a:t> </a:t>
            </a:r>
            <a:r>
              <a:rPr lang="en-US" sz="3000" b="1" dirty="0" err="1" smtClean="0">
                <a:latin typeface="Lucida Console" panose="020B0609040504020204" pitchFamily="49" charset="0"/>
              </a:rPr>
              <a:t>GC.Collect</a:t>
            </a:r>
            <a:r>
              <a:rPr lang="en-US" sz="3000" b="1" dirty="0" smtClean="0">
                <a:latin typeface="Lucida Console" panose="020B0609040504020204" pitchFamily="49" charset="0"/>
              </a:rPr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b="1" dirty="0">
                <a:latin typeface="Lucida Console" panose="020B0609040504020204" pitchFamily="49" charset="0"/>
              </a:rPr>
              <a:t> </a:t>
            </a:r>
            <a:r>
              <a:rPr lang="en-US" sz="3000" b="1" dirty="0" smtClean="0">
                <a:latin typeface="Lucida Console" panose="020B0609040504020204" pitchFamily="49" charset="0"/>
              </a:rPr>
              <a:t>OS SENDS LOW MEMORY NOTIFICATION</a:t>
            </a:r>
            <a:endParaRPr lang="en-US" sz="38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95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GC GENERATIONS SAMPLE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716" y="2173715"/>
            <a:ext cx="6003366" cy="371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0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AFTER GEN 0 RUNS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13335" y="2587039"/>
            <a:ext cx="5120641" cy="280720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578493"/>
            <a:ext cx="4660639" cy="2886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9933" y="2033899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22179" y="203389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5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Lucida Console" panose="020B0609040504020204" pitchFamily="49" charset="0"/>
                <a:ea typeface="+mn-ea"/>
                <a:cs typeface="+mn-cs"/>
              </a:rPr>
              <a:t>Objectives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b="1" dirty="0" smtClean="0">
                <a:latin typeface="Lucida Console" panose="020B0609040504020204" pitchFamily="49" charset="0"/>
              </a:rPr>
              <a:t>  INTRODUCTION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b="1" dirty="0" smtClean="0">
                <a:latin typeface="Lucida Console" panose="020B0609040504020204" pitchFamily="49" charset="0"/>
              </a:rPr>
              <a:t>  WHAT IS MEMORY?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b="1" dirty="0" smtClean="0">
                <a:latin typeface="Lucida Console" panose="020B0609040504020204" pitchFamily="49" charset="0"/>
              </a:rPr>
              <a:t>  MANAGED HEAPS (SOH, LOH)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b="1" dirty="0" smtClean="0">
                <a:latin typeface="Lucida Console" panose="020B0609040504020204" pitchFamily="49" charset="0"/>
              </a:rPr>
              <a:t>  .NET GARBAGE COLLECTOR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b="1" dirty="0" smtClean="0">
                <a:latin typeface="Lucida Console" panose="020B0609040504020204" pitchFamily="49" charset="0"/>
              </a:rPr>
              <a:t> 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997217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AFTER GEN 1 RUNS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06597" y="2550677"/>
            <a:ext cx="5293408" cy="291194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6108" y="2590457"/>
            <a:ext cx="4962788" cy="30737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2485" y="2033899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36719" y="203389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53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AFTER GEN 2 RUNS (FULL)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96108" y="2393910"/>
            <a:ext cx="4962788" cy="307371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58896" y="2462277"/>
            <a:ext cx="5579959" cy="2786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9577" y="2033899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30725" y="203389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6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GC GENERATION GUIDELINES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b="1" dirty="0" smtClean="0">
                <a:latin typeface="Lucida Console" panose="020B0609040504020204" pitchFamily="49" charset="0"/>
              </a:rPr>
              <a:t> GEN 0 TEN TIMES MORE THAN GEN 1</a:t>
            </a:r>
            <a:endParaRPr lang="en-US" sz="3000" b="1" dirty="0" smtClean="0">
              <a:latin typeface="Lucida Console" panose="020B060904050402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b="1" dirty="0" smtClean="0">
                <a:latin typeface="Lucida Console" panose="020B0609040504020204" pitchFamily="49" charset="0"/>
              </a:rPr>
              <a:t> </a:t>
            </a:r>
            <a:r>
              <a:rPr lang="en-US" sz="3200" b="1" dirty="0">
                <a:latin typeface="Lucida Console" panose="020B0609040504020204" pitchFamily="49" charset="0"/>
              </a:rPr>
              <a:t>GEN 1 TEN TIMES MORE THAN GEN </a:t>
            </a:r>
            <a:r>
              <a:rPr lang="en-US" sz="3200" b="1" dirty="0" smtClean="0">
                <a:latin typeface="Lucida Console" panose="020B0609040504020204" pitchFamily="49" charset="0"/>
              </a:rPr>
              <a:t>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b="1" dirty="0" smtClean="0">
                <a:latin typeface="Lucida Console" panose="020B0609040504020204" pitchFamily="49" charset="0"/>
              </a:rPr>
              <a:t> MOST OBJS WILL DIE IN GEN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b="1" dirty="0">
                <a:latin typeface="Lucida Console" panose="020B0609040504020204" pitchFamily="49" charset="0"/>
              </a:rPr>
              <a:t> </a:t>
            </a:r>
            <a:r>
              <a:rPr lang="en-US" sz="3200" b="1" dirty="0" smtClean="0">
                <a:latin typeface="Lucida Console" panose="020B0609040504020204" pitchFamily="49" charset="0"/>
              </a:rPr>
              <a:t>GEN 2 IS EXPENSIVE</a:t>
            </a:r>
            <a:endParaRPr lang="en-US" sz="32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8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26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WORD ON FINALIZERS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7143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b="1" dirty="0" smtClean="0">
                <a:latin typeface="Lucida Console" panose="020B0609040504020204" pitchFamily="49" charset="0"/>
              </a:rPr>
              <a:t> UNMANAGED RESOURCES NOT CLEANED BY GC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b="1" dirty="0">
                <a:latin typeface="Lucida Console" panose="020B0609040504020204" pitchFamily="49" charset="0"/>
              </a:rPr>
              <a:t> </a:t>
            </a:r>
            <a:r>
              <a:rPr lang="en-US" sz="3200" b="1" dirty="0" smtClean="0">
                <a:latin typeface="Lucida Console" panose="020B0609040504020204" pitchFamily="49" charset="0"/>
              </a:rPr>
              <a:t>DESTRUCTORS AND FINALIZERS EXTEND THE LIFE OF YOUR OBJ</a:t>
            </a:r>
            <a:endParaRPr lang="en-US" sz="3000" b="1" dirty="0" smtClean="0">
              <a:latin typeface="Lucida Console" panose="020B060904050402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b="1" dirty="0" smtClean="0">
                <a:latin typeface="Lucida Console" panose="020B0609040504020204" pitchFamily="49" charset="0"/>
              </a:rPr>
              <a:t> </a:t>
            </a:r>
            <a:r>
              <a:rPr lang="en-US" sz="3200" b="1" dirty="0">
                <a:latin typeface="Lucida Console" panose="020B0609040504020204" pitchFamily="49" charset="0"/>
              </a:rPr>
              <a:t>FINALIZERS GETS CALLED ON ANOTHER THREAD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57" y="1845734"/>
            <a:ext cx="293410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63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WORD ON FINALIZERS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557085"/>
            <a:ext cx="5055517" cy="282840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94367" y="2522907"/>
            <a:ext cx="4688450" cy="2653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2302" y="2033899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19627" y="203389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86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DISPOSE PATTERN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58" y="1806561"/>
            <a:ext cx="4999992" cy="448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63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LARGE OBJECT HEAP (LOH)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5377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NOT COMPACTED BY GC, FRAGMENTATION OCCURS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USES FREE SPACE TABLE TO TRACK OBJ ALLOCATION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latin typeface="Lucida Console" panose="020B0609040504020204" pitchFamily="49" charset="0"/>
              </a:rPr>
              <a:t>CLR PREFERS TO ALLOCATE AT THE 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latin typeface="Lucida Console" panose="020B0609040504020204" pitchFamily="49" charset="0"/>
              </a:rPr>
              <a:t>* ARRAY OF DOUBLE &gt; 1000 GOES TO LOH *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4107880"/>
            <a:ext cx="4258945" cy="209423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943" y="3984690"/>
            <a:ext cx="4472305" cy="23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20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WORD ON WEAK REFERENCES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56" y="1795328"/>
            <a:ext cx="6623570" cy="44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8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GC WORKSTATION MODE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5871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MAX RESPONSIVENESS TO THE USER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latin typeface="Lucida Console" panose="020B0609040504020204" pitchFamily="49" charset="0"/>
              </a:rPr>
              <a:t>LIMITS # THREADS SUSPENSIONS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FULL GC RUNS CONCURRENT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latin typeface="Lucida Console" panose="020B0609040504020204" pitchFamily="49" charset="0"/>
              </a:rPr>
              <a:t>SUPPORTS BACKGROUND GC FOR GEN 0 AND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latin typeface="Lucida Console" panose="020B0609040504020204" pitchFamily="49" charset="0"/>
              </a:rPr>
              <a:t>BACKGROUND GC SUSPENDS THREADS, BUT GEN 0 AND 1 ARE GENERALLY FAST!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2070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GC SERVER MODE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5871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MAX THROUGHPUT, SCABILITY AND PERFORMANCE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latin typeface="Lucida Console" panose="020B0609040504020204" pitchFamily="49" charset="0"/>
              </a:rPr>
              <a:t>SUPPORTS PARALLEL GC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IT ALLOCATES A SEPARATE SOH AND LOH PER PROCESSOR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890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Lucida Console" panose="020B0609040504020204" pitchFamily="49" charset="0"/>
              </a:rPr>
              <a:t>MEMORY MANAGEMENT.</a:t>
            </a:r>
            <a:br>
              <a:rPr lang="en-US" sz="4400" b="1" dirty="0" smtClean="0">
                <a:latin typeface="Lucida Console" panose="020B0609040504020204" pitchFamily="49" charset="0"/>
              </a:rPr>
            </a:br>
            <a:r>
              <a:rPr lang="en-US" sz="4400" b="1" dirty="0" smtClean="0">
                <a:latin typeface="Lucida Console" panose="020B0609040504020204" pitchFamily="49" charset="0"/>
              </a:rPr>
              <a:t>WHY BOTHER?</a:t>
            </a:r>
            <a:endParaRPr lang="en-US" sz="4400" b="1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642465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latin typeface="Lucida Console" panose="020B0609040504020204" pitchFamily="49" charset="0"/>
              </a:rPr>
              <a:t> </a:t>
            </a:r>
            <a:r>
              <a:rPr lang="en-US" sz="4000" dirty="0" smtClean="0">
                <a:latin typeface="Lucida Console" panose="020B0609040504020204" pitchFamily="49" charset="0"/>
              </a:rPr>
              <a:t>Memory </a:t>
            </a:r>
            <a:r>
              <a:rPr lang="en-US" sz="4000" dirty="0">
                <a:latin typeface="Lucida Console" panose="020B0609040504020204" pitchFamily="49" charset="0"/>
              </a:rPr>
              <a:t>Leaks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latin typeface="Lucida Console" panose="020B0609040504020204" pitchFamily="49" charset="0"/>
              </a:rPr>
              <a:t> </a:t>
            </a:r>
            <a:r>
              <a:rPr lang="en-US" sz="4000" dirty="0" smtClean="0">
                <a:latin typeface="Lucida Console" panose="020B0609040504020204" pitchFamily="49" charset="0"/>
              </a:rPr>
              <a:t>Double Frees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latin typeface="Lucida Console" panose="020B0609040504020204" pitchFamily="49" charset="0"/>
              </a:rPr>
              <a:t> </a:t>
            </a:r>
            <a:r>
              <a:rPr lang="en-US" sz="4000" dirty="0" smtClean="0">
                <a:latin typeface="Lucida Console" panose="020B0609040504020204" pitchFamily="49" charset="0"/>
              </a:rPr>
              <a:t>Dangling Pointer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9509760" y="2098766"/>
            <a:ext cx="113211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0075817" y="2725783"/>
            <a:ext cx="8709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601200" y="4463143"/>
            <a:ext cx="113211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48946" y="3257006"/>
            <a:ext cx="1132114" cy="6270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084526" y="3905795"/>
            <a:ext cx="8709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83040" y="2227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83040" y="45668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76582" y="33919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48946" y="175991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Dangling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57936" y="5090160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15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GC CONFIGURATIONS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72" y="1980260"/>
            <a:ext cx="6906589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50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GC LATENCY CONTROL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5871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 err="1" smtClean="0">
                <a:latin typeface="Lucida Console" panose="020B0609040504020204" pitchFamily="49" charset="0"/>
              </a:rPr>
              <a:t>GCLatencyMode.Bacth</a:t>
            </a:r>
            <a:endParaRPr lang="en-US" sz="2400" b="1" dirty="0">
              <a:latin typeface="Lucida Console" panose="020B060904050402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Lucida Console" panose="020B0609040504020204" pitchFamily="49" charset="0"/>
              </a:rPr>
              <a:t> max performance. UI responsiveness isn’t important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Lucida Console" panose="020B0609040504020204" pitchFamily="49" charset="0"/>
              </a:rPr>
              <a:t> </a:t>
            </a:r>
            <a:r>
              <a:rPr lang="en-US" sz="2400" b="1" dirty="0" err="1" smtClean="0">
                <a:latin typeface="Lucida Console" panose="020B0609040504020204" pitchFamily="49" charset="0"/>
              </a:rPr>
              <a:t>GCLatencyMode.LowLatency</a:t>
            </a:r>
            <a:endParaRPr lang="en-US" sz="2400" b="1" dirty="0" smtClean="0">
              <a:latin typeface="Lucida Console" panose="020B060904050402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Lucida Console" panose="020B0609040504020204" pitchFamily="49" charset="0"/>
              </a:rPr>
              <a:t> </a:t>
            </a:r>
            <a:r>
              <a:rPr lang="en-US" sz="2200" b="1" dirty="0" smtClean="0">
                <a:latin typeface="Lucida Console" panose="020B0609040504020204" pitchFamily="49" charset="0"/>
              </a:rPr>
              <a:t>reduces the impact of GC to minimum. Ideal for UI, animations, etc.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 err="1" smtClean="0">
                <a:latin typeface="Lucida Console" panose="020B0609040504020204" pitchFamily="49" charset="0"/>
              </a:rPr>
              <a:t>GCLatencyMode.Interactive</a:t>
            </a:r>
            <a:endParaRPr lang="en-US" sz="2400" b="1" dirty="0" smtClean="0">
              <a:latin typeface="Lucida Console" panose="020B060904050402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Lucida Console" panose="020B0609040504020204" pitchFamily="49" charset="0"/>
              </a:rPr>
              <a:t> </a:t>
            </a:r>
            <a:r>
              <a:rPr lang="en-US" sz="2200" b="1" dirty="0" smtClean="0">
                <a:latin typeface="Lucida Console" panose="020B0609040504020204" pitchFamily="49" charset="0"/>
              </a:rPr>
              <a:t>balance between GC efficiency and app responsiveness.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2221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GC LATENCY CONTROL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01" y="1888234"/>
            <a:ext cx="6789163" cy="41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5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.NET 4.5.1 LOH IMPROVEMENT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19" y="4263188"/>
            <a:ext cx="7421011" cy="111458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62941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 err="1" smtClean="0">
                <a:latin typeface="Lucida Console" panose="020B0609040504020204" pitchFamily="49" charset="0"/>
              </a:rPr>
              <a:t>GCLargeObjectHeapCompactionMode.Default</a:t>
            </a:r>
            <a:endParaRPr lang="en-US" sz="2400" b="1" dirty="0">
              <a:latin typeface="Lucida Console" panose="020B060904050402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Lucida Console" panose="020B0609040504020204" pitchFamily="49" charset="0"/>
              </a:rPr>
              <a:t> LOH is not compacted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 err="1" smtClean="0">
                <a:latin typeface="Lucida Console" panose="020B0609040504020204" pitchFamily="49" charset="0"/>
              </a:rPr>
              <a:t>GCLargeObjectHeapCompactionMode.CompactOnce</a:t>
            </a:r>
            <a:endParaRPr lang="en-US" sz="2400" b="1" dirty="0" smtClean="0">
              <a:latin typeface="Lucida Console" panose="020B060904050402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sz="2200" b="1" dirty="0" smtClean="0">
                <a:latin typeface="Lucida Console" panose="020B0609040504020204" pitchFamily="49" charset="0"/>
              </a:rPr>
              <a:t>LOH </a:t>
            </a:r>
            <a:r>
              <a:rPr lang="en-US" sz="2200" b="1" dirty="0">
                <a:latin typeface="Lucida Console" panose="020B0609040504020204" pitchFamily="49" charset="0"/>
              </a:rPr>
              <a:t>will be compacted during the next blocking </a:t>
            </a:r>
            <a:r>
              <a:rPr lang="en-US" sz="2200" b="1" dirty="0" smtClean="0">
                <a:latin typeface="Lucida Console" panose="020B0609040504020204" pitchFamily="49" charset="0"/>
              </a:rPr>
              <a:t>gen </a:t>
            </a:r>
            <a:r>
              <a:rPr lang="en-US" sz="2200" b="1" dirty="0">
                <a:latin typeface="Lucida Console" panose="020B0609040504020204" pitchFamily="49" charset="0"/>
              </a:rPr>
              <a:t>2 garbage collection.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9710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BEST PRACTICES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79205"/>
          </a:xfrm>
        </p:spPr>
        <p:txBody>
          <a:bodyPr>
            <a:normAutofit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</a:t>
            </a:r>
            <a:r>
              <a:rPr lang="en-US" sz="2400" dirty="0"/>
              <a:t>Use the </a:t>
            </a:r>
            <a:r>
              <a:rPr lang="en-US" sz="2400" dirty="0" err="1"/>
              <a:t>IDisposable</a:t>
            </a:r>
            <a:r>
              <a:rPr lang="en-US" sz="2400" dirty="0"/>
              <a:t> interface with the Disposable pattern to release unmanaged resources, and suppress finalization in the Dispose method if no other finalization is required.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Lucida Console" panose="020B0609040504020204" pitchFamily="49" charset="0"/>
              </a:rPr>
              <a:t> </a:t>
            </a:r>
            <a:r>
              <a:rPr lang="en-US" sz="2400" dirty="0"/>
              <a:t>Use the using statement to define the scope of a disposable </a:t>
            </a:r>
            <a:r>
              <a:rPr lang="en-US" sz="2400" dirty="0" smtClean="0"/>
              <a:t>object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Lucida Console" panose="020B0609040504020204" pitchFamily="49" charset="0"/>
              </a:rPr>
              <a:t> </a:t>
            </a:r>
            <a:r>
              <a:rPr lang="en-US" sz="2400" dirty="0"/>
              <a:t>Use </a:t>
            </a:r>
            <a:r>
              <a:rPr lang="en-US" sz="2400" dirty="0" err="1"/>
              <a:t>StringBuilder</a:t>
            </a:r>
            <a:r>
              <a:rPr lang="en-US" sz="2400" dirty="0"/>
              <a:t> when the number of string concatenations is unknown or contained within a loop.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Lucida Console" panose="020B0609040504020204" pitchFamily="49" charset="0"/>
              </a:rPr>
              <a:t> </a:t>
            </a:r>
            <a:r>
              <a:rPr lang="en-US" sz="2400" dirty="0"/>
              <a:t>Initialize the capacity of a </a:t>
            </a:r>
            <a:r>
              <a:rPr lang="en-US" sz="2400" dirty="0" err="1"/>
              <a:t>StringBuilder</a:t>
            </a:r>
            <a:r>
              <a:rPr lang="en-US" sz="2400" dirty="0"/>
              <a:t> to a reasonable value, if possible</a:t>
            </a:r>
            <a:r>
              <a:rPr lang="en-US" sz="2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 Initialize </a:t>
            </a:r>
            <a:r>
              <a:rPr lang="en-US" sz="2400" dirty="0"/>
              <a:t>collections (such as List&lt;T&gt;) with the target size, if it is known.</a:t>
            </a:r>
          </a:p>
          <a:p>
            <a:pPr marL="0" lv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b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7035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BEST PRACTICES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50785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</a:t>
            </a:r>
            <a:r>
              <a:rPr lang="en-US" sz="2400" dirty="0"/>
              <a:t>Avoid maintaining </a:t>
            </a:r>
            <a:r>
              <a:rPr lang="en-US" sz="2400" b="1" dirty="0"/>
              <a:t>large object graphs</a:t>
            </a:r>
            <a:r>
              <a:rPr lang="en-US" sz="2400" dirty="0"/>
              <a:t> in memory.</a:t>
            </a:r>
          </a:p>
          <a:p>
            <a:pPr marL="0" lvl="0" indent="0">
              <a:buNone/>
            </a:pPr>
            <a:endParaRPr lang="en-US" sz="2200" b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353587"/>
            <a:ext cx="3907555" cy="37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58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BEST PRACTICES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79205"/>
          </a:xfrm>
        </p:spPr>
        <p:txBody>
          <a:bodyPr>
            <a:normAutofit/>
          </a:bodyPr>
          <a:lstStyle/>
          <a:p>
            <a:pPr lvl="0" fontAlgn="base">
              <a:buFont typeface="Courier New" panose="02070309020205020404" pitchFamily="49" charset="0"/>
              <a:buChar char="o"/>
            </a:pPr>
            <a:r>
              <a:rPr lang="en-US" sz="2400" dirty="0" smtClean="0"/>
              <a:t> In </a:t>
            </a:r>
            <a:r>
              <a:rPr lang="en-US" sz="2400" dirty="0"/>
              <a:t>an IIS hosted application, set the //compilation/</a:t>
            </a:r>
            <a:r>
              <a:rPr lang="en-US" sz="2400" dirty="0" err="1"/>
              <a:t>system.web</a:t>
            </a:r>
            <a:r>
              <a:rPr lang="en-US" sz="2400" dirty="0"/>
              <a:t>/compilation/ debug attribute to false before releasing to production.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/>
              <a:t>Remove event handlers before disposing of an object.</a:t>
            </a:r>
          </a:p>
          <a:p>
            <a:pPr marL="0" lvl="0" indent="0" fontAlgn="base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0602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REFERENCES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79205"/>
          </a:xfrm>
        </p:spPr>
        <p:txBody>
          <a:bodyPr>
            <a:normAutofit/>
          </a:bodyPr>
          <a:lstStyle/>
          <a:p>
            <a:pPr marL="0" lvl="0" indent="0" fontAlgn="base">
              <a:buNone/>
            </a:pPr>
            <a:endParaRPr lang="en-US" sz="2400" dirty="0" smtClean="0"/>
          </a:p>
          <a:p>
            <a:pPr lvl="0" fontAlgn="base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0" fontAlgn="base">
              <a:buFont typeface="Courier New" panose="02070309020205020404" pitchFamily="49" charset="0"/>
              <a:buChar char="o"/>
            </a:pPr>
            <a:r>
              <a:rPr lang="en-US" sz="2400" dirty="0" smtClean="0"/>
              <a:t>  https</a:t>
            </a:r>
            <a:r>
              <a:rPr lang="en-US" sz="2400" dirty="0"/>
              <a:t>://</a:t>
            </a:r>
            <a:r>
              <a:rPr lang="en-US" sz="2400" dirty="0" smtClean="0"/>
              <a:t>github.com/dotnet/coreclr</a:t>
            </a:r>
          </a:p>
          <a:p>
            <a:pPr lvl="0" fontAlgn="base">
              <a:buFont typeface="Courier New" panose="02070309020205020404" pitchFamily="49" charset="0"/>
              <a:buChar char="o"/>
            </a:pPr>
            <a:r>
              <a:rPr lang="en-US" sz="2400" dirty="0" smtClean="0"/>
              <a:t>  The Garbage Collection Handbook. The art of Automatic Memory Management.</a:t>
            </a:r>
            <a:endParaRPr lang="en-US" sz="2400" dirty="0"/>
          </a:p>
          <a:p>
            <a:pPr marL="0" lvl="0" indent="0" fontAlgn="base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3053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61748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Lucida Console" panose="020B0609040504020204" pitchFamily="49" charset="0"/>
              </a:rPr>
              <a:t>THANK YOU</a:t>
            </a:r>
            <a:endParaRPr lang="en-US" sz="66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QUESTION	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83" y="2934306"/>
            <a:ext cx="9953897" cy="1585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b="1" i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What is memory? </a:t>
            </a:r>
            <a:endParaRPr lang="en-US" sz="72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5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STACK	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642465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KEEPS TRACK OF WHAT’S EXECUTING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Lucida Console" panose="020B0609040504020204" pitchFamily="49" charset="0"/>
              </a:rPr>
              <a:t> MEMORY IS SELF-MAINTAINED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latin typeface="Lucida Console" panose="020B0609040504020204" pitchFamily="49" charset="0"/>
              </a:rPr>
              <a:t>EACH THREAD ITS OWN STACK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latin typeface="Lucida Console" panose="020B0609040504020204" pitchFamily="49" charset="0"/>
              </a:rPr>
              <a:t>EACH STACK IS 1MB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latin typeface="Lucida Console" panose="020B0609040504020204" pitchFamily="49" charset="0"/>
              </a:rPr>
              <a:t>STORES VALUE TYPES (CTS)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latin typeface="Lucida Console" panose="020B0609040504020204" pitchFamily="49" charset="0"/>
              </a:rPr>
              <a:t>ALSO STORES OBJ. REF. (ADDRESS)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80" y="1948773"/>
            <a:ext cx="2324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4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HEAP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6766560" cy="187547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  </a:t>
            </a:r>
            <a:r>
              <a:rPr lang="en-US" b="1" dirty="0" smtClean="0">
                <a:latin typeface="Lucida Console" panose="020B0609040504020204" pitchFamily="49" charset="0"/>
              </a:rPr>
              <a:t>ANYTHING CAN BE ACCESS AT ANY TIME</a:t>
            </a:r>
            <a:endParaRPr lang="en-US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Lucida Console" panose="020B0609040504020204" pitchFamily="49" charset="0"/>
              </a:rPr>
              <a:t> STORES REF. TYPES: CLASSES, INTERFACES,        DELEGATES, STRINGS, INSTANCES OF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latin typeface="Lucida Console" panose="020B0609040504020204" pitchFamily="49" charset="0"/>
              </a:rPr>
              <a:t>NEEDS GC FOR MEMORY MANAGEMENT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55" y="1845734"/>
            <a:ext cx="2600325" cy="40100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53528" y="3721210"/>
            <a:ext cx="4437380" cy="21513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95848" y="4522573"/>
            <a:ext cx="897925" cy="1400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VALUE TYPES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924768"/>
            <a:ext cx="5098433" cy="316406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796087" y="1867713"/>
            <a:ext cx="4451985" cy="2232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92778" y="2982097"/>
            <a:ext cx="897925" cy="1400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REFERENCE TYPES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49" y="1932681"/>
            <a:ext cx="5240860" cy="271748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202507" y="1932682"/>
            <a:ext cx="3833903" cy="185214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202507" y="4064769"/>
            <a:ext cx="4265494" cy="1952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67599" y="4819135"/>
            <a:ext cx="897925" cy="1400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67599" y="2702080"/>
            <a:ext cx="897925" cy="1400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4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GARBAGE COLLECTOR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sz="2800" dirty="0" smtClean="0">
                <a:latin typeface="Lucida Console" panose="020B0609040504020204" pitchFamily="49" charset="0"/>
              </a:rPr>
              <a:t>Safety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</a:rPr>
              <a:t>Throughput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</a:rPr>
              <a:t>Decent pause time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</a:rPr>
              <a:t>Good space overhead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</a:rPr>
              <a:t>Language optimizations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</a:rPr>
              <a:t>Scalability and portability</a:t>
            </a:r>
            <a:endParaRPr lang="en-US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33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2705</TotalTime>
  <Words>934</Words>
  <Application>Microsoft Office PowerPoint</Application>
  <PresentationFormat>Widescreen</PresentationFormat>
  <Paragraphs>159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Calibri Light</vt:lpstr>
      <vt:lpstr>Courier New</vt:lpstr>
      <vt:lpstr>Lucida Console</vt:lpstr>
      <vt:lpstr>Retrospect</vt:lpstr>
      <vt:lpstr>   .NET Memory Management Fundamentals</vt:lpstr>
      <vt:lpstr>Objectives </vt:lpstr>
      <vt:lpstr>MEMORY MANAGEMENT. WHY BOTHER?</vt:lpstr>
      <vt:lpstr>QUESTION </vt:lpstr>
      <vt:lpstr>STACK </vt:lpstr>
      <vt:lpstr>HEAP</vt:lpstr>
      <vt:lpstr>VALUE TYPES</vt:lpstr>
      <vt:lpstr>REFERENCE TYPES</vt:lpstr>
      <vt:lpstr>GARBAGE COLLECTOR FEATURES</vt:lpstr>
      <vt:lpstr>FOUR APPROACHES</vt:lpstr>
      <vt:lpstr>.NET MANAGED HEAPS</vt:lpstr>
      <vt:lpstr>GARBAGE COLLECTOR IN .NET</vt:lpstr>
      <vt:lpstr>GC ROOTS</vt:lpstr>
      <vt:lpstr>GC ROOTS</vt:lpstr>
      <vt:lpstr>SMALL OBJECT HEAP (SOH)</vt:lpstr>
      <vt:lpstr>BACK TO .NET GC</vt:lpstr>
      <vt:lpstr>WHEN GC RUNS</vt:lpstr>
      <vt:lpstr>GC GENERATIONS SAMPLE</vt:lpstr>
      <vt:lpstr>AFTER GEN 0 RUNS</vt:lpstr>
      <vt:lpstr>AFTER GEN 1 RUNS</vt:lpstr>
      <vt:lpstr>AFTER GEN 2 RUNS (FULL)</vt:lpstr>
      <vt:lpstr>GC GENERATION GUIDELINES</vt:lpstr>
      <vt:lpstr>WORD ON FINALIZERS</vt:lpstr>
      <vt:lpstr>WORD ON FINALIZERS</vt:lpstr>
      <vt:lpstr>DISPOSE PATTERN</vt:lpstr>
      <vt:lpstr>LARGE OBJECT HEAP (LOH)</vt:lpstr>
      <vt:lpstr>WORD ON WEAK REFERENCES</vt:lpstr>
      <vt:lpstr>GC WORKSTATION MODE</vt:lpstr>
      <vt:lpstr>GC SERVER MODE</vt:lpstr>
      <vt:lpstr>GC CONFIGURATIONS</vt:lpstr>
      <vt:lpstr>GC LATENCY CONTROL</vt:lpstr>
      <vt:lpstr>GC LATENCY CONTROL</vt:lpstr>
      <vt:lpstr>.NET 4.5.1 LOH IMPROVEMENT</vt:lpstr>
      <vt:lpstr>BEST PRACTICES</vt:lpstr>
      <vt:lpstr>BEST PRACTICES</vt:lpstr>
      <vt:lpstr>BEST PRACTICES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Memory Management Fundamentals</dc:title>
  <dc:creator>Janier Davila</dc:creator>
  <cp:lastModifiedBy>Janier Davila</cp:lastModifiedBy>
  <cp:revision>55</cp:revision>
  <dcterms:created xsi:type="dcterms:W3CDTF">2014-07-16T07:50:51Z</dcterms:created>
  <dcterms:modified xsi:type="dcterms:W3CDTF">2016-02-20T11:06:34Z</dcterms:modified>
</cp:coreProperties>
</file>