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 Miettinen" initials="JM" lastIdx="2" clrIdx="0">
    <p:extLst>
      <p:ext uri="{19B8F6BF-5375-455C-9EA6-DF929625EA0E}">
        <p15:presenceInfo xmlns:p15="http://schemas.microsoft.com/office/powerpoint/2012/main" userId="S::janimie@uef.fi::e8b374ec-631f-4580-a275-1a550317d4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B876-0265-AC40-87D8-68A28189D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772B8-C0D8-8E4E-9338-28C146FE7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F88D-1FB2-0F4A-9C80-3B39594A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6166-EABC-5E44-AEDD-270DAC8B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3C84D-A6D2-4A46-91B1-B59249A2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617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428A-C652-B94F-B4E7-C5081DC5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E1DCC-DF14-2942-935F-B79F19448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8459-A0CE-6944-B507-B9209E0A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7697-F4BB-5148-822D-84F63A4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5081-70C1-3549-A2DE-7C64D6A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87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55142-B846-814E-A1E6-B0432ECB3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BCB86-1137-A74A-B716-95854FC37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F573-B0B4-4248-AEE9-AB8C8F3F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1B9B-2832-9448-B2BD-A667E72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F4F6-7A41-B248-80EC-E7ED07CA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3760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DEEB-8ACD-1D41-91F0-B058C36E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8D7B-7A5C-9142-A8AA-3DAFA807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7A352-942B-2647-A15F-5F60FA23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CE5A-7ECC-164A-A69F-2CD7C711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8A90-EA4D-3243-A673-A0AE0245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27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A2EE-A4B4-8E46-BB18-A322575D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C7880-0B69-9044-92AD-D5EACCAC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41F6-2EF2-8E4C-B283-BBBAC554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5AF0-1A54-7745-953B-37E7CBCC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C3E5-32AA-904F-9A75-17AE3165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48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1482-B4DD-D846-BF43-63EBE074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B911-BAE1-C54F-B8C6-41EEFC132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861E-7704-7748-81EA-5EF574533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35F3-8228-8F4F-A2FE-8E30EA65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65C25-437B-A24C-9310-433D7BFB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E6C44-EC8C-2F4C-BC51-3E867B54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3788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C216-2CD0-A94B-88F9-ED299A54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3A47-5045-A14D-95BE-2C5BE160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0012E-8A24-534C-8B38-861C9AD1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F483F-225A-584A-BE51-7FAC37ED7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1B33A-5102-4647-B0F1-F355E995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F1C7C-C649-4848-84D3-D2B1109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7EB4A-0F7B-EF48-A895-AB392422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0B938-D243-0B44-8131-DA731C9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07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24EF-4B96-874D-87FF-DC00072A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AD08F-BC42-0B44-A150-FCED266D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03253-14DE-D144-AF01-D373997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1C49B-33D2-664C-B95C-AB085E6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37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9E6AC-978E-8C4F-A42F-FD5040C7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B773A-F958-B045-B8AD-45FECAFB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1F457-82B6-6944-BCCE-6172C52C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2379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F066-4E8E-B147-8642-7D35A98D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D1C9-3ADC-6F4A-9630-3427C2D8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5C9C4-21B2-2340-B58D-DC5A45BE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C0525-6FE9-FD45-A422-C8AE8C54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FAC05-D63F-D846-9F31-B009D8E0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1E3F-3A56-D54F-BCF6-F4DB94D9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330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00F7-83DC-1B46-AD0A-5AAD281A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570CF-49E4-FC4F-A9F8-35149CF17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E0DCB-9F57-274B-B716-847B5CC7F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33A84-B806-184D-99D8-8C592E6D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BBE8-157D-3743-BCD5-B6CE06F0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1566C-8DCF-C34D-83FC-95BF3287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815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826E6-9979-4C45-A006-AC4AC4AA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A1C7-7810-3149-B0EE-C969CC3B2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8F29A-D0C0-594C-B861-97C045BA5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9328-591D-B745-9439-5A1AEED4EC6A}" type="datetimeFigureOut">
              <a:rPr lang="en-FI" smtClean="0"/>
              <a:t>26.1.2021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C141-0BB3-6642-9AEE-C477161B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3D7F-A567-A44E-84A6-C7E904B8C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4DE4-2B99-C846-8415-7CBF04919D9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51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2655012-555A-2A47-A14D-5426BAE87BA5}"/>
              </a:ext>
            </a:extLst>
          </p:cNvPr>
          <p:cNvSpPr txBox="1"/>
          <p:nvPr/>
        </p:nvSpPr>
        <p:spPr>
          <a:xfrm>
            <a:off x="294632" y="1371728"/>
            <a:ext cx="1123285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/>
              <a:t>sum(</a:t>
            </a:r>
            <a:r>
              <a:rPr lang="en-GB" i="1" dirty="0" err="1"/>
              <a:t>case_when</a:t>
            </a:r>
            <a:r>
              <a:rPr lang="en-GB" i="1" dirty="0"/>
              <a:t>(</a:t>
            </a:r>
            <a:r>
              <a:rPr lang="en-GB" i="1" dirty="0" err="1"/>
              <a:t>tulo_yr</a:t>
            </a:r>
            <a:r>
              <a:rPr lang="en-GB" i="1" dirty="0"/>
              <a:t> &gt; (</a:t>
            </a:r>
            <a:r>
              <a:rPr lang="en-GB" i="1" dirty="0" err="1"/>
              <a:t>i</a:t>
            </a:r>
            <a:r>
              <a:rPr lang="en-GB" i="1" dirty="0"/>
              <a:t> - 1) &amp; </a:t>
            </a:r>
            <a:r>
              <a:rPr lang="en-GB" i="1" dirty="0" err="1"/>
              <a:t>laht_yr</a:t>
            </a:r>
            <a:r>
              <a:rPr lang="en-GB" i="1" dirty="0"/>
              <a:t> &lt;= (</a:t>
            </a:r>
            <a:r>
              <a:rPr lang="en-GB" i="1" dirty="0" err="1"/>
              <a:t>i</a:t>
            </a:r>
            <a:r>
              <a:rPr lang="en-GB" i="1" dirty="0"/>
              <a:t>) ~ </a:t>
            </a:r>
            <a:r>
              <a:rPr lang="en-GB" i="1" dirty="0" err="1"/>
              <a:t>as.double</a:t>
            </a:r>
            <a:r>
              <a:rPr lang="en-GB" i="1" dirty="0"/>
              <a:t>(days),</a:t>
            </a:r>
          </a:p>
          <a:p>
            <a:r>
              <a:rPr lang="en-GB" i="1" dirty="0"/>
              <a:t>                                      </a:t>
            </a:r>
            <a:r>
              <a:rPr lang="en-GB" i="1" dirty="0" err="1"/>
              <a:t>tulo_yr</a:t>
            </a:r>
            <a:r>
              <a:rPr lang="en-GB" i="1" dirty="0"/>
              <a:t> &lt; (</a:t>
            </a:r>
            <a:r>
              <a:rPr lang="en-GB" i="1" dirty="0" err="1"/>
              <a:t>i</a:t>
            </a:r>
            <a:r>
              <a:rPr lang="en-GB" i="1" dirty="0"/>
              <a:t> - 1) &amp; </a:t>
            </a:r>
            <a:r>
              <a:rPr lang="en-GB" i="1" dirty="0" err="1"/>
              <a:t>laht_yr</a:t>
            </a:r>
            <a:r>
              <a:rPr lang="en-GB" i="1" dirty="0"/>
              <a:t> &gt;= (</a:t>
            </a:r>
            <a:r>
              <a:rPr lang="en-GB" i="1" dirty="0" err="1"/>
              <a:t>i</a:t>
            </a:r>
            <a:r>
              <a:rPr lang="en-GB" i="1" dirty="0"/>
              <a:t>) ~ 365,</a:t>
            </a:r>
          </a:p>
          <a:p>
            <a:r>
              <a:rPr lang="en-GB" i="1" dirty="0"/>
              <a:t>                                      </a:t>
            </a:r>
            <a:r>
              <a:rPr lang="en-GB" i="1" dirty="0" err="1"/>
              <a:t>tulo_yr</a:t>
            </a:r>
            <a:r>
              <a:rPr lang="en-GB" i="1" dirty="0"/>
              <a:t> &lt; (</a:t>
            </a:r>
            <a:r>
              <a:rPr lang="en-GB" i="1" dirty="0" err="1"/>
              <a:t>i</a:t>
            </a:r>
            <a:r>
              <a:rPr lang="en-GB" i="1" dirty="0"/>
              <a:t> - 1) &amp; </a:t>
            </a:r>
            <a:r>
              <a:rPr lang="en-GB" i="1" dirty="0" err="1"/>
              <a:t>laht_yr</a:t>
            </a:r>
            <a:r>
              <a:rPr lang="en-GB" i="1" dirty="0"/>
              <a:t> &lt; (</a:t>
            </a:r>
            <a:r>
              <a:rPr lang="en-GB" i="1" dirty="0" err="1"/>
              <a:t>i</a:t>
            </a:r>
            <a:r>
              <a:rPr lang="en-GB" i="1" dirty="0"/>
              <a:t>) &amp; </a:t>
            </a:r>
            <a:r>
              <a:rPr lang="en-GB" i="1" dirty="0" err="1"/>
              <a:t>laht_yr</a:t>
            </a:r>
            <a:r>
              <a:rPr lang="en-GB" i="1" dirty="0"/>
              <a:t> &gt; (</a:t>
            </a:r>
            <a:r>
              <a:rPr lang="en-GB" i="1" dirty="0" err="1"/>
              <a:t>i</a:t>
            </a:r>
            <a:r>
              <a:rPr lang="en-GB" i="1" dirty="0"/>
              <a:t> - 0.5) ~ abs(abs((</a:t>
            </a:r>
            <a:r>
              <a:rPr lang="en-GB" i="1" dirty="0" err="1"/>
              <a:t>i</a:t>
            </a:r>
            <a:r>
              <a:rPr lang="en-GB" i="1" dirty="0"/>
              <a:t> - 1) * 365) - abs(</a:t>
            </a:r>
            <a:r>
              <a:rPr lang="en-GB" i="1" dirty="0" err="1"/>
              <a:t>lahto_scaled</a:t>
            </a:r>
            <a:r>
              <a:rPr lang="en-GB" i="1" dirty="0"/>
              <a:t>)),</a:t>
            </a:r>
          </a:p>
          <a:p>
            <a:r>
              <a:rPr lang="en-GB" i="1" dirty="0"/>
              <a:t>                                      </a:t>
            </a:r>
            <a:r>
              <a:rPr lang="en-GB" i="1" dirty="0" err="1"/>
              <a:t>tulo_yr</a:t>
            </a:r>
            <a:r>
              <a:rPr lang="en-GB" i="1" dirty="0"/>
              <a:t> &gt; (</a:t>
            </a:r>
            <a:r>
              <a:rPr lang="en-GB" i="1" dirty="0" err="1"/>
              <a:t>i</a:t>
            </a:r>
            <a:r>
              <a:rPr lang="en-GB" i="1" dirty="0"/>
              <a:t> - 1) &amp; </a:t>
            </a:r>
            <a:r>
              <a:rPr lang="en-GB" i="1" dirty="0" err="1"/>
              <a:t>tulo_yr</a:t>
            </a:r>
            <a:r>
              <a:rPr lang="en-GB" i="1" dirty="0"/>
              <a:t> &lt; (</a:t>
            </a:r>
            <a:r>
              <a:rPr lang="en-GB" i="1" dirty="0" err="1"/>
              <a:t>i</a:t>
            </a:r>
            <a:r>
              <a:rPr lang="en-GB" i="1" dirty="0"/>
              <a:t>) &amp; </a:t>
            </a:r>
            <a:r>
              <a:rPr lang="en-GB" i="1" dirty="0" err="1"/>
              <a:t>laht_yr</a:t>
            </a:r>
            <a:r>
              <a:rPr lang="en-GB" i="1" dirty="0"/>
              <a:t> &gt; (</a:t>
            </a:r>
            <a:r>
              <a:rPr lang="en-GB" i="1" dirty="0" err="1"/>
              <a:t>i</a:t>
            </a:r>
            <a:r>
              <a:rPr lang="en-GB" i="1" dirty="0"/>
              <a:t> + 0.5) ~ </a:t>
            </a:r>
            <a:r>
              <a:rPr lang="en-GB" i="1" dirty="0" err="1"/>
              <a:t>ifelse</a:t>
            </a:r>
            <a:r>
              <a:rPr lang="en-GB" i="1" dirty="0"/>
              <a:t>(</a:t>
            </a:r>
            <a:r>
              <a:rPr lang="en-GB" i="1" dirty="0" err="1"/>
              <a:t>i</a:t>
            </a:r>
            <a:r>
              <a:rPr lang="en-GB" i="1" dirty="0"/>
              <a:t>&lt;0, </a:t>
            </a:r>
          </a:p>
          <a:p>
            <a:r>
              <a:rPr lang="en-GB" i="1" dirty="0"/>
              <a:t>                                                                                                       abs(</a:t>
            </a:r>
            <a:r>
              <a:rPr lang="en-GB" i="1" dirty="0" err="1"/>
              <a:t>tulo_scaled</a:t>
            </a:r>
            <a:r>
              <a:rPr lang="en-GB" i="1" dirty="0"/>
              <a:t>) - (abs(</a:t>
            </a:r>
            <a:r>
              <a:rPr lang="en-GB" i="1" dirty="0" err="1"/>
              <a:t>i</a:t>
            </a:r>
            <a:r>
              <a:rPr lang="en-GB" i="1" dirty="0"/>
              <a:t> * 365)),</a:t>
            </a:r>
          </a:p>
          <a:p>
            <a:r>
              <a:rPr lang="en-GB" i="1" dirty="0"/>
              <a:t>                                                                                                       abs(abs(</a:t>
            </a:r>
            <a:r>
              <a:rPr lang="en-GB" i="1" dirty="0" err="1"/>
              <a:t>i</a:t>
            </a:r>
            <a:r>
              <a:rPr lang="en-GB" i="1" dirty="0"/>
              <a:t> * 365) - abs(</a:t>
            </a:r>
            <a:r>
              <a:rPr lang="en-GB" i="1" dirty="0" err="1"/>
              <a:t>tulo_scaled</a:t>
            </a:r>
            <a:r>
              <a:rPr lang="en-GB" i="1" dirty="0"/>
              <a:t>))</a:t>
            </a:r>
          </a:p>
          <a:p>
            <a:r>
              <a:rPr lang="en-GB" i="1" dirty="0"/>
              <a:t>                                      )  </a:t>
            </a:r>
          </a:p>
          <a:p>
            <a:r>
              <a:rPr lang="en-GB" i="1" dirty="0"/>
              <a:t>                                      </a:t>
            </a:r>
          </a:p>
          <a:p>
            <a:r>
              <a:rPr lang="en-GB" i="1" dirty="0"/>
              <a:t>        ), </a:t>
            </a:r>
            <a:r>
              <a:rPr lang="en-GB" i="1" dirty="0" err="1"/>
              <a:t>na.rm</a:t>
            </a:r>
            <a:r>
              <a:rPr lang="en-GB" i="1" dirty="0"/>
              <a:t> = T)</a:t>
            </a:r>
            <a:endParaRPr lang="en-FI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D1FBD-82FC-6A47-B75F-F8AD3AAD7A30}"/>
              </a:ext>
            </a:extLst>
          </p:cNvPr>
          <p:cNvSpPr txBox="1"/>
          <p:nvPr/>
        </p:nvSpPr>
        <p:spPr>
          <a:xfrm>
            <a:off x="294632" y="434107"/>
            <a:ext cx="1158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2400" b="1" dirty="0"/>
              <a:t>Hospital days are calculated in for-loop in script </a:t>
            </a:r>
            <a:r>
              <a:rPr lang="en-FI" sz="2400" b="1" i="1" dirty="0"/>
              <a:t>prepare_data.R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EEADA-5354-F146-BCFA-19A2D74CE56D}"/>
              </a:ext>
            </a:extLst>
          </p:cNvPr>
          <p:cNvSpPr txBox="1"/>
          <p:nvPr/>
        </p:nvSpPr>
        <p:spPr>
          <a:xfrm>
            <a:off x="369456" y="4830617"/>
            <a:ext cx="1068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dirty="0"/>
              <a:t>Formula calculates how many days person has been in hospital in year (i). </a:t>
            </a:r>
            <a:r>
              <a:rPr lang="en-FI" b="1" dirty="0"/>
              <a:t>Because events has start_day and end_day, event can occur over the years or part of the year. That’s why there are different rules how hospital days are counted.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2232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9E391A6-B936-1F44-88EF-C1906373A53B}"/>
              </a:ext>
            </a:extLst>
          </p:cNvPr>
          <p:cNvSpPr/>
          <p:nvPr/>
        </p:nvSpPr>
        <p:spPr>
          <a:xfrm>
            <a:off x="6376086" y="2412327"/>
            <a:ext cx="1130124" cy="20119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0A9493-3613-1349-828E-FC1A60E1DDDC}"/>
              </a:ext>
            </a:extLst>
          </p:cNvPr>
          <p:cNvSpPr/>
          <p:nvPr/>
        </p:nvSpPr>
        <p:spPr>
          <a:xfrm>
            <a:off x="5138413" y="2418599"/>
            <a:ext cx="1117918" cy="2005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D3E3F9-571D-F346-AAD8-1BB9763DF7D8}"/>
              </a:ext>
            </a:extLst>
          </p:cNvPr>
          <p:cNvSpPr/>
          <p:nvPr/>
        </p:nvSpPr>
        <p:spPr>
          <a:xfrm>
            <a:off x="3776578" y="2412327"/>
            <a:ext cx="1249694" cy="2005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7A595F-5E67-5648-853A-1D75E6B5C0FE}"/>
              </a:ext>
            </a:extLst>
          </p:cNvPr>
          <p:cNvSpPr/>
          <p:nvPr/>
        </p:nvSpPr>
        <p:spPr>
          <a:xfrm>
            <a:off x="2547144" y="2418599"/>
            <a:ext cx="1142061" cy="1997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CE935-6643-5347-9CF2-51BBE8C5117A}"/>
              </a:ext>
            </a:extLst>
          </p:cNvPr>
          <p:cNvSpPr/>
          <p:nvPr/>
        </p:nvSpPr>
        <p:spPr>
          <a:xfrm>
            <a:off x="7584091" y="2396205"/>
            <a:ext cx="1319394" cy="2065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5A3B7-DF58-E042-A9CC-1801FC99A484}"/>
              </a:ext>
            </a:extLst>
          </p:cNvPr>
          <p:cNvCxnSpPr>
            <a:cxnSpLocks/>
          </p:cNvCxnSpPr>
          <p:nvPr/>
        </p:nvCxnSpPr>
        <p:spPr>
          <a:xfrm>
            <a:off x="1343739" y="4461799"/>
            <a:ext cx="95348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66CC9-5F65-794F-BA40-7635DD906009}"/>
              </a:ext>
            </a:extLst>
          </p:cNvPr>
          <p:cNvCxnSpPr>
            <a:cxnSpLocks/>
          </p:cNvCxnSpPr>
          <p:nvPr/>
        </p:nvCxnSpPr>
        <p:spPr>
          <a:xfrm>
            <a:off x="6298204" y="2253673"/>
            <a:ext cx="0" cy="25789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8BBEB-BE5A-8543-806D-990E38B61652}"/>
              </a:ext>
            </a:extLst>
          </p:cNvPr>
          <p:cNvCxnSpPr>
            <a:cxnSpLocks/>
          </p:cNvCxnSpPr>
          <p:nvPr/>
        </p:nvCxnSpPr>
        <p:spPr>
          <a:xfrm>
            <a:off x="7516151" y="4168837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3E81D-F6E2-FD4B-8851-377A7712B3B1}"/>
              </a:ext>
            </a:extLst>
          </p:cNvPr>
          <p:cNvCxnSpPr>
            <a:cxnSpLocks/>
          </p:cNvCxnSpPr>
          <p:nvPr/>
        </p:nvCxnSpPr>
        <p:spPr>
          <a:xfrm>
            <a:off x="8909977" y="4159434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A61B6-8E2B-C144-9CC5-8CCE3093B89A}"/>
              </a:ext>
            </a:extLst>
          </p:cNvPr>
          <p:cNvCxnSpPr>
            <a:cxnSpLocks/>
          </p:cNvCxnSpPr>
          <p:nvPr/>
        </p:nvCxnSpPr>
        <p:spPr>
          <a:xfrm>
            <a:off x="5051041" y="4159434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09948-84E5-FB41-8FBF-AA43F009EA05}"/>
              </a:ext>
            </a:extLst>
          </p:cNvPr>
          <p:cNvCxnSpPr>
            <a:cxnSpLocks/>
          </p:cNvCxnSpPr>
          <p:nvPr/>
        </p:nvCxnSpPr>
        <p:spPr>
          <a:xfrm>
            <a:off x="3717192" y="4159434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CE749B-78F1-6F40-BE93-BF566B8770B5}"/>
              </a:ext>
            </a:extLst>
          </p:cNvPr>
          <p:cNvSpPr txBox="1"/>
          <p:nvPr/>
        </p:nvSpPr>
        <p:spPr>
          <a:xfrm>
            <a:off x="3515552" y="464798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A36E9-EE94-7346-87F4-17FE78C21978}"/>
              </a:ext>
            </a:extLst>
          </p:cNvPr>
          <p:cNvSpPr txBox="1"/>
          <p:nvPr/>
        </p:nvSpPr>
        <p:spPr>
          <a:xfrm>
            <a:off x="4853751" y="464798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7217D-E542-8B46-A689-989625EFA0FF}"/>
              </a:ext>
            </a:extLst>
          </p:cNvPr>
          <p:cNvSpPr txBox="1"/>
          <p:nvPr/>
        </p:nvSpPr>
        <p:spPr>
          <a:xfrm>
            <a:off x="7365308" y="4654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69C11-93E5-9F4C-B3FB-2DE901050FBB}"/>
              </a:ext>
            </a:extLst>
          </p:cNvPr>
          <p:cNvSpPr txBox="1"/>
          <p:nvPr/>
        </p:nvSpPr>
        <p:spPr>
          <a:xfrm>
            <a:off x="8759134" y="464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F7C5F-DA94-4E45-8DBF-592B9B4C7333}"/>
              </a:ext>
            </a:extLst>
          </p:cNvPr>
          <p:cNvSpPr txBox="1"/>
          <p:nvPr/>
        </p:nvSpPr>
        <p:spPr>
          <a:xfrm>
            <a:off x="6147361" y="4765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66511-2E82-DD47-9509-9F461C193966}"/>
              </a:ext>
            </a:extLst>
          </p:cNvPr>
          <p:cNvSpPr txBox="1"/>
          <p:nvPr/>
        </p:nvSpPr>
        <p:spPr>
          <a:xfrm>
            <a:off x="4853751" y="5069568"/>
            <a:ext cx="296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FI" dirty="0"/>
              <a:t>ime (years from diagnose)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DD48-8351-7649-8668-3B714F9D9D0F}"/>
              </a:ext>
            </a:extLst>
          </p:cNvPr>
          <p:cNvSpPr txBox="1"/>
          <p:nvPr/>
        </p:nvSpPr>
        <p:spPr>
          <a:xfrm>
            <a:off x="2780606" y="239620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B27048-72F4-DD44-B60D-C590663A823B}"/>
              </a:ext>
            </a:extLst>
          </p:cNvPr>
          <p:cNvCxnSpPr>
            <a:cxnSpLocks/>
          </p:cNvCxnSpPr>
          <p:nvPr/>
        </p:nvCxnSpPr>
        <p:spPr>
          <a:xfrm>
            <a:off x="2466632" y="4172196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4B28AD-48E4-F84D-AEF4-3BE2604C4026}"/>
              </a:ext>
            </a:extLst>
          </p:cNvPr>
          <p:cNvSpPr txBox="1"/>
          <p:nvPr/>
        </p:nvSpPr>
        <p:spPr>
          <a:xfrm>
            <a:off x="2264992" y="46607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72849-5548-9143-94E9-6BB76CE4A582}"/>
              </a:ext>
            </a:extLst>
          </p:cNvPr>
          <p:cNvCxnSpPr>
            <a:cxnSpLocks/>
          </p:cNvCxnSpPr>
          <p:nvPr/>
        </p:nvCxnSpPr>
        <p:spPr>
          <a:xfrm>
            <a:off x="10279550" y="4146921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F72D3-17FA-1544-B621-54ECDDCB49B6}"/>
              </a:ext>
            </a:extLst>
          </p:cNvPr>
          <p:cNvSpPr txBox="1"/>
          <p:nvPr/>
        </p:nvSpPr>
        <p:spPr>
          <a:xfrm>
            <a:off x="10128707" y="4647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46EE5-3976-3F42-80B6-8F0513CBC11E}"/>
              </a:ext>
            </a:extLst>
          </p:cNvPr>
          <p:cNvSpPr txBox="1"/>
          <p:nvPr/>
        </p:nvSpPr>
        <p:spPr>
          <a:xfrm>
            <a:off x="953997" y="353694"/>
            <a:ext cx="68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Year in timeline is defined that: </a:t>
            </a:r>
            <a:r>
              <a:rPr lang="en-US" sz="2400" i="1" dirty="0"/>
              <a:t>Year &gt; </a:t>
            </a:r>
            <a:r>
              <a:rPr lang="en-US" sz="2400" i="1" dirty="0" err="1"/>
              <a:t>i</a:t>
            </a:r>
            <a:r>
              <a:rPr lang="en-US" sz="2400" i="1" dirty="0"/>
              <a:t> – 1 &amp; Year &lt;= </a:t>
            </a:r>
            <a:r>
              <a:rPr lang="en-US" sz="2400" i="1" dirty="0" err="1"/>
              <a:t>i</a:t>
            </a:r>
            <a:endParaRPr lang="en-FI" sz="24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45DABF-6C74-FC49-A9E8-F227C8A23EED}"/>
              </a:ext>
            </a:extLst>
          </p:cNvPr>
          <p:cNvSpPr txBox="1"/>
          <p:nvPr/>
        </p:nvSpPr>
        <p:spPr>
          <a:xfrm>
            <a:off x="4041972" y="2407774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6BF537-00EC-0444-AAB8-02BD179E2772}"/>
              </a:ext>
            </a:extLst>
          </p:cNvPr>
          <p:cNvCxnSpPr>
            <a:cxnSpLocks/>
          </p:cNvCxnSpPr>
          <p:nvPr/>
        </p:nvCxnSpPr>
        <p:spPr>
          <a:xfrm flipV="1">
            <a:off x="3705524" y="2412327"/>
            <a:ext cx="0" cy="17565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AF06DA-F274-8E48-96E3-E5B4625A6B70}"/>
              </a:ext>
            </a:extLst>
          </p:cNvPr>
          <p:cNvSpPr txBox="1"/>
          <p:nvPr/>
        </p:nvSpPr>
        <p:spPr>
          <a:xfrm>
            <a:off x="5396552" y="2402625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11154-5314-6A47-95F8-9B05D2A51BCB}"/>
              </a:ext>
            </a:extLst>
          </p:cNvPr>
          <p:cNvSpPr txBox="1"/>
          <p:nvPr/>
        </p:nvSpPr>
        <p:spPr>
          <a:xfrm>
            <a:off x="6681402" y="239620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DB844-1E64-8B4A-B796-76884A6CD561}"/>
              </a:ext>
            </a:extLst>
          </p:cNvPr>
          <p:cNvSpPr txBox="1"/>
          <p:nvPr/>
        </p:nvSpPr>
        <p:spPr>
          <a:xfrm>
            <a:off x="7969920" y="239620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0A2151-83B0-DB49-B262-4901AAC38F27}"/>
              </a:ext>
            </a:extLst>
          </p:cNvPr>
          <p:cNvCxnSpPr>
            <a:cxnSpLocks/>
          </p:cNvCxnSpPr>
          <p:nvPr/>
        </p:nvCxnSpPr>
        <p:spPr>
          <a:xfrm flipV="1">
            <a:off x="5041869" y="2412327"/>
            <a:ext cx="9172" cy="17565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BB57D9-ECB0-694D-B523-667B7412CD98}"/>
              </a:ext>
            </a:extLst>
          </p:cNvPr>
          <p:cNvCxnSpPr>
            <a:cxnSpLocks/>
          </p:cNvCxnSpPr>
          <p:nvPr/>
        </p:nvCxnSpPr>
        <p:spPr>
          <a:xfrm flipV="1">
            <a:off x="7506210" y="2412327"/>
            <a:ext cx="9941" cy="17565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B6819C-B63A-EC47-A6B1-B74A6D40B8F2}"/>
              </a:ext>
            </a:extLst>
          </p:cNvPr>
          <p:cNvCxnSpPr>
            <a:cxnSpLocks/>
          </p:cNvCxnSpPr>
          <p:nvPr/>
        </p:nvCxnSpPr>
        <p:spPr>
          <a:xfrm flipV="1">
            <a:off x="8900609" y="2402625"/>
            <a:ext cx="2876" cy="176621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27FB1C-A1AD-CE4A-971A-155BD38735FF}"/>
              </a:ext>
            </a:extLst>
          </p:cNvPr>
          <p:cNvCxnSpPr>
            <a:cxnSpLocks/>
          </p:cNvCxnSpPr>
          <p:nvPr/>
        </p:nvCxnSpPr>
        <p:spPr>
          <a:xfrm flipV="1">
            <a:off x="6293275" y="2434243"/>
            <a:ext cx="0" cy="173459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3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9E391A6-B936-1F44-88EF-C1906373A53B}"/>
              </a:ext>
            </a:extLst>
          </p:cNvPr>
          <p:cNvSpPr/>
          <p:nvPr/>
        </p:nvSpPr>
        <p:spPr>
          <a:xfrm>
            <a:off x="6376086" y="2412327"/>
            <a:ext cx="1130124" cy="20119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0A9493-3613-1349-828E-FC1A60E1DDDC}"/>
              </a:ext>
            </a:extLst>
          </p:cNvPr>
          <p:cNvSpPr/>
          <p:nvPr/>
        </p:nvSpPr>
        <p:spPr>
          <a:xfrm>
            <a:off x="5138413" y="2418599"/>
            <a:ext cx="1117918" cy="2005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D3E3F9-571D-F346-AAD8-1BB9763DF7D8}"/>
              </a:ext>
            </a:extLst>
          </p:cNvPr>
          <p:cNvSpPr/>
          <p:nvPr/>
        </p:nvSpPr>
        <p:spPr>
          <a:xfrm>
            <a:off x="3776578" y="2412327"/>
            <a:ext cx="1249694" cy="2005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7A595F-5E67-5648-853A-1D75E6B5C0FE}"/>
              </a:ext>
            </a:extLst>
          </p:cNvPr>
          <p:cNvSpPr/>
          <p:nvPr/>
        </p:nvSpPr>
        <p:spPr>
          <a:xfrm>
            <a:off x="2547144" y="2418599"/>
            <a:ext cx="1142061" cy="1997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CE935-6643-5347-9CF2-51BBE8C5117A}"/>
              </a:ext>
            </a:extLst>
          </p:cNvPr>
          <p:cNvSpPr/>
          <p:nvPr/>
        </p:nvSpPr>
        <p:spPr>
          <a:xfrm>
            <a:off x="7584091" y="2396205"/>
            <a:ext cx="1319394" cy="2065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5A3B7-DF58-E042-A9CC-1801FC99A484}"/>
              </a:ext>
            </a:extLst>
          </p:cNvPr>
          <p:cNvCxnSpPr>
            <a:cxnSpLocks/>
          </p:cNvCxnSpPr>
          <p:nvPr/>
        </p:nvCxnSpPr>
        <p:spPr>
          <a:xfrm>
            <a:off x="1343739" y="4461799"/>
            <a:ext cx="95348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66CC9-5F65-794F-BA40-7635DD906009}"/>
              </a:ext>
            </a:extLst>
          </p:cNvPr>
          <p:cNvCxnSpPr>
            <a:cxnSpLocks/>
          </p:cNvCxnSpPr>
          <p:nvPr/>
        </p:nvCxnSpPr>
        <p:spPr>
          <a:xfrm>
            <a:off x="6298204" y="2253673"/>
            <a:ext cx="0" cy="25789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8BBEB-BE5A-8543-806D-990E38B61652}"/>
              </a:ext>
            </a:extLst>
          </p:cNvPr>
          <p:cNvCxnSpPr>
            <a:cxnSpLocks/>
          </p:cNvCxnSpPr>
          <p:nvPr/>
        </p:nvCxnSpPr>
        <p:spPr>
          <a:xfrm>
            <a:off x="7516151" y="4168837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3E81D-F6E2-FD4B-8851-377A7712B3B1}"/>
              </a:ext>
            </a:extLst>
          </p:cNvPr>
          <p:cNvCxnSpPr>
            <a:cxnSpLocks/>
          </p:cNvCxnSpPr>
          <p:nvPr/>
        </p:nvCxnSpPr>
        <p:spPr>
          <a:xfrm>
            <a:off x="8909977" y="4159434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A61B6-8E2B-C144-9CC5-8CCE3093B89A}"/>
              </a:ext>
            </a:extLst>
          </p:cNvPr>
          <p:cNvCxnSpPr>
            <a:cxnSpLocks/>
          </p:cNvCxnSpPr>
          <p:nvPr/>
        </p:nvCxnSpPr>
        <p:spPr>
          <a:xfrm>
            <a:off x="5051041" y="4159434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09948-84E5-FB41-8FBF-AA43F009EA05}"/>
              </a:ext>
            </a:extLst>
          </p:cNvPr>
          <p:cNvCxnSpPr>
            <a:cxnSpLocks/>
          </p:cNvCxnSpPr>
          <p:nvPr/>
        </p:nvCxnSpPr>
        <p:spPr>
          <a:xfrm>
            <a:off x="3717192" y="4159434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CE749B-78F1-6F40-BE93-BF566B8770B5}"/>
              </a:ext>
            </a:extLst>
          </p:cNvPr>
          <p:cNvSpPr txBox="1"/>
          <p:nvPr/>
        </p:nvSpPr>
        <p:spPr>
          <a:xfrm>
            <a:off x="3515552" y="464798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A36E9-EE94-7346-87F4-17FE78C21978}"/>
              </a:ext>
            </a:extLst>
          </p:cNvPr>
          <p:cNvSpPr txBox="1"/>
          <p:nvPr/>
        </p:nvSpPr>
        <p:spPr>
          <a:xfrm>
            <a:off x="4853751" y="464798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7217D-E542-8B46-A689-989625EFA0FF}"/>
              </a:ext>
            </a:extLst>
          </p:cNvPr>
          <p:cNvSpPr txBox="1"/>
          <p:nvPr/>
        </p:nvSpPr>
        <p:spPr>
          <a:xfrm>
            <a:off x="7365308" y="4654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69C11-93E5-9F4C-B3FB-2DE901050FBB}"/>
              </a:ext>
            </a:extLst>
          </p:cNvPr>
          <p:cNvSpPr txBox="1"/>
          <p:nvPr/>
        </p:nvSpPr>
        <p:spPr>
          <a:xfrm>
            <a:off x="8759134" y="4645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F7C5F-DA94-4E45-8DBF-592B9B4C7333}"/>
              </a:ext>
            </a:extLst>
          </p:cNvPr>
          <p:cNvSpPr txBox="1"/>
          <p:nvPr/>
        </p:nvSpPr>
        <p:spPr>
          <a:xfrm>
            <a:off x="6147361" y="4765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66511-2E82-DD47-9509-9F461C193966}"/>
              </a:ext>
            </a:extLst>
          </p:cNvPr>
          <p:cNvSpPr txBox="1"/>
          <p:nvPr/>
        </p:nvSpPr>
        <p:spPr>
          <a:xfrm>
            <a:off x="4853751" y="5069568"/>
            <a:ext cx="296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FI" dirty="0"/>
              <a:t>ime (years from diagnose)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DD48-8351-7649-8668-3B714F9D9D0F}"/>
              </a:ext>
            </a:extLst>
          </p:cNvPr>
          <p:cNvSpPr txBox="1"/>
          <p:nvPr/>
        </p:nvSpPr>
        <p:spPr>
          <a:xfrm>
            <a:off x="2780606" y="239620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B27048-72F4-DD44-B60D-C590663A823B}"/>
              </a:ext>
            </a:extLst>
          </p:cNvPr>
          <p:cNvCxnSpPr>
            <a:cxnSpLocks/>
          </p:cNvCxnSpPr>
          <p:nvPr/>
        </p:nvCxnSpPr>
        <p:spPr>
          <a:xfrm>
            <a:off x="2466632" y="4172196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4B28AD-48E4-F84D-AEF4-3BE2604C4026}"/>
              </a:ext>
            </a:extLst>
          </p:cNvPr>
          <p:cNvSpPr txBox="1"/>
          <p:nvPr/>
        </p:nvSpPr>
        <p:spPr>
          <a:xfrm>
            <a:off x="2264992" y="46607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72849-5548-9143-94E9-6BB76CE4A582}"/>
              </a:ext>
            </a:extLst>
          </p:cNvPr>
          <p:cNvCxnSpPr>
            <a:cxnSpLocks/>
          </p:cNvCxnSpPr>
          <p:nvPr/>
        </p:nvCxnSpPr>
        <p:spPr>
          <a:xfrm>
            <a:off x="10279550" y="4146921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F72D3-17FA-1544-B621-54ECDDCB49B6}"/>
              </a:ext>
            </a:extLst>
          </p:cNvPr>
          <p:cNvSpPr txBox="1"/>
          <p:nvPr/>
        </p:nvSpPr>
        <p:spPr>
          <a:xfrm>
            <a:off x="10128707" y="4647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45DABF-6C74-FC49-A9E8-F227C8A23EED}"/>
              </a:ext>
            </a:extLst>
          </p:cNvPr>
          <p:cNvSpPr txBox="1"/>
          <p:nvPr/>
        </p:nvSpPr>
        <p:spPr>
          <a:xfrm>
            <a:off x="4041972" y="2407774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6BF537-00EC-0444-AAB8-02BD179E2772}"/>
              </a:ext>
            </a:extLst>
          </p:cNvPr>
          <p:cNvCxnSpPr>
            <a:cxnSpLocks/>
          </p:cNvCxnSpPr>
          <p:nvPr/>
        </p:nvCxnSpPr>
        <p:spPr>
          <a:xfrm flipV="1">
            <a:off x="3705524" y="2412327"/>
            <a:ext cx="0" cy="17565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AF06DA-F274-8E48-96E3-E5B4625A6B70}"/>
              </a:ext>
            </a:extLst>
          </p:cNvPr>
          <p:cNvSpPr txBox="1"/>
          <p:nvPr/>
        </p:nvSpPr>
        <p:spPr>
          <a:xfrm>
            <a:off x="5396552" y="2402625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11154-5314-6A47-95F8-9B05D2A51BCB}"/>
              </a:ext>
            </a:extLst>
          </p:cNvPr>
          <p:cNvSpPr txBox="1"/>
          <p:nvPr/>
        </p:nvSpPr>
        <p:spPr>
          <a:xfrm>
            <a:off x="6681402" y="239620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DB844-1E64-8B4A-B796-76884A6CD561}"/>
              </a:ext>
            </a:extLst>
          </p:cNvPr>
          <p:cNvSpPr txBox="1"/>
          <p:nvPr/>
        </p:nvSpPr>
        <p:spPr>
          <a:xfrm>
            <a:off x="7969920" y="239620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0A2151-83B0-DB49-B262-4901AAC38F27}"/>
              </a:ext>
            </a:extLst>
          </p:cNvPr>
          <p:cNvCxnSpPr>
            <a:cxnSpLocks/>
          </p:cNvCxnSpPr>
          <p:nvPr/>
        </p:nvCxnSpPr>
        <p:spPr>
          <a:xfrm flipV="1">
            <a:off x="5041869" y="2412327"/>
            <a:ext cx="9172" cy="17565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BB57D9-ECB0-694D-B523-667B7412CD98}"/>
              </a:ext>
            </a:extLst>
          </p:cNvPr>
          <p:cNvCxnSpPr>
            <a:cxnSpLocks/>
          </p:cNvCxnSpPr>
          <p:nvPr/>
        </p:nvCxnSpPr>
        <p:spPr>
          <a:xfrm flipV="1">
            <a:off x="7506210" y="2412327"/>
            <a:ext cx="9941" cy="17565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7B6819C-B63A-EC47-A6B1-B74A6D40B8F2}"/>
              </a:ext>
            </a:extLst>
          </p:cNvPr>
          <p:cNvCxnSpPr>
            <a:cxnSpLocks/>
          </p:cNvCxnSpPr>
          <p:nvPr/>
        </p:nvCxnSpPr>
        <p:spPr>
          <a:xfrm flipV="1">
            <a:off x="8900609" y="2402625"/>
            <a:ext cx="2876" cy="176621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27FB1C-A1AD-CE4A-971A-155BD38735FF}"/>
              </a:ext>
            </a:extLst>
          </p:cNvPr>
          <p:cNvCxnSpPr>
            <a:cxnSpLocks/>
          </p:cNvCxnSpPr>
          <p:nvPr/>
        </p:nvCxnSpPr>
        <p:spPr>
          <a:xfrm flipV="1">
            <a:off x="6293275" y="2434243"/>
            <a:ext cx="0" cy="173459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8E9DFA5B-A4CF-2547-9FBC-DD36F50A9008}"/>
              </a:ext>
            </a:extLst>
          </p:cNvPr>
          <p:cNvSpPr/>
          <p:nvPr/>
        </p:nvSpPr>
        <p:spPr>
          <a:xfrm rot="5400000">
            <a:off x="4225606" y="103434"/>
            <a:ext cx="308696" cy="3826644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6676F-0BC2-2C4A-8544-D710349942D4}"/>
              </a:ext>
            </a:extLst>
          </p:cNvPr>
          <p:cNvSpPr txBox="1"/>
          <p:nvPr/>
        </p:nvSpPr>
        <p:spPr>
          <a:xfrm>
            <a:off x="2451101" y="1005745"/>
            <a:ext cx="374356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</a:rPr>
              <a:t>t</a:t>
            </a:r>
            <a:r>
              <a:rPr lang="en-FI" i="1" dirty="0">
                <a:solidFill>
                  <a:schemeClr val="accent2"/>
                </a:solidFill>
              </a:rPr>
              <a:t>ulo_yr/lahto_yr is </a:t>
            </a:r>
            <a:r>
              <a:rPr lang="en-FI" i="1" u="sng" dirty="0">
                <a:solidFill>
                  <a:schemeClr val="accent2"/>
                </a:solidFill>
              </a:rPr>
              <a:t>years</a:t>
            </a:r>
            <a:r>
              <a:rPr lang="en-FI" i="1" dirty="0">
                <a:solidFill>
                  <a:schemeClr val="accent2"/>
                </a:solidFill>
              </a:rPr>
              <a:t> from diagnose date. Ex. </a:t>
            </a:r>
            <a:r>
              <a:rPr lang="en-GB" dirty="0">
                <a:solidFill>
                  <a:schemeClr val="accent2"/>
                </a:solidFill>
              </a:rPr>
              <a:t>t</a:t>
            </a:r>
            <a:r>
              <a:rPr lang="en-FI" dirty="0">
                <a:solidFill>
                  <a:schemeClr val="accent2"/>
                </a:solidFill>
              </a:rPr>
              <a:t>ulo_yr = - 3.0</a:t>
            </a:r>
          </a:p>
          <a:p>
            <a:endParaRPr lang="en-FI" i="1" dirty="0">
              <a:solidFill>
                <a:schemeClr val="accent2"/>
              </a:solidFill>
            </a:endParaRP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F22FDB53-26D6-514D-BF25-45DA96B1A109}"/>
              </a:ext>
            </a:extLst>
          </p:cNvPr>
          <p:cNvSpPr/>
          <p:nvPr/>
        </p:nvSpPr>
        <p:spPr>
          <a:xfrm rot="5400000">
            <a:off x="7080675" y="818387"/>
            <a:ext cx="308696" cy="1917851"/>
          </a:xfrm>
          <a:prstGeom prst="leftBrac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55F279-7384-D042-81BE-8B748853BA01}"/>
              </a:ext>
            </a:extLst>
          </p:cNvPr>
          <p:cNvSpPr txBox="1"/>
          <p:nvPr/>
        </p:nvSpPr>
        <p:spPr>
          <a:xfrm>
            <a:off x="6443322" y="964771"/>
            <a:ext cx="384531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FI" i="1" dirty="0">
                <a:solidFill>
                  <a:schemeClr val="accent1">
                    <a:lumMod val="75000"/>
                  </a:schemeClr>
                </a:solidFill>
              </a:rPr>
              <a:t>ahto_scaled/tulo_scaled is </a:t>
            </a:r>
            <a:r>
              <a:rPr lang="en-FI" i="1" u="sng" dirty="0">
                <a:solidFill>
                  <a:schemeClr val="accent1">
                    <a:lumMod val="75000"/>
                  </a:schemeClr>
                </a:solidFill>
              </a:rPr>
              <a:t>days</a:t>
            </a:r>
            <a:r>
              <a:rPr lang="en-FI" i="1" dirty="0">
                <a:solidFill>
                  <a:schemeClr val="accent1">
                    <a:lumMod val="75000"/>
                  </a:schemeClr>
                </a:solidFill>
              </a:rPr>
              <a:t> from diagnose date. Ex.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FI" dirty="0">
                <a:solidFill>
                  <a:schemeClr val="accent1">
                    <a:lumMod val="75000"/>
                  </a:schemeClr>
                </a:solidFill>
              </a:rPr>
              <a:t>ahto_scaled = 180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3395B3-F848-984A-8760-4950691CB02C}"/>
              </a:ext>
            </a:extLst>
          </p:cNvPr>
          <p:cNvSpPr txBox="1"/>
          <p:nvPr/>
        </p:nvSpPr>
        <p:spPr>
          <a:xfrm>
            <a:off x="953997" y="353694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24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27155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9E391A6-B936-1F44-88EF-C1906373A53B}"/>
              </a:ext>
            </a:extLst>
          </p:cNvPr>
          <p:cNvSpPr/>
          <p:nvPr/>
        </p:nvSpPr>
        <p:spPr>
          <a:xfrm>
            <a:off x="6040806" y="2488546"/>
            <a:ext cx="1188313" cy="2832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0A9493-3613-1349-828E-FC1A60E1DDDC}"/>
              </a:ext>
            </a:extLst>
          </p:cNvPr>
          <p:cNvSpPr/>
          <p:nvPr/>
        </p:nvSpPr>
        <p:spPr>
          <a:xfrm>
            <a:off x="4805692" y="3315628"/>
            <a:ext cx="1173548" cy="2005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D3E3F9-571D-F346-AAD8-1BB9763DF7D8}"/>
              </a:ext>
            </a:extLst>
          </p:cNvPr>
          <p:cNvSpPr/>
          <p:nvPr/>
        </p:nvSpPr>
        <p:spPr>
          <a:xfrm>
            <a:off x="3485432" y="4212402"/>
            <a:ext cx="1263749" cy="1102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7A595F-5E67-5648-853A-1D75E6B5C0FE}"/>
              </a:ext>
            </a:extLst>
          </p:cNvPr>
          <p:cNvSpPr/>
          <p:nvPr/>
        </p:nvSpPr>
        <p:spPr>
          <a:xfrm>
            <a:off x="2231415" y="4787036"/>
            <a:ext cx="1155931" cy="526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CE935-6643-5347-9CF2-51BBE8C5117A}"/>
              </a:ext>
            </a:extLst>
          </p:cNvPr>
          <p:cNvSpPr/>
          <p:nvPr/>
        </p:nvSpPr>
        <p:spPr>
          <a:xfrm>
            <a:off x="7309632" y="1681017"/>
            <a:ext cx="1316762" cy="36778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DE8FB-B69D-2F41-8481-3D254A68B5E3}"/>
              </a:ext>
            </a:extLst>
          </p:cNvPr>
          <p:cNvSpPr/>
          <p:nvPr/>
        </p:nvSpPr>
        <p:spPr>
          <a:xfrm>
            <a:off x="971048" y="701831"/>
            <a:ext cx="4715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tulo_yr</a:t>
            </a:r>
            <a:r>
              <a:rPr lang="en-GB" dirty="0">
                <a:solidFill>
                  <a:srgbClr val="00B050"/>
                </a:solidFill>
              </a:rPr>
              <a:t> &gt; (</a:t>
            </a:r>
            <a:r>
              <a:rPr lang="en-GB" dirty="0" err="1">
                <a:solidFill>
                  <a:srgbClr val="00B050"/>
                </a:solidFill>
              </a:rPr>
              <a:t>i</a:t>
            </a:r>
            <a:r>
              <a:rPr lang="en-GB" dirty="0">
                <a:solidFill>
                  <a:srgbClr val="00B050"/>
                </a:solidFill>
              </a:rPr>
              <a:t> - 1) </a:t>
            </a:r>
            <a:r>
              <a:rPr lang="en-GB" dirty="0"/>
              <a:t>&amp; </a:t>
            </a:r>
            <a:r>
              <a:rPr lang="en-GB" dirty="0" err="1">
                <a:solidFill>
                  <a:srgbClr val="FF0000"/>
                </a:solidFill>
              </a:rPr>
              <a:t>laht_yr</a:t>
            </a:r>
            <a:r>
              <a:rPr lang="en-GB" dirty="0">
                <a:solidFill>
                  <a:srgbClr val="FF0000"/>
                </a:solidFill>
              </a:rPr>
              <a:t> &lt;= (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~ </a:t>
            </a:r>
            <a:r>
              <a:rPr lang="en-GB" dirty="0" err="1"/>
              <a:t>as.double</a:t>
            </a:r>
            <a:r>
              <a:rPr lang="en-GB" dirty="0"/>
              <a:t>(days)</a:t>
            </a:r>
            <a:endParaRPr lang="en-FI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5A3B7-DF58-E042-A9CC-1801FC99A484}"/>
              </a:ext>
            </a:extLst>
          </p:cNvPr>
          <p:cNvCxnSpPr>
            <a:cxnSpLocks/>
          </p:cNvCxnSpPr>
          <p:nvPr/>
        </p:nvCxnSpPr>
        <p:spPr>
          <a:xfrm>
            <a:off x="1066648" y="5358828"/>
            <a:ext cx="95348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66CC9-5F65-794F-BA40-7635DD906009}"/>
              </a:ext>
            </a:extLst>
          </p:cNvPr>
          <p:cNvCxnSpPr>
            <a:cxnSpLocks/>
          </p:cNvCxnSpPr>
          <p:nvPr/>
        </p:nvCxnSpPr>
        <p:spPr>
          <a:xfrm>
            <a:off x="6021113" y="1375794"/>
            <a:ext cx="0" cy="43538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8BBEB-BE5A-8543-806D-990E38B61652}"/>
              </a:ext>
            </a:extLst>
          </p:cNvPr>
          <p:cNvCxnSpPr>
            <a:cxnSpLocks/>
          </p:cNvCxnSpPr>
          <p:nvPr/>
        </p:nvCxnSpPr>
        <p:spPr>
          <a:xfrm>
            <a:off x="7239060" y="5065866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3E81D-F6E2-FD4B-8851-377A7712B3B1}"/>
              </a:ext>
            </a:extLst>
          </p:cNvPr>
          <p:cNvCxnSpPr>
            <a:cxnSpLocks/>
          </p:cNvCxnSpPr>
          <p:nvPr/>
        </p:nvCxnSpPr>
        <p:spPr>
          <a:xfrm>
            <a:off x="8632886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A61B6-8E2B-C144-9CC5-8CCE3093B89A}"/>
              </a:ext>
            </a:extLst>
          </p:cNvPr>
          <p:cNvCxnSpPr>
            <a:cxnSpLocks/>
          </p:cNvCxnSpPr>
          <p:nvPr/>
        </p:nvCxnSpPr>
        <p:spPr>
          <a:xfrm>
            <a:off x="4773950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09948-84E5-FB41-8FBF-AA43F009EA05}"/>
              </a:ext>
            </a:extLst>
          </p:cNvPr>
          <p:cNvCxnSpPr>
            <a:cxnSpLocks/>
          </p:cNvCxnSpPr>
          <p:nvPr/>
        </p:nvCxnSpPr>
        <p:spPr>
          <a:xfrm>
            <a:off x="3440101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CE749B-78F1-6F40-BE93-BF566B8770B5}"/>
              </a:ext>
            </a:extLst>
          </p:cNvPr>
          <p:cNvSpPr txBox="1"/>
          <p:nvPr/>
        </p:nvSpPr>
        <p:spPr>
          <a:xfrm>
            <a:off x="3238461" y="554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A36E9-EE94-7346-87F4-17FE78C21978}"/>
              </a:ext>
            </a:extLst>
          </p:cNvPr>
          <p:cNvSpPr txBox="1"/>
          <p:nvPr/>
        </p:nvSpPr>
        <p:spPr>
          <a:xfrm>
            <a:off x="4576660" y="554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7217D-E542-8B46-A689-989625EFA0FF}"/>
              </a:ext>
            </a:extLst>
          </p:cNvPr>
          <p:cNvSpPr txBox="1"/>
          <p:nvPr/>
        </p:nvSpPr>
        <p:spPr>
          <a:xfrm>
            <a:off x="7088217" y="5551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69C11-93E5-9F4C-B3FB-2DE901050FBB}"/>
              </a:ext>
            </a:extLst>
          </p:cNvPr>
          <p:cNvSpPr txBox="1"/>
          <p:nvPr/>
        </p:nvSpPr>
        <p:spPr>
          <a:xfrm>
            <a:off x="8482043" y="5542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F7C5F-DA94-4E45-8DBF-592B9B4C7333}"/>
              </a:ext>
            </a:extLst>
          </p:cNvPr>
          <p:cNvSpPr txBox="1"/>
          <p:nvPr/>
        </p:nvSpPr>
        <p:spPr>
          <a:xfrm>
            <a:off x="5870270" y="5662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66511-2E82-DD47-9509-9F461C193966}"/>
              </a:ext>
            </a:extLst>
          </p:cNvPr>
          <p:cNvSpPr txBox="1"/>
          <p:nvPr/>
        </p:nvSpPr>
        <p:spPr>
          <a:xfrm>
            <a:off x="4576660" y="5966597"/>
            <a:ext cx="296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FI" dirty="0"/>
              <a:t>ime (years from diagnose)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15871-3A51-2044-88FF-C3D6850872E3}"/>
              </a:ext>
            </a:extLst>
          </p:cNvPr>
          <p:cNvSpPr txBox="1"/>
          <p:nvPr/>
        </p:nvSpPr>
        <p:spPr>
          <a:xfrm>
            <a:off x="536895" y="3417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#1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855DCFD-B696-DA40-8A96-F85EF55B2D77}"/>
              </a:ext>
            </a:extLst>
          </p:cNvPr>
          <p:cNvSpPr/>
          <p:nvPr/>
        </p:nvSpPr>
        <p:spPr>
          <a:xfrm rot="16200000">
            <a:off x="2916584" y="3722459"/>
            <a:ext cx="394283" cy="1811739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DD48-8351-7649-8668-3B714F9D9D0F}"/>
              </a:ext>
            </a:extLst>
          </p:cNvPr>
          <p:cNvSpPr txBox="1"/>
          <p:nvPr/>
        </p:nvSpPr>
        <p:spPr>
          <a:xfrm>
            <a:off x="2458744" y="4735416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B27048-72F4-DD44-B60D-C590663A823B}"/>
              </a:ext>
            </a:extLst>
          </p:cNvPr>
          <p:cNvCxnSpPr>
            <a:cxnSpLocks/>
          </p:cNvCxnSpPr>
          <p:nvPr/>
        </p:nvCxnSpPr>
        <p:spPr>
          <a:xfrm>
            <a:off x="2189541" y="5069225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4B28AD-48E4-F84D-AEF4-3BE2604C4026}"/>
              </a:ext>
            </a:extLst>
          </p:cNvPr>
          <p:cNvSpPr txBox="1"/>
          <p:nvPr/>
        </p:nvSpPr>
        <p:spPr>
          <a:xfrm>
            <a:off x="1987901" y="55577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72849-5548-9143-94E9-6BB76CE4A582}"/>
              </a:ext>
            </a:extLst>
          </p:cNvPr>
          <p:cNvCxnSpPr>
            <a:cxnSpLocks/>
          </p:cNvCxnSpPr>
          <p:nvPr/>
        </p:nvCxnSpPr>
        <p:spPr>
          <a:xfrm>
            <a:off x="10002459" y="5043950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F72D3-17FA-1544-B621-54ECDDCB49B6}"/>
              </a:ext>
            </a:extLst>
          </p:cNvPr>
          <p:cNvSpPr txBox="1"/>
          <p:nvPr/>
        </p:nvSpPr>
        <p:spPr>
          <a:xfrm>
            <a:off x="9851616" y="554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3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7426AA7A-6C90-D249-BAEC-B33618629C6F}"/>
              </a:ext>
            </a:extLst>
          </p:cNvPr>
          <p:cNvSpPr/>
          <p:nvPr/>
        </p:nvSpPr>
        <p:spPr>
          <a:xfrm rot="16200000">
            <a:off x="2265390" y="3582727"/>
            <a:ext cx="394283" cy="1971412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46EE5-3976-3F42-80B6-8F0513CBC11E}"/>
              </a:ext>
            </a:extLst>
          </p:cNvPr>
          <p:cNvSpPr txBox="1"/>
          <p:nvPr/>
        </p:nvSpPr>
        <p:spPr>
          <a:xfrm>
            <a:off x="953997" y="353694"/>
            <a:ext cx="673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Event occur</a:t>
            </a:r>
            <a:r>
              <a:rPr lang="en-GB" dirty="0"/>
              <a:t>r</a:t>
            </a:r>
            <a:r>
              <a:rPr lang="en-FI" dirty="0"/>
              <a:t>ed during the year (person entered and left from hospital)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7BCDE41-297A-464F-8A34-2BA01033CD15}"/>
              </a:ext>
            </a:extLst>
          </p:cNvPr>
          <p:cNvSpPr/>
          <p:nvPr/>
        </p:nvSpPr>
        <p:spPr>
          <a:xfrm rot="16200000">
            <a:off x="4267257" y="3124089"/>
            <a:ext cx="394283" cy="1811739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45DABF-6C74-FC49-A9E8-F227C8A23EED}"/>
              </a:ext>
            </a:extLst>
          </p:cNvPr>
          <p:cNvSpPr txBox="1"/>
          <p:nvPr/>
        </p:nvSpPr>
        <p:spPr>
          <a:xfrm>
            <a:off x="3758404" y="4202114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-1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07F2546-10C7-C847-925B-896C7BE25CC3}"/>
              </a:ext>
            </a:extLst>
          </p:cNvPr>
          <p:cNvSpPr/>
          <p:nvPr/>
        </p:nvSpPr>
        <p:spPr>
          <a:xfrm rot="16200000">
            <a:off x="3591103" y="2992001"/>
            <a:ext cx="394283" cy="1971412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9CF10B-5428-6C43-B2AA-A5E79E8E8ACA}"/>
              </a:ext>
            </a:extLst>
          </p:cNvPr>
          <p:cNvCxnSpPr>
            <a:endCxn id="42" idx="2"/>
          </p:cNvCxnSpPr>
          <p:nvPr/>
        </p:nvCxnSpPr>
        <p:spPr>
          <a:xfrm flipV="1">
            <a:off x="4773950" y="4174848"/>
            <a:ext cx="1" cy="8816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6BF537-00EC-0444-AAB8-02BD179E2772}"/>
              </a:ext>
            </a:extLst>
          </p:cNvPr>
          <p:cNvCxnSpPr>
            <a:cxnSpLocks/>
          </p:cNvCxnSpPr>
          <p:nvPr/>
        </p:nvCxnSpPr>
        <p:spPr>
          <a:xfrm flipV="1">
            <a:off x="3432676" y="4773219"/>
            <a:ext cx="0" cy="24643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41A7E433-30D5-3C4A-9A0D-B23CA832B3D1}"/>
              </a:ext>
            </a:extLst>
          </p:cNvPr>
          <p:cNvSpPr/>
          <p:nvPr/>
        </p:nvSpPr>
        <p:spPr>
          <a:xfrm rot="16200000">
            <a:off x="5514420" y="2212617"/>
            <a:ext cx="394283" cy="1811739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AF06DA-F274-8E48-96E3-E5B4625A6B70}"/>
              </a:ext>
            </a:extLst>
          </p:cNvPr>
          <p:cNvSpPr txBox="1"/>
          <p:nvPr/>
        </p:nvSpPr>
        <p:spPr>
          <a:xfrm>
            <a:off x="5119461" y="3299654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0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B21780D-5B7D-0448-B248-3B16EBFC3410}"/>
              </a:ext>
            </a:extLst>
          </p:cNvPr>
          <p:cNvSpPr/>
          <p:nvPr/>
        </p:nvSpPr>
        <p:spPr>
          <a:xfrm rot="16200000">
            <a:off x="4838266" y="2080529"/>
            <a:ext cx="394283" cy="1971412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8A08DD1C-8B99-3545-A76F-7DDEB41AA025}"/>
              </a:ext>
            </a:extLst>
          </p:cNvPr>
          <p:cNvSpPr/>
          <p:nvPr/>
        </p:nvSpPr>
        <p:spPr>
          <a:xfrm rot="16200000">
            <a:off x="6756245" y="1456819"/>
            <a:ext cx="394283" cy="1811739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11154-5314-6A47-95F8-9B05D2A51BCB}"/>
              </a:ext>
            </a:extLst>
          </p:cNvPr>
          <p:cNvSpPr txBox="1"/>
          <p:nvPr/>
        </p:nvSpPr>
        <p:spPr>
          <a:xfrm>
            <a:off x="6323878" y="2488542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1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8B839595-351D-D54E-9B77-2F9EDC5F0403}"/>
              </a:ext>
            </a:extLst>
          </p:cNvPr>
          <p:cNvSpPr/>
          <p:nvPr/>
        </p:nvSpPr>
        <p:spPr>
          <a:xfrm rot="16200000">
            <a:off x="6080091" y="1324731"/>
            <a:ext cx="394283" cy="1971412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F017BEA-20BB-424B-A0B9-337B82112F51}"/>
              </a:ext>
            </a:extLst>
          </p:cNvPr>
          <p:cNvSpPr/>
          <p:nvPr/>
        </p:nvSpPr>
        <p:spPr>
          <a:xfrm rot="16200000">
            <a:off x="8074000" y="644645"/>
            <a:ext cx="394283" cy="1923019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DB844-1E64-8B4A-B796-76884A6CD561}"/>
              </a:ext>
            </a:extLst>
          </p:cNvPr>
          <p:cNvSpPr txBox="1"/>
          <p:nvPr/>
        </p:nvSpPr>
        <p:spPr>
          <a:xfrm>
            <a:off x="7644723" y="1714407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2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06F9F152-D683-094F-9CAB-02E6877C7815}"/>
              </a:ext>
            </a:extLst>
          </p:cNvPr>
          <p:cNvSpPr/>
          <p:nvPr/>
        </p:nvSpPr>
        <p:spPr>
          <a:xfrm rot="16200000">
            <a:off x="7508728" y="623440"/>
            <a:ext cx="394283" cy="186092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3C3098-B318-374F-96EE-26B57772102A}"/>
              </a:ext>
            </a:extLst>
          </p:cNvPr>
          <p:cNvCxnSpPr>
            <a:cxnSpLocks/>
          </p:cNvCxnSpPr>
          <p:nvPr/>
        </p:nvCxnSpPr>
        <p:spPr>
          <a:xfrm flipH="1" flipV="1">
            <a:off x="6021113" y="3293234"/>
            <a:ext cx="13202" cy="2020142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404895-09EC-6B46-946E-B1BEB890FBA4}"/>
              </a:ext>
            </a:extLst>
          </p:cNvPr>
          <p:cNvCxnSpPr>
            <a:cxnSpLocks/>
          </p:cNvCxnSpPr>
          <p:nvPr/>
        </p:nvCxnSpPr>
        <p:spPr>
          <a:xfrm flipV="1">
            <a:off x="7236535" y="2507580"/>
            <a:ext cx="26404" cy="256164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9F4995-5ABC-9E4D-A7D2-21F8DE352A86}"/>
              </a:ext>
            </a:extLst>
          </p:cNvPr>
          <p:cNvCxnSpPr>
            <a:cxnSpLocks/>
          </p:cNvCxnSpPr>
          <p:nvPr/>
        </p:nvCxnSpPr>
        <p:spPr>
          <a:xfrm flipH="1" flipV="1">
            <a:off x="8652795" y="1801537"/>
            <a:ext cx="2" cy="32424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9E391A6-B936-1F44-88EF-C1906373A53B}"/>
              </a:ext>
            </a:extLst>
          </p:cNvPr>
          <p:cNvSpPr/>
          <p:nvPr/>
        </p:nvSpPr>
        <p:spPr>
          <a:xfrm>
            <a:off x="6040806" y="2488546"/>
            <a:ext cx="1188313" cy="2832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0A9493-3613-1349-828E-FC1A60E1DDDC}"/>
              </a:ext>
            </a:extLst>
          </p:cNvPr>
          <p:cNvSpPr/>
          <p:nvPr/>
        </p:nvSpPr>
        <p:spPr>
          <a:xfrm>
            <a:off x="4805692" y="3315628"/>
            <a:ext cx="1173548" cy="2005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D3E3F9-571D-F346-AAD8-1BB9763DF7D8}"/>
              </a:ext>
            </a:extLst>
          </p:cNvPr>
          <p:cNvSpPr/>
          <p:nvPr/>
        </p:nvSpPr>
        <p:spPr>
          <a:xfrm>
            <a:off x="3480146" y="4212402"/>
            <a:ext cx="1269035" cy="11026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7A595F-5E67-5648-853A-1D75E6B5C0FE}"/>
              </a:ext>
            </a:extLst>
          </p:cNvPr>
          <p:cNvSpPr/>
          <p:nvPr/>
        </p:nvSpPr>
        <p:spPr>
          <a:xfrm>
            <a:off x="2231415" y="4787037"/>
            <a:ext cx="1192815" cy="5138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CE935-6643-5347-9CF2-51BBE8C5117A}"/>
              </a:ext>
            </a:extLst>
          </p:cNvPr>
          <p:cNvSpPr/>
          <p:nvPr/>
        </p:nvSpPr>
        <p:spPr>
          <a:xfrm>
            <a:off x="7309632" y="1681018"/>
            <a:ext cx="1316762" cy="363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DE8FB-B69D-2F41-8481-3D254A68B5E3}"/>
              </a:ext>
            </a:extLst>
          </p:cNvPr>
          <p:cNvSpPr/>
          <p:nvPr/>
        </p:nvSpPr>
        <p:spPr>
          <a:xfrm>
            <a:off x="971048" y="701831"/>
            <a:ext cx="364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accent6"/>
                </a:solidFill>
              </a:rPr>
              <a:t>tulo_yr</a:t>
            </a:r>
            <a:r>
              <a:rPr lang="en-GB" dirty="0">
                <a:solidFill>
                  <a:schemeClr val="accent6"/>
                </a:solidFill>
              </a:rPr>
              <a:t> &lt; (</a:t>
            </a:r>
            <a:r>
              <a:rPr lang="en-GB" dirty="0" err="1">
                <a:solidFill>
                  <a:schemeClr val="accent6"/>
                </a:solidFill>
              </a:rPr>
              <a:t>i</a:t>
            </a:r>
            <a:r>
              <a:rPr lang="en-GB" dirty="0">
                <a:solidFill>
                  <a:schemeClr val="accent6"/>
                </a:solidFill>
              </a:rPr>
              <a:t> - 1)</a:t>
            </a:r>
            <a:r>
              <a:rPr lang="en-GB" dirty="0"/>
              <a:t> &amp; </a:t>
            </a:r>
            <a:r>
              <a:rPr lang="en-GB" dirty="0" err="1">
                <a:solidFill>
                  <a:srgbClr val="FF0000"/>
                </a:solidFill>
              </a:rPr>
              <a:t>laht_yr</a:t>
            </a:r>
            <a:r>
              <a:rPr lang="en-GB" dirty="0">
                <a:solidFill>
                  <a:srgbClr val="FF0000"/>
                </a:solidFill>
              </a:rPr>
              <a:t> &gt;= (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~ 365,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5A3B7-DF58-E042-A9CC-1801FC99A484}"/>
              </a:ext>
            </a:extLst>
          </p:cNvPr>
          <p:cNvCxnSpPr>
            <a:cxnSpLocks/>
          </p:cNvCxnSpPr>
          <p:nvPr/>
        </p:nvCxnSpPr>
        <p:spPr>
          <a:xfrm>
            <a:off x="1066648" y="5358828"/>
            <a:ext cx="95348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66CC9-5F65-794F-BA40-7635DD906009}"/>
              </a:ext>
            </a:extLst>
          </p:cNvPr>
          <p:cNvCxnSpPr>
            <a:cxnSpLocks/>
          </p:cNvCxnSpPr>
          <p:nvPr/>
        </p:nvCxnSpPr>
        <p:spPr>
          <a:xfrm>
            <a:off x="6021113" y="1375794"/>
            <a:ext cx="0" cy="43538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8BBEB-BE5A-8543-806D-990E38B61652}"/>
              </a:ext>
            </a:extLst>
          </p:cNvPr>
          <p:cNvCxnSpPr>
            <a:cxnSpLocks/>
          </p:cNvCxnSpPr>
          <p:nvPr/>
        </p:nvCxnSpPr>
        <p:spPr>
          <a:xfrm>
            <a:off x="7239060" y="5065866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3E81D-F6E2-FD4B-8851-377A7712B3B1}"/>
              </a:ext>
            </a:extLst>
          </p:cNvPr>
          <p:cNvCxnSpPr>
            <a:cxnSpLocks/>
          </p:cNvCxnSpPr>
          <p:nvPr/>
        </p:nvCxnSpPr>
        <p:spPr>
          <a:xfrm>
            <a:off x="8632886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A61B6-8E2B-C144-9CC5-8CCE3093B89A}"/>
              </a:ext>
            </a:extLst>
          </p:cNvPr>
          <p:cNvCxnSpPr>
            <a:cxnSpLocks/>
          </p:cNvCxnSpPr>
          <p:nvPr/>
        </p:nvCxnSpPr>
        <p:spPr>
          <a:xfrm>
            <a:off x="4773950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09948-84E5-FB41-8FBF-AA43F009EA05}"/>
              </a:ext>
            </a:extLst>
          </p:cNvPr>
          <p:cNvCxnSpPr>
            <a:cxnSpLocks/>
          </p:cNvCxnSpPr>
          <p:nvPr/>
        </p:nvCxnSpPr>
        <p:spPr>
          <a:xfrm>
            <a:off x="3440101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CE749B-78F1-6F40-BE93-BF566B8770B5}"/>
              </a:ext>
            </a:extLst>
          </p:cNvPr>
          <p:cNvSpPr txBox="1"/>
          <p:nvPr/>
        </p:nvSpPr>
        <p:spPr>
          <a:xfrm>
            <a:off x="3238461" y="554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A36E9-EE94-7346-87F4-17FE78C21978}"/>
              </a:ext>
            </a:extLst>
          </p:cNvPr>
          <p:cNvSpPr txBox="1"/>
          <p:nvPr/>
        </p:nvSpPr>
        <p:spPr>
          <a:xfrm>
            <a:off x="4576660" y="554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7217D-E542-8B46-A689-989625EFA0FF}"/>
              </a:ext>
            </a:extLst>
          </p:cNvPr>
          <p:cNvSpPr txBox="1"/>
          <p:nvPr/>
        </p:nvSpPr>
        <p:spPr>
          <a:xfrm>
            <a:off x="7088217" y="5551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69C11-93E5-9F4C-B3FB-2DE901050FBB}"/>
              </a:ext>
            </a:extLst>
          </p:cNvPr>
          <p:cNvSpPr txBox="1"/>
          <p:nvPr/>
        </p:nvSpPr>
        <p:spPr>
          <a:xfrm>
            <a:off x="8482043" y="5542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F7C5F-DA94-4E45-8DBF-592B9B4C7333}"/>
              </a:ext>
            </a:extLst>
          </p:cNvPr>
          <p:cNvSpPr txBox="1"/>
          <p:nvPr/>
        </p:nvSpPr>
        <p:spPr>
          <a:xfrm>
            <a:off x="5870270" y="5662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66511-2E82-DD47-9509-9F461C193966}"/>
              </a:ext>
            </a:extLst>
          </p:cNvPr>
          <p:cNvSpPr txBox="1"/>
          <p:nvPr/>
        </p:nvSpPr>
        <p:spPr>
          <a:xfrm>
            <a:off x="4576660" y="5966597"/>
            <a:ext cx="296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FI" dirty="0"/>
              <a:t>ime (years from diagnose)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15871-3A51-2044-88FF-C3D6850872E3}"/>
              </a:ext>
            </a:extLst>
          </p:cNvPr>
          <p:cNvSpPr txBox="1"/>
          <p:nvPr/>
        </p:nvSpPr>
        <p:spPr>
          <a:xfrm>
            <a:off x="536895" y="3417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#2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855DCFD-B696-DA40-8A96-F85EF55B2D77}"/>
              </a:ext>
            </a:extLst>
          </p:cNvPr>
          <p:cNvSpPr/>
          <p:nvPr/>
        </p:nvSpPr>
        <p:spPr>
          <a:xfrm rot="16200000">
            <a:off x="1079561" y="3700117"/>
            <a:ext cx="394283" cy="1811739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DD48-8351-7649-8668-3B714F9D9D0F}"/>
              </a:ext>
            </a:extLst>
          </p:cNvPr>
          <p:cNvSpPr txBox="1"/>
          <p:nvPr/>
        </p:nvSpPr>
        <p:spPr>
          <a:xfrm>
            <a:off x="2512891" y="4422124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B27048-72F4-DD44-B60D-C590663A823B}"/>
              </a:ext>
            </a:extLst>
          </p:cNvPr>
          <p:cNvCxnSpPr>
            <a:cxnSpLocks/>
          </p:cNvCxnSpPr>
          <p:nvPr/>
        </p:nvCxnSpPr>
        <p:spPr>
          <a:xfrm>
            <a:off x="2189541" y="5069225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4B28AD-48E4-F84D-AEF4-3BE2604C4026}"/>
              </a:ext>
            </a:extLst>
          </p:cNvPr>
          <p:cNvSpPr txBox="1"/>
          <p:nvPr/>
        </p:nvSpPr>
        <p:spPr>
          <a:xfrm>
            <a:off x="1987901" y="55577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72849-5548-9143-94E9-6BB76CE4A582}"/>
              </a:ext>
            </a:extLst>
          </p:cNvPr>
          <p:cNvCxnSpPr>
            <a:cxnSpLocks/>
          </p:cNvCxnSpPr>
          <p:nvPr/>
        </p:nvCxnSpPr>
        <p:spPr>
          <a:xfrm>
            <a:off x="10002459" y="5043950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F72D3-17FA-1544-B621-54ECDDCB49B6}"/>
              </a:ext>
            </a:extLst>
          </p:cNvPr>
          <p:cNvSpPr txBox="1"/>
          <p:nvPr/>
        </p:nvSpPr>
        <p:spPr>
          <a:xfrm>
            <a:off x="9851616" y="554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3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7426AA7A-6C90-D249-BAEC-B33618629C6F}"/>
              </a:ext>
            </a:extLst>
          </p:cNvPr>
          <p:cNvSpPr/>
          <p:nvPr/>
        </p:nvSpPr>
        <p:spPr>
          <a:xfrm rot="16200000">
            <a:off x="7356554" y="439019"/>
            <a:ext cx="394283" cy="8202813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46EE5-3976-3F42-80B6-8F0513CBC11E}"/>
              </a:ext>
            </a:extLst>
          </p:cNvPr>
          <p:cNvSpPr txBox="1"/>
          <p:nvPr/>
        </p:nvSpPr>
        <p:spPr>
          <a:xfrm>
            <a:off x="953997" y="353694"/>
            <a:ext cx="678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Event occur</a:t>
            </a:r>
            <a:r>
              <a:rPr lang="en-GB" dirty="0"/>
              <a:t>r</a:t>
            </a:r>
            <a:r>
              <a:rPr lang="en-FI" dirty="0"/>
              <a:t>ed whole year (person spend more than a year in hospital)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7BCDE41-297A-464F-8A34-2BA01033CD15}"/>
              </a:ext>
            </a:extLst>
          </p:cNvPr>
          <p:cNvSpPr/>
          <p:nvPr/>
        </p:nvSpPr>
        <p:spPr>
          <a:xfrm rot="16200000">
            <a:off x="1714418" y="2441397"/>
            <a:ext cx="394283" cy="3081458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45DABF-6C74-FC49-A9E8-F227C8A23EED}"/>
              </a:ext>
            </a:extLst>
          </p:cNvPr>
          <p:cNvSpPr txBox="1"/>
          <p:nvPr/>
        </p:nvSpPr>
        <p:spPr>
          <a:xfrm>
            <a:off x="3845066" y="3806526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-1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07F2546-10C7-C847-925B-896C7BE25CC3}"/>
              </a:ext>
            </a:extLst>
          </p:cNvPr>
          <p:cNvSpPr/>
          <p:nvPr/>
        </p:nvSpPr>
        <p:spPr>
          <a:xfrm rot="16200000">
            <a:off x="8014846" y="508302"/>
            <a:ext cx="394283" cy="688622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6BF537-00EC-0444-AAB8-02BD179E2772}"/>
              </a:ext>
            </a:extLst>
          </p:cNvPr>
          <p:cNvCxnSpPr>
            <a:cxnSpLocks/>
          </p:cNvCxnSpPr>
          <p:nvPr/>
        </p:nvCxnSpPr>
        <p:spPr>
          <a:xfrm flipV="1">
            <a:off x="3432676" y="4773219"/>
            <a:ext cx="0" cy="24643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41A7E433-30D5-3C4A-9A0D-B23CA832B3D1}"/>
              </a:ext>
            </a:extLst>
          </p:cNvPr>
          <p:cNvSpPr/>
          <p:nvPr/>
        </p:nvSpPr>
        <p:spPr>
          <a:xfrm rot="16200000">
            <a:off x="2375749" y="888274"/>
            <a:ext cx="394283" cy="4404116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AF06DA-F274-8E48-96E3-E5B4625A6B70}"/>
              </a:ext>
            </a:extLst>
          </p:cNvPr>
          <p:cNvSpPr txBox="1"/>
          <p:nvPr/>
        </p:nvSpPr>
        <p:spPr>
          <a:xfrm>
            <a:off x="5071361" y="2948674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0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B21780D-5B7D-0448-B248-3B16EBFC3410}"/>
              </a:ext>
            </a:extLst>
          </p:cNvPr>
          <p:cNvSpPr/>
          <p:nvPr/>
        </p:nvSpPr>
        <p:spPr>
          <a:xfrm rot="16200000">
            <a:off x="8647567" y="274767"/>
            <a:ext cx="394283" cy="562078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8A08DD1C-8B99-3545-A76F-7DDEB41AA025}"/>
              </a:ext>
            </a:extLst>
          </p:cNvPr>
          <p:cNvSpPr/>
          <p:nvPr/>
        </p:nvSpPr>
        <p:spPr>
          <a:xfrm rot="16200000">
            <a:off x="2985631" y="-663897"/>
            <a:ext cx="394283" cy="5623881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11154-5314-6A47-95F8-9B05D2A51BCB}"/>
              </a:ext>
            </a:extLst>
          </p:cNvPr>
          <p:cNvSpPr txBox="1"/>
          <p:nvPr/>
        </p:nvSpPr>
        <p:spPr>
          <a:xfrm>
            <a:off x="6323878" y="2138248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1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8B839595-351D-D54E-9B77-2F9EDC5F0403}"/>
              </a:ext>
            </a:extLst>
          </p:cNvPr>
          <p:cNvSpPr/>
          <p:nvPr/>
        </p:nvSpPr>
        <p:spPr>
          <a:xfrm rot="16200000">
            <a:off x="9261879" y="101212"/>
            <a:ext cx="394283" cy="439216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F017BEA-20BB-424B-A0B9-337B82112F51}"/>
              </a:ext>
            </a:extLst>
          </p:cNvPr>
          <p:cNvSpPr/>
          <p:nvPr/>
        </p:nvSpPr>
        <p:spPr>
          <a:xfrm rot="16200000">
            <a:off x="3643194" y="-1973807"/>
            <a:ext cx="394283" cy="6939010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DB844-1E64-8B4A-B796-76884A6CD561}"/>
              </a:ext>
            </a:extLst>
          </p:cNvPr>
          <p:cNvSpPr txBox="1"/>
          <p:nvPr/>
        </p:nvSpPr>
        <p:spPr>
          <a:xfrm>
            <a:off x="7610904" y="1317132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2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06F9F152-D683-094F-9CAB-02E6877C7815}"/>
              </a:ext>
            </a:extLst>
          </p:cNvPr>
          <p:cNvSpPr/>
          <p:nvPr/>
        </p:nvSpPr>
        <p:spPr>
          <a:xfrm rot="16200000">
            <a:off x="9956809" y="-56189"/>
            <a:ext cx="394283" cy="300231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3C3098-B318-374F-96EE-26B57772102A}"/>
              </a:ext>
            </a:extLst>
          </p:cNvPr>
          <p:cNvCxnSpPr>
            <a:cxnSpLocks/>
          </p:cNvCxnSpPr>
          <p:nvPr/>
        </p:nvCxnSpPr>
        <p:spPr>
          <a:xfrm flipH="1" flipV="1">
            <a:off x="6021113" y="3293234"/>
            <a:ext cx="13202" cy="202014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404895-09EC-6B46-946E-B1BEB890FBA4}"/>
              </a:ext>
            </a:extLst>
          </p:cNvPr>
          <p:cNvCxnSpPr>
            <a:cxnSpLocks/>
          </p:cNvCxnSpPr>
          <p:nvPr/>
        </p:nvCxnSpPr>
        <p:spPr>
          <a:xfrm flipV="1">
            <a:off x="7236535" y="2507580"/>
            <a:ext cx="26404" cy="256164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9F4995-5ABC-9E4D-A7D2-21F8DE352A86}"/>
              </a:ext>
            </a:extLst>
          </p:cNvPr>
          <p:cNvCxnSpPr>
            <a:cxnSpLocks/>
          </p:cNvCxnSpPr>
          <p:nvPr/>
        </p:nvCxnSpPr>
        <p:spPr>
          <a:xfrm flipV="1">
            <a:off x="8652797" y="1642108"/>
            <a:ext cx="0" cy="340184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4C9543-40ED-A349-98B5-C79DCE212ECE}"/>
              </a:ext>
            </a:extLst>
          </p:cNvPr>
          <p:cNvCxnSpPr>
            <a:cxnSpLocks/>
            <a:endCxn id="42" idx="0"/>
          </p:cNvCxnSpPr>
          <p:nvPr/>
        </p:nvCxnSpPr>
        <p:spPr>
          <a:xfrm flipH="1" flipV="1">
            <a:off x="4768873" y="4148558"/>
            <a:ext cx="148" cy="87688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2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9E391A6-B936-1F44-88EF-C1906373A53B}"/>
              </a:ext>
            </a:extLst>
          </p:cNvPr>
          <p:cNvSpPr/>
          <p:nvPr/>
        </p:nvSpPr>
        <p:spPr>
          <a:xfrm>
            <a:off x="6062469" y="2488546"/>
            <a:ext cx="1132085" cy="2832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0A9493-3613-1349-828E-FC1A60E1DDDC}"/>
              </a:ext>
            </a:extLst>
          </p:cNvPr>
          <p:cNvSpPr/>
          <p:nvPr/>
        </p:nvSpPr>
        <p:spPr>
          <a:xfrm>
            <a:off x="4805692" y="3259602"/>
            <a:ext cx="1173548" cy="2061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D3E3F9-571D-F346-AAD8-1BB9763DF7D8}"/>
              </a:ext>
            </a:extLst>
          </p:cNvPr>
          <p:cNvSpPr/>
          <p:nvPr/>
        </p:nvSpPr>
        <p:spPr>
          <a:xfrm>
            <a:off x="3475768" y="3989734"/>
            <a:ext cx="1273413" cy="13252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7A595F-5E67-5648-853A-1D75E6B5C0FE}"/>
              </a:ext>
            </a:extLst>
          </p:cNvPr>
          <p:cNvSpPr/>
          <p:nvPr/>
        </p:nvSpPr>
        <p:spPr>
          <a:xfrm>
            <a:off x="2231416" y="4748974"/>
            <a:ext cx="1163840" cy="5703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CE935-6643-5347-9CF2-51BBE8C5117A}"/>
              </a:ext>
            </a:extLst>
          </p:cNvPr>
          <p:cNvSpPr/>
          <p:nvPr/>
        </p:nvSpPr>
        <p:spPr>
          <a:xfrm>
            <a:off x="7270474" y="1690254"/>
            <a:ext cx="1355920" cy="363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DE8FB-B69D-2F41-8481-3D254A68B5E3}"/>
              </a:ext>
            </a:extLst>
          </p:cNvPr>
          <p:cNvSpPr/>
          <p:nvPr/>
        </p:nvSpPr>
        <p:spPr>
          <a:xfrm>
            <a:off x="971048" y="701831"/>
            <a:ext cx="879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accent6"/>
                </a:solidFill>
              </a:rPr>
              <a:t>tulo_yr</a:t>
            </a:r>
            <a:r>
              <a:rPr lang="en-GB" dirty="0">
                <a:solidFill>
                  <a:schemeClr val="accent6"/>
                </a:solidFill>
              </a:rPr>
              <a:t> &lt; (</a:t>
            </a:r>
            <a:r>
              <a:rPr lang="en-GB" dirty="0" err="1">
                <a:solidFill>
                  <a:schemeClr val="accent6"/>
                </a:solidFill>
              </a:rPr>
              <a:t>i</a:t>
            </a:r>
            <a:r>
              <a:rPr lang="en-GB" dirty="0">
                <a:solidFill>
                  <a:schemeClr val="accent6"/>
                </a:solidFill>
              </a:rPr>
              <a:t> - 1)</a:t>
            </a:r>
            <a:r>
              <a:rPr lang="en-GB" dirty="0"/>
              <a:t> &amp; </a:t>
            </a:r>
            <a:r>
              <a:rPr lang="en-GB" dirty="0" err="1">
                <a:solidFill>
                  <a:srgbClr val="C00000"/>
                </a:solidFill>
              </a:rPr>
              <a:t>laht_yr</a:t>
            </a:r>
            <a:r>
              <a:rPr lang="en-GB" dirty="0">
                <a:solidFill>
                  <a:srgbClr val="C00000"/>
                </a:solidFill>
              </a:rPr>
              <a:t> &lt; (</a:t>
            </a:r>
            <a:r>
              <a:rPr lang="en-GB" dirty="0" err="1">
                <a:solidFill>
                  <a:srgbClr val="C00000"/>
                </a:solidFill>
              </a:rPr>
              <a:t>i</a:t>
            </a:r>
            <a:r>
              <a:rPr lang="en-GB" dirty="0">
                <a:solidFill>
                  <a:srgbClr val="C00000"/>
                </a:solidFill>
              </a:rPr>
              <a:t>) &amp; </a:t>
            </a:r>
            <a:r>
              <a:rPr lang="en-GB" dirty="0" err="1">
                <a:solidFill>
                  <a:srgbClr val="C00000"/>
                </a:solidFill>
              </a:rPr>
              <a:t>laht_yr</a:t>
            </a:r>
            <a:r>
              <a:rPr lang="en-GB" dirty="0">
                <a:solidFill>
                  <a:srgbClr val="C00000"/>
                </a:solidFill>
              </a:rPr>
              <a:t> &gt; (</a:t>
            </a:r>
            <a:r>
              <a:rPr lang="en-GB" dirty="0" err="1">
                <a:solidFill>
                  <a:srgbClr val="C00000"/>
                </a:solidFill>
              </a:rPr>
              <a:t>i</a:t>
            </a:r>
            <a:r>
              <a:rPr lang="en-GB" dirty="0">
                <a:solidFill>
                  <a:srgbClr val="C00000"/>
                </a:solidFill>
              </a:rPr>
              <a:t> - 1)</a:t>
            </a:r>
            <a:r>
              <a:rPr lang="en-GB" dirty="0"/>
              <a:t> ~ abs(abs((</a:t>
            </a:r>
            <a:r>
              <a:rPr lang="en-GB" dirty="0" err="1"/>
              <a:t>i</a:t>
            </a:r>
            <a:r>
              <a:rPr lang="en-GB" dirty="0"/>
              <a:t> - 1) * 365) - abs(</a:t>
            </a:r>
            <a:r>
              <a:rPr lang="en-GB" dirty="0" err="1"/>
              <a:t>lahto_scaled</a:t>
            </a:r>
            <a:r>
              <a:rPr lang="en-GB" dirty="0"/>
              <a:t>)),</a:t>
            </a:r>
            <a:endParaRPr lang="en-FI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5A3B7-DF58-E042-A9CC-1801FC99A484}"/>
              </a:ext>
            </a:extLst>
          </p:cNvPr>
          <p:cNvCxnSpPr>
            <a:cxnSpLocks/>
          </p:cNvCxnSpPr>
          <p:nvPr/>
        </p:nvCxnSpPr>
        <p:spPr>
          <a:xfrm>
            <a:off x="1066648" y="5358828"/>
            <a:ext cx="95348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66CC9-5F65-794F-BA40-7635DD906009}"/>
              </a:ext>
            </a:extLst>
          </p:cNvPr>
          <p:cNvCxnSpPr>
            <a:cxnSpLocks/>
          </p:cNvCxnSpPr>
          <p:nvPr/>
        </p:nvCxnSpPr>
        <p:spPr>
          <a:xfrm>
            <a:off x="6021113" y="1375794"/>
            <a:ext cx="0" cy="43538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8BBEB-BE5A-8543-806D-990E38B61652}"/>
              </a:ext>
            </a:extLst>
          </p:cNvPr>
          <p:cNvCxnSpPr>
            <a:cxnSpLocks/>
          </p:cNvCxnSpPr>
          <p:nvPr/>
        </p:nvCxnSpPr>
        <p:spPr>
          <a:xfrm>
            <a:off x="7239060" y="5065866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3E81D-F6E2-FD4B-8851-377A7712B3B1}"/>
              </a:ext>
            </a:extLst>
          </p:cNvPr>
          <p:cNvCxnSpPr>
            <a:cxnSpLocks/>
          </p:cNvCxnSpPr>
          <p:nvPr/>
        </p:nvCxnSpPr>
        <p:spPr>
          <a:xfrm>
            <a:off x="8632886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A61B6-8E2B-C144-9CC5-8CCE3093B89A}"/>
              </a:ext>
            </a:extLst>
          </p:cNvPr>
          <p:cNvCxnSpPr>
            <a:cxnSpLocks/>
          </p:cNvCxnSpPr>
          <p:nvPr/>
        </p:nvCxnSpPr>
        <p:spPr>
          <a:xfrm>
            <a:off x="4773950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09948-84E5-FB41-8FBF-AA43F009EA05}"/>
              </a:ext>
            </a:extLst>
          </p:cNvPr>
          <p:cNvCxnSpPr>
            <a:cxnSpLocks/>
          </p:cNvCxnSpPr>
          <p:nvPr/>
        </p:nvCxnSpPr>
        <p:spPr>
          <a:xfrm>
            <a:off x="3440101" y="505646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CE749B-78F1-6F40-BE93-BF566B8770B5}"/>
              </a:ext>
            </a:extLst>
          </p:cNvPr>
          <p:cNvSpPr txBox="1"/>
          <p:nvPr/>
        </p:nvSpPr>
        <p:spPr>
          <a:xfrm>
            <a:off x="3238461" y="554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A36E9-EE94-7346-87F4-17FE78C21978}"/>
              </a:ext>
            </a:extLst>
          </p:cNvPr>
          <p:cNvSpPr txBox="1"/>
          <p:nvPr/>
        </p:nvSpPr>
        <p:spPr>
          <a:xfrm>
            <a:off x="4576660" y="55450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7217D-E542-8B46-A689-989625EFA0FF}"/>
              </a:ext>
            </a:extLst>
          </p:cNvPr>
          <p:cNvSpPr txBox="1"/>
          <p:nvPr/>
        </p:nvSpPr>
        <p:spPr>
          <a:xfrm>
            <a:off x="7088217" y="5551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69C11-93E5-9F4C-B3FB-2DE901050FBB}"/>
              </a:ext>
            </a:extLst>
          </p:cNvPr>
          <p:cNvSpPr txBox="1"/>
          <p:nvPr/>
        </p:nvSpPr>
        <p:spPr>
          <a:xfrm>
            <a:off x="8482043" y="5542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F7C5F-DA94-4E45-8DBF-592B9B4C7333}"/>
              </a:ext>
            </a:extLst>
          </p:cNvPr>
          <p:cNvSpPr txBox="1"/>
          <p:nvPr/>
        </p:nvSpPr>
        <p:spPr>
          <a:xfrm>
            <a:off x="5870270" y="5662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66511-2E82-DD47-9509-9F461C193966}"/>
              </a:ext>
            </a:extLst>
          </p:cNvPr>
          <p:cNvSpPr txBox="1"/>
          <p:nvPr/>
        </p:nvSpPr>
        <p:spPr>
          <a:xfrm>
            <a:off x="4576660" y="5966597"/>
            <a:ext cx="296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FI" dirty="0"/>
              <a:t>ime (years from diagnose)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15871-3A51-2044-88FF-C3D6850872E3}"/>
              </a:ext>
            </a:extLst>
          </p:cNvPr>
          <p:cNvSpPr txBox="1"/>
          <p:nvPr/>
        </p:nvSpPr>
        <p:spPr>
          <a:xfrm>
            <a:off x="536895" y="3417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#3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855DCFD-B696-DA40-8A96-F85EF55B2D77}"/>
              </a:ext>
            </a:extLst>
          </p:cNvPr>
          <p:cNvSpPr/>
          <p:nvPr/>
        </p:nvSpPr>
        <p:spPr>
          <a:xfrm rot="16200000">
            <a:off x="1259459" y="3862701"/>
            <a:ext cx="394283" cy="1410825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DD48-8351-7649-8668-3B714F9D9D0F}"/>
              </a:ext>
            </a:extLst>
          </p:cNvPr>
          <p:cNvSpPr txBox="1"/>
          <p:nvPr/>
        </p:nvSpPr>
        <p:spPr>
          <a:xfrm>
            <a:off x="2449198" y="4721089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B27048-72F4-DD44-B60D-C590663A823B}"/>
              </a:ext>
            </a:extLst>
          </p:cNvPr>
          <p:cNvCxnSpPr>
            <a:cxnSpLocks/>
          </p:cNvCxnSpPr>
          <p:nvPr/>
        </p:nvCxnSpPr>
        <p:spPr>
          <a:xfrm>
            <a:off x="2189541" y="5069225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4B28AD-48E4-F84D-AEF4-3BE2604C4026}"/>
              </a:ext>
            </a:extLst>
          </p:cNvPr>
          <p:cNvSpPr txBox="1"/>
          <p:nvPr/>
        </p:nvSpPr>
        <p:spPr>
          <a:xfrm>
            <a:off x="1987901" y="55577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72849-5548-9143-94E9-6BB76CE4A582}"/>
              </a:ext>
            </a:extLst>
          </p:cNvPr>
          <p:cNvCxnSpPr>
            <a:cxnSpLocks/>
          </p:cNvCxnSpPr>
          <p:nvPr/>
        </p:nvCxnSpPr>
        <p:spPr>
          <a:xfrm>
            <a:off x="10002459" y="5043950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F72D3-17FA-1544-B621-54ECDDCB49B6}"/>
              </a:ext>
            </a:extLst>
          </p:cNvPr>
          <p:cNvSpPr txBox="1"/>
          <p:nvPr/>
        </p:nvSpPr>
        <p:spPr>
          <a:xfrm>
            <a:off x="9851616" y="554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3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7426AA7A-6C90-D249-BAEC-B33618629C6F}"/>
              </a:ext>
            </a:extLst>
          </p:cNvPr>
          <p:cNvSpPr/>
          <p:nvPr/>
        </p:nvSpPr>
        <p:spPr>
          <a:xfrm rot="16200000">
            <a:off x="2595256" y="3965577"/>
            <a:ext cx="394283" cy="120570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46EE5-3976-3F42-80B6-8F0513CBC11E}"/>
              </a:ext>
            </a:extLst>
          </p:cNvPr>
          <p:cNvSpPr txBox="1"/>
          <p:nvPr/>
        </p:nvSpPr>
        <p:spPr>
          <a:xfrm>
            <a:off x="953997" y="353694"/>
            <a:ext cx="703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entered hospital before the year begun, but left during the year 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FI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7BCDE41-297A-464F-8A34-2BA01033CD15}"/>
              </a:ext>
            </a:extLst>
          </p:cNvPr>
          <p:cNvSpPr/>
          <p:nvPr/>
        </p:nvSpPr>
        <p:spPr>
          <a:xfrm rot="16200000">
            <a:off x="1936688" y="2446230"/>
            <a:ext cx="394283" cy="2683881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45DABF-6C74-FC49-A9E8-F227C8A23EED}"/>
              </a:ext>
            </a:extLst>
          </p:cNvPr>
          <p:cNvSpPr txBox="1"/>
          <p:nvPr/>
        </p:nvSpPr>
        <p:spPr>
          <a:xfrm>
            <a:off x="3752810" y="3984452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-1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07F2546-10C7-C847-925B-896C7BE25CC3}"/>
              </a:ext>
            </a:extLst>
          </p:cNvPr>
          <p:cNvSpPr/>
          <p:nvPr/>
        </p:nvSpPr>
        <p:spPr>
          <a:xfrm rot="16200000">
            <a:off x="3927719" y="3134660"/>
            <a:ext cx="394283" cy="1298181"/>
          </a:xfrm>
          <a:prstGeom prst="rightBrace">
            <a:avLst>
              <a:gd name="adj1" fmla="val 2707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41A7E433-30D5-3C4A-9A0D-B23CA832B3D1}"/>
              </a:ext>
            </a:extLst>
          </p:cNvPr>
          <p:cNvSpPr/>
          <p:nvPr/>
        </p:nvSpPr>
        <p:spPr>
          <a:xfrm rot="16200000">
            <a:off x="2600386" y="1056821"/>
            <a:ext cx="394283" cy="4011279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AF06DA-F274-8E48-96E3-E5B4625A6B70}"/>
              </a:ext>
            </a:extLst>
          </p:cNvPr>
          <p:cNvSpPr txBox="1"/>
          <p:nvPr/>
        </p:nvSpPr>
        <p:spPr>
          <a:xfrm>
            <a:off x="5033818" y="3244334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0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B21780D-5B7D-0448-B248-3B16EBFC3410}"/>
              </a:ext>
            </a:extLst>
          </p:cNvPr>
          <p:cNvSpPr/>
          <p:nvPr/>
        </p:nvSpPr>
        <p:spPr>
          <a:xfrm rot="16200000">
            <a:off x="5214998" y="2457261"/>
            <a:ext cx="394283" cy="1217947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8A08DD1C-8B99-3545-A76F-7DDEB41AA025}"/>
              </a:ext>
            </a:extLst>
          </p:cNvPr>
          <p:cNvSpPr/>
          <p:nvPr/>
        </p:nvSpPr>
        <p:spPr>
          <a:xfrm rot="16200000">
            <a:off x="3209359" y="-381405"/>
            <a:ext cx="394283" cy="5229225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11154-5314-6A47-95F8-9B05D2A51BCB}"/>
              </a:ext>
            </a:extLst>
          </p:cNvPr>
          <p:cNvSpPr txBox="1"/>
          <p:nvPr/>
        </p:nvSpPr>
        <p:spPr>
          <a:xfrm>
            <a:off x="6327721" y="248675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1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8B839595-351D-D54E-9B77-2F9EDC5F0403}"/>
              </a:ext>
            </a:extLst>
          </p:cNvPr>
          <p:cNvSpPr/>
          <p:nvPr/>
        </p:nvSpPr>
        <p:spPr>
          <a:xfrm rot="16200000">
            <a:off x="6410694" y="1659064"/>
            <a:ext cx="394283" cy="117344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F017BEA-20BB-424B-A0B9-337B82112F51}"/>
              </a:ext>
            </a:extLst>
          </p:cNvPr>
          <p:cNvSpPr/>
          <p:nvPr/>
        </p:nvSpPr>
        <p:spPr>
          <a:xfrm rot="16200000">
            <a:off x="3847096" y="-1768476"/>
            <a:ext cx="394283" cy="6504702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DB844-1E64-8B4A-B796-76884A6CD561}"/>
              </a:ext>
            </a:extLst>
          </p:cNvPr>
          <p:cNvSpPr txBox="1"/>
          <p:nvPr/>
        </p:nvSpPr>
        <p:spPr>
          <a:xfrm>
            <a:off x="7640132" y="1709623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2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06F9F152-D683-094F-9CAB-02E6877C7815}"/>
              </a:ext>
            </a:extLst>
          </p:cNvPr>
          <p:cNvSpPr/>
          <p:nvPr/>
        </p:nvSpPr>
        <p:spPr>
          <a:xfrm rot="16200000" flipV="1">
            <a:off x="7783956" y="810000"/>
            <a:ext cx="394283" cy="135591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853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9E391A6-B936-1F44-88EF-C1906373A53B}"/>
              </a:ext>
            </a:extLst>
          </p:cNvPr>
          <p:cNvSpPr/>
          <p:nvPr/>
        </p:nvSpPr>
        <p:spPr>
          <a:xfrm>
            <a:off x="6062469" y="2885694"/>
            <a:ext cx="1132085" cy="28327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0A9493-3613-1349-828E-FC1A60E1DDDC}"/>
              </a:ext>
            </a:extLst>
          </p:cNvPr>
          <p:cNvSpPr/>
          <p:nvPr/>
        </p:nvSpPr>
        <p:spPr>
          <a:xfrm>
            <a:off x="4805692" y="3656750"/>
            <a:ext cx="1173548" cy="2061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D3E3F9-571D-F346-AAD8-1BB9763DF7D8}"/>
              </a:ext>
            </a:extLst>
          </p:cNvPr>
          <p:cNvSpPr/>
          <p:nvPr/>
        </p:nvSpPr>
        <p:spPr>
          <a:xfrm>
            <a:off x="3475768" y="4386882"/>
            <a:ext cx="1273413" cy="13252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7A595F-5E67-5648-853A-1D75E6B5C0FE}"/>
              </a:ext>
            </a:extLst>
          </p:cNvPr>
          <p:cNvSpPr/>
          <p:nvPr/>
        </p:nvSpPr>
        <p:spPr>
          <a:xfrm>
            <a:off x="2231416" y="5146122"/>
            <a:ext cx="1163840" cy="5703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CE935-6643-5347-9CF2-51BBE8C5117A}"/>
              </a:ext>
            </a:extLst>
          </p:cNvPr>
          <p:cNvSpPr/>
          <p:nvPr/>
        </p:nvSpPr>
        <p:spPr>
          <a:xfrm>
            <a:off x="7270474" y="2087402"/>
            <a:ext cx="1355920" cy="363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DE8FB-B69D-2F41-8481-3D254A68B5E3}"/>
              </a:ext>
            </a:extLst>
          </p:cNvPr>
          <p:cNvSpPr/>
          <p:nvPr/>
        </p:nvSpPr>
        <p:spPr>
          <a:xfrm>
            <a:off x="971047" y="701831"/>
            <a:ext cx="10943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6"/>
                </a:solidFill>
              </a:rPr>
              <a:t>tulo_yr</a:t>
            </a:r>
            <a:r>
              <a:rPr lang="en-GB" dirty="0">
                <a:solidFill>
                  <a:schemeClr val="accent6"/>
                </a:solidFill>
              </a:rPr>
              <a:t> &gt; (</a:t>
            </a:r>
            <a:r>
              <a:rPr lang="en-GB" dirty="0" err="1">
                <a:solidFill>
                  <a:schemeClr val="accent6"/>
                </a:solidFill>
              </a:rPr>
              <a:t>i</a:t>
            </a:r>
            <a:r>
              <a:rPr lang="en-GB" dirty="0">
                <a:solidFill>
                  <a:schemeClr val="accent6"/>
                </a:solidFill>
              </a:rPr>
              <a:t> - 1) &amp; </a:t>
            </a:r>
            <a:r>
              <a:rPr lang="en-GB" dirty="0" err="1">
                <a:solidFill>
                  <a:schemeClr val="accent6"/>
                </a:solidFill>
              </a:rPr>
              <a:t>tulo_yr</a:t>
            </a:r>
            <a:r>
              <a:rPr lang="en-GB" dirty="0">
                <a:solidFill>
                  <a:schemeClr val="accent6"/>
                </a:solidFill>
              </a:rPr>
              <a:t> &lt; (</a:t>
            </a:r>
            <a:r>
              <a:rPr lang="en-GB" dirty="0" err="1">
                <a:solidFill>
                  <a:schemeClr val="accent6"/>
                </a:solidFill>
              </a:rPr>
              <a:t>i</a:t>
            </a:r>
            <a:r>
              <a:rPr lang="en-GB" dirty="0">
                <a:solidFill>
                  <a:schemeClr val="accent6"/>
                </a:solidFill>
              </a:rPr>
              <a:t>) </a:t>
            </a:r>
            <a:r>
              <a:rPr lang="en-GB" dirty="0"/>
              <a:t>&amp; </a:t>
            </a:r>
            <a:r>
              <a:rPr lang="en-GB" dirty="0" err="1">
                <a:solidFill>
                  <a:srgbClr val="C00000"/>
                </a:solidFill>
              </a:rPr>
              <a:t>laht_yr</a:t>
            </a:r>
            <a:r>
              <a:rPr lang="en-GB" dirty="0">
                <a:solidFill>
                  <a:srgbClr val="C00000"/>
                </a:solidFill>
              </a:rPr>
              <a:t> &gt; (</a:t>
            </a:r>
            <a:r>
              <a:rPr lang="en-GB" dirty="0" err="1">
                <a:solidFill>
                  <a:srgbClr val="C00000"/>
                </a:solidFill>
              </a:rPr>
              <a:t>i</a:t>
            </a:r>
            <a:r>
              <a:rPr lang="en-GB" dirty="0">
                <a:solidFill>
                  <a:srgbClr val="C00000"/>
                </a:solidFill>
              </a:rPr>
              <a:t> + 1) </a:t>
            </a:r>
            <a:r>
              <a:rPr lang="en-GB" dirty="0"/>
              <a:t>~ </a:t>
            </a:r>
            <a:r>
              <a:rPr lang="en-GB" dirty="0" err="1"/>
              <a:t>ifelse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&lt;0, </a:t>
            </a:r>
          </a:p>
          <a:p>
            <a:r>
              <a:rPr lang="en-GB" dirty="0"/>
              <a:t>                                                                                                       abs(</a:t>
            </a:r>
            <a:r>
              <a:rPr lang="en-GB" dirty="0" err="1"/>
              <a:t>tulo_scaled</a:t>
            </a:r>
            <a:r>
              <a:rPr lang="en-GB" dirty="0"/>
              <a:t>) - (abs(</a:t>
            </a:r>
            <a:r>
              <a:rPr lang="en-GB" dirty="0" err="1"/>
              <a:t>i</a:t>
            </a:r>
            <a:r>
              <a:rPr lang="en-GB" dirty="0"/>
              <a:t> * 365)),</a:t>
            </a:r>
          </a:p>
          <a:p>
            <a:r>
              <a:rPr lang="en-GB" dirty="0"/>
              <a:t>                                                                                                       abs(abs(</a:t>
            </a:r>
            <a:r>
              <a:rPr lang="en-GB" dirty="0" err="1"/>
              <a:t>i</a:t>
            </a:r>
            <a:r>
              <a:rPr lang="en-GB" dirty="0"/>
              <a:t> * 365) - abs(</a:t>
            </a:r>
            <a:r>
              <a:rPr lang="en-GB" dirty="0" err="1"/>
              <a:t>tulo_scaled</a:t>
            </a:r>
            <a:r>
              <a:rPr lang="en-GB" dirty="0"/>
              <a:t>))</a:t>
            </a:r>
          </a:p>
          <a:p>
            <a:r>
              <a:rPr lang="en-GB" dirty="0"/>
              <a:t>                                      )</a:t>
            </a:r>
            <a:endParaRPr lang="en-FI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B5A3B7-DF58-E042-A9CC-1801FC99A484}"/>
              </a:ext>
            </a:extLst>
          </p:cNvPr>
          <p:cNvCxnSpPr>
            <a:cxnSpLocks/>
          </p:cNvCxnSpPr>
          <p:nvPr/>
        </p:nvCxnSpPr>
        <p:spPr>
          <a:xfrm>
            <a:off x="1066648" y="5755976"/>
            <a:ext cx="95348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66CC9-5F65-794F-BA40-7635DD906009}"/>
              </a:ext>
            </a:extLst>
          </p:cNvPr>
          <p:cNvCxnSpPr>
            <a:cxnSpLocks/>
          </p:cNvCxnSpPr>
          <p:nvPr/>
        </p:nvCxnSpPr>
        <p:spPr>
          <a:xfrm>
            <a:off x="6021113" y="1772942"/>
            <a:ext cx="0" cy="43538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8BBEB-BE5A-8543-806D-990E38B61652}"/>
              </a:ext>
            </a:extLst>
          </p:cNvPr>
          <p:cNvCxnSpPr>
            <a:cxnSpLocks/>
          </p:cNvCxnSpPr>
          <p:nvPr/>
        </p:nvCxnSpPr>
        <p:spPr>
          <a:xfrm>
            <a:off x="7239060" y="5463014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83E81D-F6E2-FD4B-8851-377A7712B3B1}"/>
              </a:ext>
            </a:extLst>
          </p:cNvPr>
          <p:cNvCxnSpPr>
            <a:cxnSpLocks/>
          </p:cNvCxnSpPr>
          <p:nvPr/>
        </p:nvCxnSpPr>
        <p:spPr>
          <a:xfrm>
            <a:off x="8632886" y="5453611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A61B6-8E2B-C144-9CC5-8CCE3093B89A}"/>
              </a:ext>
            </a:extLst>
          </p:cNvPr>
          <p:cNvCxnSpPr>
            <a:cxnSpLocks/>
          </p:cNvCxnSpPr>
          <p:nvPr/>
        </p:nvCxnSpPr>
        <p:spPr>
          <a:xfrm>
            <a:off x="4773950" y="5453611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A09948-84E5-FB41-8FBF-AA43F009EA05}"/>
              </a:ext>
            </a:extLst>
          </p:cNvPr>
          <p:cNvCxnSpPr>
            <a:cxnSpLocks/>
          </p:cNvCxnSpPr>
          <p:nvPr/>
        </p:nvCxnSpPr>
        <p:spPr>
          <a:xfrm>
            <a:off x="3440101" y="5453611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CE749B-78F1-6F40-BE93-BF566B8770B5}"/>
              </a:ext>
            </a:extLst>
          </p:cNvPr>
          <p:cNvSpPr txBox="1"/>
          <p:nvPr/>
        </p:nvSpPr>
        <p:spPr>
          <a:xfrm>
            <a:off x="3238461" y="59421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A36E9-EE94-7346-87F4-17FE78C21978}"/>
              </a:ext>
            </a:extLst>
          </p:cNvPr>
          <p:cNvSpPr txBox="1"/>
          <p:nvPr/>
        </p:nvSpPr>
        <p:spPr>
          <a:xfrm>
            <a:off x="4576660" y="59421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B7217D-E542-8B46-A689-989625EFA0FF}"/>
              </a:ext>
            </a:extLst>
          </p:cNvPr>
          <p:cNvSpPr txBox="1"/>
          <p:nvPr/>
        </p:nvSpPr>
        <p:spPr>
          <a:xfrm>
            <a:off x="7088217" y="5949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69C11-93E5-9F4C-B3FB-2DE901050FBB}"/>
              </a:ext>
            </a:extLst>
          </p:cNvPr>
          <p:cNvSpPr txBox="1"/>
          <p:nvPr/>
        </p:nvSpPr>
        <p:spPr>
          <a:xfrm>
            <a:off x="8482043" y="5939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F7C5F-DA94-4E45-8DBF-592B9B4C7333}"/>
              </a:ext>
            </a:extLst>
          </p:cNvPr>
          <p:cNvSpPr txBox="1"/>
          <p:nvPr/>
        </p:nvSpPr>
        <p:spPr>
          <a:xfrm>
            <a:off x="5870270" y="6059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66511-2E82-DD47-9509-9F461C193966}"/>
              </a:ext>
            </a:extLst>
          </p:cNvPr>
          <p:cNvSpPr txBox="1"/>
          <p:nvPr/>
        </p:nvSpPr>
        <p:spPr>
          <a:xfrm>
            <a:off x="4576660" y="6363745"/>
            <a:ext cx="296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FI" dirty="0"/>
              <a:t>ime (years from diagnose)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15871-3A51-2044-88FF-C3D6850872E3}"/>
              </a:ext>
            </a:extLst>
          </p:cNvPr>
          <p:cNvSpPr txBox="1"/>
          <p:nvPr/>
        </p:nvSpPr>
        <p:spPr>
          <a:xfrm>
            <a:off x="536895" y="3417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#4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855DCFD-B696-DA40-8A96-F85EF55B2D77}"/>
              </a:ext>
            </a:extLst>
          </p:cNvPr>
          <p:cNvSpPr/>
          <p:nvPr/>
        </p:nvSpPr>
        <p:spPr>
          <a:xfrm rot="16200000">
            <a:off x="9173877" y="1171524"/>
            <a:ext cx="394283" cy="141082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8DD48-8351-7649-8668-3B714F9D9D0F}"/>
              </a:ext>
            </a:extLst>
          </p:cNvPr>
          <p:cNvSpPr txBox="1"/>
          <p:nvPr/>
        </p:nvSpPr>
        <p:spPr>
          <a:xfrm>
            <a:off x="2449198" y="5118237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B27048-72F4-DD44-B60D-C590663A823B}"/>
              </a:ext>
            </a:extLst>
          </p:cNvPr>
          <p:cNvCxnSpPr>
            <a:cxnSpLocks/>
          </p:cNvCxnSpPr>
          <p:nvPr/>
        </p:nvCxnSpPr>
        <p:spPr>
          <a:xfrm>
            <a:off x="2189541" y="5466373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4B28AD-48E4-F84D-AEF4-3BE2604C4026}"/>
              </a:ext>
            </a:extLst>
          </p:cNvPr>
          <p:cNvSpPr txBox="1"/>
          <p:nvPr/>
        </p:nvSpPr>
        <p:spPr>
          <a:xfrm>
            <a:off x="1987901" y="59549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-3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72849-5548-9143-94E9-6BB76CE4A582}"/>
              </a:ext>
            </a:extLst>
          </p:cNvPr>
          <p:cNvCxnSpPr>
            <a:cxnSpLocks/>
          </p:cNvCxnSpPr>
          <p:nvPr/>
        </p:nvCxnSpPr>
        <p:spPr>
          <a:xfrm>
            <a:off x="10002459" y="5441098"/>
            <a:ext cx="0" cy="5138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F72D3-17FA-1544-B621-54ECDDCB49B6}"/>
              </a:ext>
            </a:extLst>
          </p:cNvPr>
          <p:cNvSpPr txBox="1"/>
          <p:nvPr/>
        </p:nvSpPr>
        <p:spPr>
          <a:xfrm>
            <a:off x="9851616" y="5942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3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7426AA7A-6C90-D249-BAEC-B33618629C6F}"/>
              </a:ext>
            </a:extLst>
          </p:cNvPr>
          <p:cNvSpPr/>
          <p:nvPr/>
        </p:nvSpPr>
        <p:spPr>
          <a:xfrm rot="16200000">
            <a:off x="2595256" y="4362725"/>
            <a:ext cx="394283" cy="1205709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46EE5-3976-3F42-80B6-8F0513CBC11E}"/>
              </a:ext>
            </a:extLst>
          </p:cNvPr>
          <p:cNvSpPr txBox="1"/>
          <p:nvPr/>
        </p:nvSpPr>
        <p:spPr>
          <a:xfrm>
            <a:off x="953997" y="353694"/>
            <a:ext cx="626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entered hospital during the year and stayed over the year</a:t>
            </a:r>
            <a:endParaRPr lang="en-FI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7BCDE41-297A-464F-8A34-2BA01033CD15}"/>
              </a:ext>
            </a:extLst>
          </p:cNvPr>
          <p:cNvSpPr/>
          <p:nvPr/>
        </p:nvSpPr>
        <p:spPr>
          <a:xfrm rot="16200000">
            <a:off x="8339353" y="1283170"/>
            <a:ext cx="394283" cy="268388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45DABF-6C74-FC49-A9E8-F227C8A23EED}"/>
              </a:ext>
            </a:extLst>
          </p:cNvPr>
          <p:cNvSpPr txBox="1"/>
          <p:nvPr/>
        </p:nvSpPr>
        <p:spPr>
          <a:xfrm>
            <a:off x="3752810" y="4381600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-1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07F2546-10C7-C847-925B-896C7BE25CC3}"/>
              </a:ext>
            </a:extLst>
          </p:cNvPr>
          <p:cNvSpPr/>
          <p:nvPr/>
        </p:nvSpPr>
        <p:spPr>
          <a:xfrm rot="16200000">
            <a:off x="3927719" y="3531808"/>
            <a:ext cx="394283" cy="1298181"/>
          </a:xfrm>
          <a:prstGeom prst="rightBrace">
            <a:avLst>
              <a:gd name="adj1" fmla="val 27074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accent6"/>
              </a:solidFill>
            </a:endParaRP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41A7E433-30D5-3C4A-9A0D-B23CA832B3D1}"/>
              </a:ext>
            </a:extLst>
          </p:cNvPr>
          <p:cNvSpPr/>
          <p:nvPr/>
        </p:nvSpPr>
        <p:spPr>
          <a:xfrm rot="16200000">
            <a:off x="7829611" y="1453715"/>
            <a:ext cx="394283" cy="401127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AF06DA-F274-8E48-96E3-E5B4625A6B70}"/>
              </a:ext>
            </a:extLst>
          </p:cNvPr>
          <p:cNvSpPr txBox="1"/>
          <p:nvPr/>
        </p:nvSpPr>
        <p:spPr>
          <a:xfrm>
            <a:off x="5033818" y="3641482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0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B21780D-5B7D-0448-B248-3B16EBFC3410}"/>
              </a:ext>
            </a:extLst>
          </p:cNvPr>
          <p:cNvSpPr/>
          <p:nvPr/>
        </p:nvSpPr>
        <p:spPr>
          <a:xfrm rot="16200000">
            <a:off x="5214998" y="2854409"/>
            <a:ext cx="394283" cy="1217947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accent6"/>
              </a:solidFill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8A08DD1C-8B99-3545-A76F-7DDEB41AA025}"/>
              </a:ext>
            </a:extLst>
          </p:cNvPr>
          <p:cNvSpPr/>
          <p:nvPr/>
        </p:nvSpPr>
        <p:spPr>
          <a:xfrm rot="16200000">
            <a:off x="7190705" y="1566964"/>
            <a:ext cx="394283" cy="522922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511154-5314-6A47-95F8-9B05D2A51BCB}"/>
              </a:ext>
            </a:extLst>
          </p:cNvPr>
          <p:cNvSpPr txBox="1"/>
          <p:nvPr/>
        </p:nvSpPr>
        <p:spPr>
          <a:xfrm>
            <a:off x="6327721" y="2883899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1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8B839595-351D-D54E-9B77-2F9EDC5F0403}"/>
              </a:ext>
            </a:extLst>
          </p:cNvPr>
          <p:cNvSpPr/>
          <p:nvPr/>
        </p:nvSpPr>
        <p:spPr>
          <a:xfrm rot="16200000">
            <a:off x="6410694" y="2056212"/>
            <a:ext cx="394283" cy="1173441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accent6"/>
              </a:solidFill>
            </a:endParaRP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F017BEA-20BB-424B-A0B9-337B82112F51}"/>
              </a:ext>
            </a:extLst>
          </p:cNvPr>
          <p:cNvSpPr/>
          <p:nvPr/>
        </p:nvSpPr>
        <p:spPr>
          <a:xfrm rot="16200000">
            <a:off x="6464115" y="1719405"/>
            <a:ext cx="394283" cy="6504702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DB844-1E64-8B4A-B796-76884A6CD561}"/>
              </a:ext>
            </a:extLst>
          </p:cNvPr>
          <p:cNvSpPr txBox="1"/>
          <p:nvPr/>
        </p:nvSpPr>
        <p:spPr>
          <a:xfrm>
            <a:off x="7640132" y="2106771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FI" dirty="0"/>
              <a:t> = 2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06F9F152-D683-094F-9CAB-02E6877C7815}"/>
              </a:ext>
            </a:extLst>
          </p:cNvPr>
          <p:cNvSpPr/>
          <p:nvPr/>
        </p:nvSpPr>
        <p:spPr>
          <a:xfrm rot="16200000" flipV="1">
            <a:off x="7783956" y="1207148"/>
            <a:ext cx="394283" cy="1355918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7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727</Words>
  <Application>Microsoft Macintosh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 Miettinen</dc:creator>
  <cp:lastModifiedBy>Jani Miettinen</cp:lastModifiedBy>
  <cp:revision>15</cp:revision>
  <dcterms:created xsi:type="dcterms:W3CDTF">2021-01-26T07:51:13Z</dcterms:created>
  <dcterms:modified xsi:type="dcterms:W3CDTF">2021-01-26T10:57:50Z</dcterms:modified>
</cp:coreProperties>
</file>