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2"/>
  </p:notesMasterIdLst>
  <p:sldIdLst>
    <p:sldId id="256" r:id="rId3"/>
    <p:sldId id="273" r:id="rId4"/>
    <p:sldId id="258" r:id="rId5"/>
    <p:sldId id="259" r:id="rId6"/>
    <p:sldId id="272" r:id="rId7"/>
    <p:sldId id="271" r:id="rId8"/>
    <p:sldId id="262" r:id="rId9"/>
    <p:sldId id="264" r:id="rId10"/>
    <p:sldId id="263" r:id="rId11"/>
  </p:sldIdLst>
  <p:sldSz cx="9144000" cy="5143500" type="screen16x9"/>
  <p:notesSz cx="6858000" cy="9144000"/>
  <p:embeddedFontLst>
    <p:embeddedFont>
      <p:font typeface="Arial Narrow" panose="020B0604020202020204" pitchFamily="34" charset="0"/>
      <p:regular r:id="rId13"/>
      <p:bold r:id="rId14"/>
      <p:italic r:id="rId15"/>
      <p:boldItalic r:id="rId16"/>
    </p:embeddedFont>
    <p:embeddedFont>
      <p:font typeface="Lato" panose="020F0502020204030203" pitchFamily="34" charset="0"/>
      <p:regular r:id="rId17"/>
      <p:bold r:id="rId18"/>
      <p:italic r:id="rId19"/>
      <p:boldItalic r:id="rId20"/>
    </p:embeddedFont>
    <p:embeddedFont>
      <p:font typeface="Lato Black" panose="020F0502020204030204" pitchFamily="34" charset="0"/>
      <p:bold r:id="rId21"/>
      <p:italic r:id="rId22"/>
      <p:boldItalic r:id="rId23"/>
    </p:embeddedFont>
    <p:embeddedFont>
      <p:font typeface="Open Sans" panose="020B0606030504020204" pitchFamily="34" charset="0"/>
      <p:regular r:id="rId24"/>
      <p:bold r:id="rId25"/>
      <p:italic r:id="rId26"/>
      <p:boldItalic r:id="rId27"/>
    </p:embeddedFont>
    <p:embeddedFont>
      <p:font typeface="Trebuchet MS" panose="020B070302020209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97"/>
  </p:normalViewPr>
  <p:slideViewPr>
    <p:cSldViewPr snapToGrid="0">
      <p:cViewPr varScale="1">
        <p:scale>
          <a:sx n="144" d="100"/>
          <a:sy n="144" d="100"/>
        </p:scale>
        <p:origin x="72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1.xml"/><Relationship Id="rId21" Type="http://schemas.openxmlformats.org/officeDocument/2006/relationships/font" Target="fonts/font9.fntdata"/><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2.fntdata"/><Relationship Id="rId32" Type="http://customschemas.google.com/relationships/presentationmetadata" Target="metadata"/><Relationship Id="rId5" Type="http://schemas.openxmlformats.org/officeDocument/2006/relationships/slide" Target="slides/slide3.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7.fntdata"/><Relationship Id="rId31" Type="http://schemas.openxmlformats.org/officeDocument/2006/relationships/font" Target="fonts/font1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5462647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40379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8009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55118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21581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06167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58354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686833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855485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14"/>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hyperlink" Target="https://azure.microsoft.com/en-us/blog/live-stream-analysis-using-video-indexer/"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hyperlink" Target="https://docs.microsoft.com/en-us/azure/azure-video-indexer/customize-person-model-overview" TargetMode="External"/><Relationship Id="rId5" Type="http://schemas.openxmlformats.org/officeDocument/2006/relationships/hyperlink" Target="https://docs.microsoft.com/en-us/azure/azure-video-indexer/customize-content-models-overview" TargetMode="External"/><Relationship Id="rId4" Type="http://schemas.openxmlformats.org/officeDocument/2006/relationships/hyperlink" Target="https://docs.microsoft.com/en-us/azure/azure-video-analyzer/video-analyzer-docs/visualize-ai-events-power-bi"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7"/>
        <p:cNvGrpSpPr/>
        <p:nvPr/>
      </p:nvGrpSpPr>
      <p:grpSpPr>
        <a:xfrm>
          <a:off x="0" y="0"/>
          <a:ext cx="0" cy="0"/>
          <a:chOff x="0" y="0"/>
          <a:chExt cx="0" cy="0"/>
        </a:xfrm>
      </p:grpSpPr>
      <p:sp>
        <p:nvSpPr>
          <p:cNvPr id="338" name="Google Shape;338;p1"/>
          <p:cNvSpPr txBox="1">
            <a:spLocks noGrp="1"/>
          </p:cNvSpPr>
          <p:nvPr>
            <p:ph type="title"/>
          </p:nvPr>
        </p:nvSpPr>
        <p:spPr>
          <a:xfrm>
            <a:off x="0" y="1371600"/>
            <a:ext cx="9144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900" u="sng" dirty="0">
                <a:solidFill>
                  <a:schemeClr val="lt1"/>
                </a:solidFill>
                <a:latin typeface="Trebuchet MS"/>
                <a:ea typeface="Trebuchet MS"/>
                <a:cs typeface="Trebuchet MS"/>
                <a:sym typeface="Trebuchet MS"/>
              </a:rPr>
              <a:t>Bank of Baroda Hackathon - 2022                       </a:t>
            </a:r>
            <a:endParaRPr sz="2900" u="sng" dirty="0">
              <a:solidFill>
                <a:schemeClr val="lt1"/>
              </a:solidFill>
              <a:latin typeface="Trebuchet MS"/>
              <a:ea typeface="Trebuchet MS"/>
              <a:cs typeface="Trebuchet MS"/>
              <a:sym typeface="Trebuchet MS"/>
            </a:endParaRPr>
          </a:p>
        </p:txBody>
      </p:sp>
      <p:sp>
        <p:nvSpPr>
          <p:cNvPr id="339" name="Google Shape;339;p1"/>
          <p:cNvSpPr txBox="1"/>
          <p:nvPr/>
        </p:nvSpPr>
        <p:spPr>
          <a:xfrm>
            <a:off x="0" y="2151000"/>
            <a:ext cx="5761608" cy="63091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2900" b="1" i="0" u="none" strike="noStrike" cap="none" dirty="0">
                <a:solidFill>
                  <a:schemeClr val="lt1"/>
                </a:solidFill>
                <a:latin typeface="Trebuchet MS"/>
                <a:ea typeface="Trebuchet MS"/>
                <a:cs typeface="Trebuchet MS"/>
                <a:sym typeface="Trebuchet MS"/>
              </a:rPr>
              <a:t>Your Team Name : AI-Hackers </a:t>
            </a:r>
            <a:endParaRPr sz="2900" b="1" i="0" u="none" strike="noStrike" cap="none" dirty="0">
              <a:solidFill>
                <a:schemeClr val="lt1"/>
              </a:solidFill>
              <a:latin typeface="Trebuchet MS"/>
              <a:ea typeface="Trebuchet MS"/>
              <a:cs typeface="Trebuchet MS"/>
              <a:sym typeface="Trebuchet MS"/>
            </a:endParaRPr>
          </a:p>
        </p:txBody>
      </p:sp>
      <p:sp>
        <p:nvSpPr>
          <p:cNvPr id="340" name="Google Shape;340;p1"/>
          <p:cNvSpPr txBox="1"/>
          <p:nvPr/>
        </p:nvSpPr>
        <p:spPr>
          <a:xfrm>
            <a:off x="181614" y="2781912"/>
            <a:ext cx="5198254" cy="1366436"/>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800"/>
              <a:buFont typeface="Arial"/>
              <a:buNone/>
            </a:pPr>
            <a:r>
              <a:rPr lang="en" sz="1700" i="0" u="none" strike="noStrike" cap="none" dirty="0">
                <a:solidFill>
                  <a:schemeClr val="lt1"/>
                </a:solidFill>
                <a:latin typeface="Trebuchet MS"/>
                <a:ea typeface="Trebuchet MS"/>
                <a:cs typeface="Trebuchet MS"/>
                <a:sym typeface="Trebuchet MS"/>
              </a:rPr>
              <a:t>Your team bio : </a:t>
            </a:r>
            <a:r>
              <a:rPr lang="en" sz="1000" i="0" u="none" strike="noStrike" cap="none" dirty="0">
                <a:solidFill>
                  <a:schemeClr val="lt1"/>
                </a:solidFill>
                <a:latin typeface="Trebuchet MS"/>
                <a:ea typeface="Trebuchet MS"/>
                <a:cs typeface="Trebuchet MS"/>
                <a:sym typeface="Trebuchet MS"/>
              </a:rPr>
              <a:t>A team led by a Principal data Scientist </a:t>
            </a:r>
            <a:r>
              <a:rPr lang="en-IN" sz="1000" i="0" u="none" strike="noStrike" cap="none" dirty="0">
                <a:solidFill>
                  <a:schemeClr val="lt1"/>
                </a:solidFill>
                <a:latin typeface="Trebuchet MS"/>
                <a:ea typeface="Trebuchet MS"/>
                <a:cs typeface="Trebuchet MS"/>
                <a:sym typeface="Trebuchet MS"/>
              </a:rPr>
              <a:t>( </a:t>
            </a:r>
            <a:r>
              <a:rPr lang="en-IN" sz="1000" i="0" u="none" strike="noStrike" cap="none" dirty="0" err="1">
                <a:solidFill>
                  <a:schemeClr val="lt1"/>
                </a:solidFill>
                <a:latin typeface="Trebuchet MS"/>
                <a:ea typeface="Trebuchet MS"/>
                <a:cs typeface="Trebuchet MS"/>
                <a:sym typeface="Trebuchet MS"/>
              </a:rPr>
              <a:t>Msc</a:t>
            </a:r>
            <a:r>
              <a:rPr lang="en-IN" sz="1000" i="0" u="none" strike="noStrike" cap="none" dirty="0">
                <a:solidFill>
                  <a:schemeClr val="lt1"/>
                </a:solidFill>
                <a:latin typeface="Trebuchet MS"/>
                <a:ea typeface="Trebuchet MS"/>
                <a:cs typeface="Trebuchet MS"/>
                <a:sym typeface="Trebuchet MS"/>
              </a:rPr>
              <a:t> Statistics &amp; Master Programme in AI) having 16+ years of experience in D</a:t>
            </a:r>
            <a:r>
              <a:rPr lang="en-IN" sz="1000" dirty="0">
                <a:solidFill>
                  <a:schemeClr val="lt1"/>
                </a:solidFill>
                <a:latin typeface="Trebuchet MS"/>
                <a:ea typeface="Trebuchet MS"/>
                <a:cs typeface="Trebuchet MS"/>
                <a:sym typeface="Trebuchet MS"/>
              </a:rPr>
              <a:t>ata science &amp; AI and also have 3 more Sr data Scientist ( MSc Statistics &amp; </a:t>
            </a:r>
            <a:r>
              <a:rPr lang="en-IN" sz="1000" dirty="0" err="1">
                <a:solidFill>
                  <a:schemeClr val="lt1"/>
                </a:solidFill>
                <a:latin typeface="Trebuchet MS"/>
                <a:ea typeface="Trebuchet MS"/>
                <a:cs typeface="Trebuchet MS"/>
                <a:sym typeface="Trebuchet MS"/>
              </a:rPr>
              <a:t>Mtech</a:t>
            </a:r>
            <a:r>
              <a:rPr lang="en-IN" sz="1000" dirty="0">
                <a:solidFill>
                  <a:schemeClr val="lt1"/>
                </a:solidFill>
                <a:latin typeface="Trebuchet MS"/>
                <a:ea typeface="Trebuchet MS"/>
                <a:cs typeface="Trebuchet MS"/>
                <a:sym typeface="Trebuchet MS"/>
              </a:rPr>
              <a:t> in data Science )from various leading IT MNCs. The lead has prior history of winning  various Global Data science Hackathon.</a:t>
            </a:r>
            <a:endParaRPr lang="en-IN" sz="1000" i="0" u="none" strike="noStrike" cap="none" dirty="0">
              <a:solidFill>
                <a:schemeClr val="lt1"/>
              </a:solidFill>
              <a:latin typeface="Trebuchet MS"/>
              <a:ea typeface="Trebuchet MS"/>
              <a:cs typeface="Trebuchet MS"/>
              <a:sym typeface="Trebuchet MS"/>
            </a:endParaRPr>
          </a:p>
          <a:p>
            <a:pPr marL="0" marR="0" lvl="0" indent="0" algn="l" rtl="0">
              <a:lnSpc>
                <a:spcPct val="150000"/>
              </a:lnSpc>
              <a:spcBef>
                <a:spcPts val="1600"/>
              </a:spcBef>
              <a:spcAft>
                <a:spcPts val="1600"/>
              </a:spcAft>
              <a:buClr>
                <a:srgbClr val="000000"/>
              </a:buClr>
              <a:buSzPts val="1300"/>
              <a:buFont typeface="Arial"/>
              <a:buNone/>
            </a:pPr>
            <a:r>
              <a:rPr lang="en-IN" sz="1000" i="0" u="none" strike="noStrike" cap="none" dirty="0">
                <a:solidFill>
                  <a:schemeClr val="lt1"/>
                </a:solidFill>
                <a:latin typeface="Trebuchet MS"/>
                <a:ea typeface="Trebuchet MS"/>
                <a:cs typeface="Trebuchet MS"/>
                <a:sym typeface="Trebuchet MS"/>
              </a:rPr>
              <a:t>Date :18</a:t>
            </a:r>
            <a:r>
              <a:rPr lang="en-IN" sz="1000" i="0" u="none" strike="noStrike" cap="none" baseline="30000" dirty="0">
                <a:solidFill>
                  <a:schemeClr val="lt1"/>
                </a:solidFill>
                <a:latin typeface="Trebuchet MS"/>
                <a:ea typeface="Trebuchet MS"/>
                <a:cs typeface="Trebuchet MS"/>
                <a:sym typeface="Trebuchet MS"/>
              </a:rPr>
              <a:t>th</a:t>
            </a:r>
            <a:r>
              <a:rPr lang="en-IN" sz="1000" i="0" u="none" strike="noStrike" cap="none" dirty="0">
                <a:solidFill>
                  <a:schemeClr val="lt1"/>
                </a:solidFill>
                <a:latin typeface="Trebuchet MS"/>
                <a:ea typeface="Trebuchet MS"/>
                <a:cs typeface="Trebuchet MS"/>
                <a:sym typeface="Trebuchet MS"/>
              </a:rPr>
              <a:t> Sep 2022</a:t>
            </a:r>
          </a:p>
        </p:txBody>
      </p:sp>
      <p:pic>
        <p:nvPicPr>
          <p:cNvPr id="341" name="Google Shape;341;p1"/>
          <p:cNvPicPr preferRelativeResize="0"/>
          <p:nvPr/>
        </p:nvPicPr>
        <p:blipFill>
          <a:blip r:embed="rId4">
            <a:alphaModFix/>
          </a:blip>
          <a:stretch>
            <a:fillRect/>
          </a:stretch>
        </p:blipFill>
        <p:spPr>
          <a:xfrm>
            <a:off x="6807450" y="270350"/>
            <a:ext cx="2235228" cy="738900"/>
          </a:xfrm>
          <a:prstGeom prst="rect">
            <a:avLst/>
          </a:prstGeom>
          <a:noFill/>
          <a:ln>
            <a:noFill/>
          </a:ln>
        </p:spPr>
      </p:pic>
      <p:sp>
        <p:nvSpPr>
          <p:cNvPr id="342" name="Google Shape;342;p1"/>
          <p:cNvSpPr txBox="1"/>
          <p:nvPr/>
        </p:nvSpPr>
        <p:spPr>
          <a:xfrm>
            <a:off x="6807450" y="117575"/>
            <a:ext cx="2386200" cy="4002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a:solidFill>
                  <a:schemeClr val="dk1"/>
                </a:solidFill>
                <a:latin typeface="Lato"/>
                <a:ea typeface="Lato"/>
                <a:cs typeface="Lato"/>
                <a:sym typeface="Lato"/>
              </a:rPr>
              <a:t>Technology Partner</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162728" y="65810"/>
            <a:ext cx="8280000" cy="31593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200" dirty="0"/>
              <a:t>Problem Statement?</a:t>
            </a:r>
            <a:endParaRPr sz="1200" dirty="0"/>
          </a:p>
        </p:txBody>
      </p:sp>
      <p:sp>
        <p:nvSpPr>
          <p:cNvPr id="348" name="Google Shape;348;p2"/>
          <p:cNvSpPr txBox="1"/>
          <p:nvPr/>
        </p:nvSpPr>
        <p:spPr>
          <a:xfrm>
            <a:off x="162727" y="381740"/>
            <a:ext cx="8892495" cy="447303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900" b="0" i="0" u="none" strike="noStrike" cap="none" dirty="0">
                <a:solidFill>
                  <a:srgbClr val="222222"/>
                </a:solidFill>
                <a:highlight>
                  <a:srgbClr val="FFFF00"/>
                </a:highlight>
                <a:latin typeface="Lato"/>
                <a:ea typeface="Lato"/>
                <a:cs typeface="Lato"/>
                <a:sym typeface="Lato"/>
              </a:rPr>
              <a:t>Why did you decide to solve this Problem statement?</a:t>
            </a:r>
          </a:p>
          <a:p>
            <a:pPr marL="0" marR="0" lvl="0" indent="0" rtl="0">
              <a:lnSpc>
                <a:spcPct val="100000"/>
              </a:lnSpc>
              <a:spcBef>
                <a:spcPts val="0"/>
              </a:spcBef>
              <a:spcAft>
                <a:spcPts val="0"/>
              </a:spcAft>
              <a:buClr>
                <a:srgbClr val="000000"/>
              </a:buClr>
              <a:buSzPts val="1400"/>
              <a:buFont typeface="Arial"/>
              <a:buNone/>
            </a:pPr>
            <a:endParaRPr lang="en" sz="900" dirty="0">
              <a:solidFill>
                <a:srgbClr val="222222"/>
              </a:solidFill>
              <a:highlight>
                <a:srgbClr val="FFFFFF"/>
              </a:highlight>
              <a:latin typeface="Lato"/>
              <a:ea typeface="Lato" panose="020F0502020204030203" pitchFamily="34" charset="0"/>
              <a:cs typeface="Lato" panose="020F0502020204030203" pitchFamily="34" charset="0"/>
              <a:sym typeface="Lato"/>
            </a:endParaRPr>
          </a:p>
          <a:p>
            <a:pPr marL="0" marR="0" lvl="0" indent="0" rtl="0">
              <a:lnSpc>
                <a:spcPct val="100000"/>
              </a:lnSpc>
              <a:spcBef>
                <a:spcPts val="0"/>
              </a:spcBef>
              <a:spcAft>
                <a:spcPts val="0"/>
              </a:spcAft>
              <a:buClr>
                <a:srgbClr val="000000"/>
              </a:buClr>
              <a:buSzPts val="1400"/>
              <a:buFont typeface="Arial"/>
              <a:buNone/>
            </a:pPr>
            <a:r>
              <a:rPr lang="en-US" sz="900" b="1" i="0" dirty="0">
                <a:solidFill>
                  <a:srgbClr val="5F6368"/>
                </a:solidFill>
                <a:effectLst/>
                <a:latin typeface="Lato" panose="020B0604020202020204" charset="0"/>
                <a:ea typeface="Lato" panose="020F0502020204030203" pitchFamily="34" charset="0"/>
                <a:cs typeface="Lato" panose="020F0502020204030203" pitchFamily="34" charset="0"/>
              </a:rPr>
              <a:t>Artificial Intelligence</a:t>
            </a:r>
            <a:r>
              <a:rPr lang="en-US" sz="900" b="0" i="0" dirty="0">
                <a:solidFill>
                  <a:srgbClr val="4D5156"/>
                </a:solidFill>
                <a:effectLst/>
                <a:latin typeface="Lato" panose="020B0604020202020204" charset="0"/>
                <a:ea typeface="Lato" panose="020F0502020204030203" pitchFamily="34" charset="0"/>
                <a:cs typeface="Lato" panose="020F0502020204030203" pitchFamily="34" charset="0"/>
              </a:rPr>
              <a:t> is the future of </a:t>
            </a:r>
            <a:r>
              <a:rPr lang="en-US" sz="900" b="1" i="0" dirty="0">
                <a:solidFill>
                  <a:srgbClr val="5F6368"/>
                </a:solidFill>
                <a:effectLst/>
                <a:latin typeface="Lato" panose="020B0604020202020204" charset="0"/>
                <a:ea typeface="Lato" panose="020F0502020204030203" pitchFamily="34" charset="0"/>
                <a:cs typeface="Lato" panose="020F0502020204030203" pitchFamily="34" charset="0"/>
              </a:rPr>
              <a:t>banking</a:t>
            </a:r>
            <a:r>
              <a:rPr lang="en-US" sz="900" b="0" i="0" dirty="0">
                <a:solidFill>
                  <a:srgbClr val="4D5156"/>
                </a:solidFill>
                <a:effectLst/>
                <a:latin typeface="Lato" panose="020B0604020202020204" charset="0"/>
                <a:ea typeface="Lato" panose="020F0502020204030203" pitchFamily="34" charset="0"/>
                <a:cs typeface="Lato" panose="020F0502020204030203" pitchFamily="34" charset="0"/>
              </a:rPr>
              <a:t> as it brings the power of advanced data analytics to combat fraudulent transactions and improve compliance. AI brings the power of data to make a platform to make decisions which are much advanced than a human brain.</a:t>
            </a:r>
          </a:p>
          <a:p>
            <a:pPr marL="0" marR="0" lvl="0" indent="0" algn="l" rtl="0">
              <a:lnSpc>
                <a:spcPct val="100000"/>
              </a:lnSpc>
              <a:spcBef>
                <a:spcPts val="0"/>
              </a:spcBef>
              <a:spcAft>
                <a:spcPts val="0"/>
              </a:spcAft>
              <a:buClr>
                <a:srgbClr val="000000"/>
              </a:buClr>
              <a:buSzPts val="1400"/>
              <a:buFont typeface="Arial"/>
              <a:buNone/>
            </a:pPr>
            <a:r>
              <a:rPr lang="en-US" sz="900" b="0" i="0" u="none" strike="noStrike" cap="none" dirty="0">
                <a:solidFill>
                  <a:srgbClr val="222222"/>
                </a:solidFill>
                <a:highlight>
                  <a:srgbClr val="FFFFFF"/>
                </a:highlight>
                <a:latin typeface="Lato" panose="020B0604020202020204" charset="0"/>
                <a:ea typeface="Lato"/>
                <a:cs typeface="Lato"/>
                <a:sym typeface="Lato"/>
              </a:rPr>
              <a:t>Based on our deep knowledge of Statistics and Computer Science which would help us to build a platform for BOB using Video Analytics to make banking much easier for both management and customer as well.</a:t>
            </a:r>
          </a:p>
          <a:p>
            <a:pPr marL="0" marR="0" lvl="0" indent="0" algn="l" rtl="0">
              <a:lnSpc>
                <a:spcPct val="100000"/>
              </a:lnSpc>
              <a:spcBef>
                <a:spcPts val="0"/>
              </a:spcBef>
              <a:spcAft>
                <a:spcPts val="0"/>
              </a:spcAft>
              <a:buClr>
                <a:srgbClr val="000000"/>
              </a:buClr>
              <a:buSzPts val="1400"/>
              <a:buFont typeface="Arial"/>
              <a:buNone/>
            </a:pPr>
            <a:endParaRPr lang="en-US" sz="900" b="0" i="0" u="none" strike="noStrike" cap="none" dirty="0">
              <a:solidFill>
                <a:srgbClr val="222222"/>
              </a:solidFill>
              <a:highlight>
                <a:srgbClr val="FFFFFF"/>
              </a:highlight>
              <a:latin typeface="Lato" panose="020B0604020202020204" charset="0"/>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US" sz="900" b="0" i="0" u="none" strike="noStrike" cap="none" dirty="0">
                <a:solidFill>
                  <a:srgbClr val="222222"/>
                </a:solidFill>
                <a:highlight>
                  <a:srgbClr val="FFFFFF"/>
                </a:highlight>
                <a:latin typeface="Lato" panose="020B0604020202020204" charset="0"/>
                <a:ea typeface="Lato"/>
                <a:cs typeface="Lato"/>
                <a:sym typeface="Lato"/>
              </a:rPr>
              <a:t>The benefit which can be provided by this solution as mentioned below :</a:t>
            </a:r>
          </a:p>
          <a:p>
            <a:pPr marL="0" marR="0" lvl="0" indent="0" algn="l" rtl="0">
              <a:lnSpc>
                <a:spcPct val="100000"/>
              </a:lnSpc>
              <a:spcBef>
                <a:spcPts val="0"/>
              </a:spcBef>
              <a:spcAft>
                <a:spcPts val="0"/>
              </a:spcAft>
              <a:buClr>
                <a:srgbClr val="000000"/>
              </a:buClr>
              <a:buSzPts val="1400"/>
              <a:buFont typeface="Arial"/>
              <a:buNone/>
            </a:pPr>
            <a:r>
              <a:rPr lang="en-US" sz="900" b="0" i="0" u="none" strike="noStrike" cap="none" dirty="0">
                <a:solidFill>
                  <a:srgbClr val="222222"/>
                </a:solidFill>
                <a:highlight>
                  <a:srgbClr val="FFFFFF"/>
                </a:highlight>
                <a:latin typeface="Lato" panose="020B0604020202020204" charset="0"/>
                <a:ea typeface="Lato"/>
                <a:cs typeface="Lato"/>
                <a:sym typeface="Lato"/>
              </a:rPr>
              <a:t> </a:t>
            </a:r>
          </a:p>
          <a:p>
            <a:pPr>
              <a:buSzPts val="1400"/>
            </a:pPr>
            <a:r>
              <a:rPr lang="en" sz="900" dirty="0">
                <a:solidFill>
                  <a:srgbClr val="222222"/>
                </a:solidFill>
                <a:highlight>
                  <a:srgbClr val="FFFFFF"/>
                </a:highlight>
                <a:latin typeface="Lato" panose="020B0604020202020204" charset="0"/>
                <a:ea typeface="Lato"/>
                <a:cs typeface="Lato"/>
                <a:sym typeface="Lato"/>
              </a:rPr>
              <a:t>1</a:t>
            </a:r>
            <a:r>
              <a:rPr lang="en" sz="900" i="1" dirty="0">
                <a:solidFill>
                  <a:srgbClr val="222222"/>
                </a:solidFill>
                <a:highlight>
                  <a:srgbClr val="FFFFFF"/>
                </a:highlight>
                <a:latin typeface="Lato" panose="020B0604020202020204" charset="0"/>
                <a:ea typeface="Lato"/>
                <a:cs typeface="Lato"/>
                <a:sym typeface="Lato"/>
              </a:rPr>
              <a:t>)  </a:t>
            </a:r>
            <a:r>
              <a:rPr lang="en" sz="900" b="1" i="1" dirty="0">
                <a:solidFill>
                  <a:srgbClr val="222222"/>
                </a:solidFill>
                <a:highlight>
                  <a:srgbClr val="FFFFFF"/>
                </a:highlight>
                <a:latin typeface="Lato" panose="020B0604020202020204" charset="0"/>
                <a:ea typeface="Lato"/>
                <a:cs typeface="Lato"/>
                <a:sym typeface="Lato"/>
              </a:rPr>
              <a:t>Fraud detection</a:t>
            </a:r>
            <a:r>
              <a:rPr lang="en" sz="900" i="1" dirty="0">
                <a:solidFill>
                  <a:srgbClr val="222222"/>
                </a:solidFill>
                <a:highlight>
                  <a:srgbClr val="FFFFFF"/>
                </a:highlight>
                <a:latin typeface="Lato" panose="020B0604020202020204" charset="0"/>
                <a:ea typeface="Lato"/>
                <a:cs typeface="Lato"/>
                <a:sym typeface="Lato"/>
              </a:rPr>
              <a:t>:  </a:t>
            </a:r>
            <a:r>
              <a:rPr lang="en" sz="900" dirty="0">
                <a:solidFill>
                  <a:srgbClr val="222222"/>
                </a:solidFill>
                <a:highlight>
                  <a:srgbClr val="FFFFFF"/>
                </a:highlight>
                <a:latin typeface="Lato" panose="020B0604020202020204" charset="0"/>
                <a:ea typeface="Lato"/>
                <a:cs typeface="Lato"/>
                <a:sym typeface="Lato"/>
              </a:rPr>
              <a:t>By using CCTV footage ,we can use video analytics to prevent any suspicious or unwanted activities/ objects in the bank premises.</a:t>
            </a:r>
          </a:p>
          <a:p>
            <a:pPr marL="171450" lvl="0" indent="-171450">
              <a:buSzPts val="1400"/>
              <a:buFont typeface="Arial" panose="020B0604020202020204" pitchFamily="34" charset="0"/>
              <a:buChar char="•"/>
            </a:pPr>
            <a:r>
              <a:rPr lang="en-US" sz="900" b="1" dirty="0">
                <a:solidFill>
                  <a:srgbClr val="222222"/>
                </a:solidFill>
                <a:highlight>
                  <a:srgbClr val="FFFFFF"/>
                </a:highlight>
                <a:latin typeface="Lato" panose="020B0604020202020204" charset="0"/>
                <a:ea typeface="Lato"/>
                <a:cs typeface="Lato"/>
                <a:sym typeface="Lato"/>
              </a:rPr>
              <a:t>Improve bank safety &amp; </a:t>
            </a:r>
            <a:r>
              <a:rPr lang="en" sz="900" b="1" dirty="0">
                <a:solidFill>
                  <a:srgbClr val="222222"/>
                </a:solidFill>
                <a:highlight>
                  <a:srgbClr val="FFFFFF"/>
                </a:highlight>
                <a:latin typeface="Lato" panose="020B0604020202020204" charset="0"/>
                <a:ea typeface="Lato"/>
                <a:cs typeface="Lato"/>
                <a:sym typeface="Lato"/>
              </a:rPr>
              <a:t>Predict an adverse situation </a:t>
            </a:r>
            <a:r>
              <a:rPr lang="en" sz="900" dirty="0">
                <a:solidFill>
                  <a:srgbClr val="222222"/>
                </a:solidFill>
                <a:highlight>
                  <a:srgbClr val="FFFFFF"/>
                </a:highlight>
                <a:latin typeface="Lato" panose="020B0604020202020204" charset="0"/>
                <a:ea typeface="Lato"/>
                <a:cs typeface="Lato"/>
                <a:sym typeface="Lato"/>
              </a:rPr>
              <a:t>: Figure out suspicious customers who are spending more time in premises unnecessarily</a:t>
            </a:r>
          </a:p>
          <a:p>
            <a:pPr marL="171450" indent="-171450">
              <a:buSzPts val="1400"/>
              <a:buFont typeface="Arial" panose="020B0604020202020204" pitchFamily="34" charset="0"/>
              <a:buChar char="•"/>
            </a:pPr>
            <a:r>
              <a:rPr lang="en" sz="900" b="1" dirty="0">
                <a:solidFill>
                  <a:srgbClr val="222222"/>
                </a:solidFill>
                <a:highlight>
                  <a:srgbClr val="FFFFFF"/>
                </a:highlight>
                <a:latin typeface="Lato" panose="020B0604020202020204" charset="0"/>
                <a:ea typeface="Lato"/>
                <a:cs typeface="Lato"/>
                <a:sym typeface="Lato"/>
              </a:rPr>
              <a:t>Prevent any fraud in bank and ATM premises</a:t>
            </a:r>
            <a:r>
              <a:rPr lang="en" sz="900" dirty="0">
                <a:solidFill>
                  <a:srgbClr val="222222"/>
                </a:solidFill>
                <a:highlight>
                  <a:srgbClr val="FFFFFF"/>
                </a:highlight>
                <a:latin typeface="Lato" panose="020B0604020202020204" charset="0"/>
                <a:ea typeface="Lato"/>
                <a:cs typeface="Lato"/>
                <a:sym typeface="Lato"/>
              </a:rPr>
              <a:t>: </a:t>
            </a:r>
            <a:r>
              <a:rPr lang="en" sz="900" dirty="0">
                <a:solidFill>
                  <a:srgbClr val="222222"/>
                </a:solidFill>
                <a:highlight>
                  <a:srgbClr val="FFFFFF"/>
                </a:highlight>
                <a:latin typeface="Lato"/>
                <a:ea typeface="Lato"/>
                <a:cs typeface="Lato"/>
                <a:sym typeface="Lato"/>
              </a:rPr>
              <a:t>Create alert if any person comes inside the ATM covering the face with mask or caps or does any suspicious activity.</a:t>
            </a:r>
          </a:p>
          <a:p>
            <a:pPr marL="171450" indent="-171450">
              <a:buSzPts val="1400"/>
              <a:buFont typeface="Arial" panose="020B0604020202020204" pitchFamily="34" charset="0"/>
              <a:buChar char="•"/>
            </a:pPr>
            <a:endParaRPr lang="en" sz="900" dirty="0">
              <a:solidFill>
                <a:srgbClr val="222222"/>
              </a:solidFill>
              <a:highlight>
                <a:srgbClr val="FFFFFF"/>
              </a:highlight>
              <a:latin typeface="Lato"/>
              <a:ea typeface="Lato"/>
              <a:cs typeface="Lato"/>
              <a:sym typeface="Lato"/>
            </a:endParaRPr>
          </a:p>
          <a:p>
            <a:pPr>
              <a:buSzPts val="1400"/>
            </a:pPr>
            <a:r>
              <a:rPr lang="en" sz="900" dirty="0">
                <a:solidFill>
                  <a:srgbClr val="222222"/>
                </a:solidFill>
                <a:highlight>
                  <a:srgbClr val="FFFFFF"/>
                </a:highlight>
                <a:latin typeface="Lato"/>
                <a:ea typeface="Lato"/>
                <a:cs typeface="Lato"/>
                <a:sym typeface="Lato"/>
              </a:rPr>
              <a:t>2)  </a:t>
            </a:r>
            <a:r>
              <a:rPr lang="en" sz="900" b="1" i="1" dirty="0">
                <a:solidFill>
                  <a:srgbClr val="222222"/>
                </a:solidFill>
                <a:highlight>
                  <a:srgbClr val="FFFFFF"/>
                </a:highlight>
                <a:latin typeface="Lato"/>
                <a:ea typeface="Lato"/>
                <a:cs typeface="Lato"/>
                <a:sym typeface="Lato"/>
              </a:rPr>
              <a:t>Customer Satisfaction</a:t>
            </a:r>
            <a:r>
              <a:rPr lang="en" sz="900" i="1" dirty="0">
                <a:solidFill>
                  <a:srgbClr val="222222"/>
                </a:solidFill>
                <a:highlight>
                  <a:srgbClr val="FFFFFF"/>
                </a:highlight>
                <a:latin typeface="Lato"/>
                <a:ea typeface="Lato"/>
                <a:cs typeface="Lato"/>
                <a:sym typeface="Lato"/>
              </a:rPr>
              <a:t>: </a:t>
            </a:r>
            <a:r>
              <a:rPr lang="en" sz="900" dirty="0">
                <a:solidFill>
                  <a:srgbClr val="222222"/>
                </a:solidFill>
                <a:highlight>
                  <a:srgbClr val="FFFFFF"/>
                </a:highlight>
                <a:latin typeface="Lato"/>
                <a:ea typeface="Lato"/>
                <a:cs typeface="Lato"/>
                <a:sym typeface="Lato"/>
              </a:rPr>
              <a:t>We can read facial expressions to find out the sentiment of the customer. </a:t>
            </a:r>
          </a:p>
          <a:p>
            <a:pPr marL="171450" indent="-171450">
              <a:buSzPts val="1400"/>
              <a:buFont typeface="Arial" panose="020B0604020202020204" pitchFamily="34" charset="0"/>
              <a:buChar char="•"/>
            </a:pPr>
            <a:r>
              <a:rPr lang="en" sz="900" b="1" dirty="0">
                <a:solidFill>
                  <a:srgbClr val="222222"/>
                </a:solidFill>
                <a:highlight>
                  <a:srgbClr val="FFFFFF"/>
                </a:highlight>
                <a:latin typeface="Lato" panose="020B0604020202020204" charset="0"/>
                <a:ea typeface="Lato"/>
                <a:cs typeface="Lato"/>
                <a:sym typeface="Lato"/>
              </a:rPr>
              <a:t>Increase customer satisfaction through sentiment analysis</a:t>
            </a:r>
            <a:r>
              <a:rPr lang="en" sz="900" dirty="0">
                <a:solidFill>
                  <a:srgbClr val="222222"/>
                </a:solidFill>
                <a:highlight>
                  <a:srgbClr val="FFFFFF"/>
                </a:highlight>
                <a:latin typeface="Lato" panose="020B0604020202020204" charset="0"/>
                <a:ea typeface="Lato"/>
                <a:cs typeface="Lato"/>
                <a:sym typeface="Lato"/>
              </a:rPr>
              <a:t>:   The system should be able to find out the customer's happiness , sadness ,anxious or other level of human feelings to find the sentiment of a customer. This would help to improve customer service.</a:t>
            </a:r>
          </a:p>
          <a:p>
            <a:pPr marL="171450" indent="-171450">
              <a:buSzPts val="1400"/>
              <a:buFont typeface="Arial" panose="020B0604020202020204" pitchFamily="34" charset="0"/>
              <a:buChar char="•"/>
            </a:pPr>
            <a:r>
              <a:rPr lang="en" sz="900" b="1" dirty="0">
                <a:solidFill>
                  <a:srgbClr val="222222"/>
                </a:solidFill>
                <a:highlight>
                  <a:srgbClr val="FFFFFF"/>
                </a:highlight>
                <a:latin typeface="Lato" panose="020B0604020202020204" charset="0"/>
                <a:ea typeface="Lato"/>
                <a:cs typeface="Lato"/>
                <a:sym typeface="Lato"/>
              </a:rPr>
              <a:t>The footfall of a branch can be analyzed</a:t>
            </a:r>
            <a:r>
              <a:rPr lang="en" sz="900" dirty="0">
                <a:solidFill>
                  <a:srgbClr val="222222"/>
                </a:solidFill>
                <a:highlight>
                  <a:srgbClr val="FFFFFF"/>
                </a:highlight>
                <a:latin typeface="Lato" panose="020B0604020202020204" charset="0"/>
                <a:ea typeface="Lato"/>
                <a:cs typeface="Lato"/>
                <a:sym typeface="Lato"/>
              </a:rPr>
              <a:t>:  By predicting the unique customers ,we can try to predict the footfall of a branch which would help the bankers to manage customer service better and also give them an idea on revenue generation.  </a:t>
            </a:r>
          </a:p>
          <a:p>
            <a:pPr>
              <a:buSzPts val="1400"/>
            </a:pPr>
            <a:endParaRPr lang="en" sz="900" dirty="0">
              <a:solidFill>
                <a:srgbClr val="222222"/>
              </a:solidFill>
              <a:highlight>
                <a:srgbClr val="FFFFFF"/>
              </a:highlight>
              <a:latin typeface="Lato" panose="020B0604020202020204" charset="0"/>
              <a:ea typeface="Lato"/>
              <a:cs typeface="Lato"/>
              <a:sym typeface="Lato"/>
            </a:endParaRPr>
          </a:p>
          <a:p>
            <a:pPr>
              <a:buSzPts val="1400"/>
            </a:pPr>
            <a:r>
              <a:rPr lang="en" sz="900" dirty="0">
                <a:solidFill>
                  <a:srgbClr val="222222"/>
                </a:solidFill>
                <a:highlight>
                  <a:srgbClr val="FFFFFF"/>
                </a:highlight>
                <a:latin typeface="Lato" panose="020B0604020202020204" charset="0"/>
                <a:ea typeface="Lato"/>
                <a:cs typeface="Lato"/>
                <a:sym typeface="Lato"/>
              </a:rPr>
              <a:t>3)  </a:t>
            </a:r>
            <a:r>
              <a:rPr lang="en" sz="900" b="1" dirty="0">
                <a:solidFill>
                  <a:srgbClr val="222222"/>
                </a:solidFill>
                <a:highlight>
                  <a:srgbClr val="FFFFFF"/>
                </a:highlight>
                <a:latin typeface="Lato" panose="020B0604020202020204" charset="0"/>
                <a:ea typeface="Lato"/>
                <a:cs typeface="Lato"/>
                <a:sym typeface="Lato"/>
              </a:rPr>
              <a:t>Create Alerts</a:t>
            </a:r>
            <a:r>
              <a:rPr lang="en" sz="900" dirty="0">
                <a:solidFill>
                  <a:srgbClr val="222222"/>
                </a:solidFill>
                <a:highlight>
                  <a:srgbClr val="FFFFFF"/>
                </a:highlight>
                <a:latin typeface="Lato" panose="020B0604020202020204" charset="0"/>
                <a:ea typeface="Lato"/>
                <a:cs typeface="Lato"/>
                <a:sym typeface="Lato"/>
              </a:rPr>
              <a:t>: We also have plan to build some alert mechanism for some important incidents so that staffs can be prepared to tackle it.</a:t>
            </a:r>
          </a:p>
          <a:p>
            <a:pPr marL="171450" indent="-171450">
              <a:buSzPts val="1400"/>
              <a:buFont typeface="Arial" panose="020B0604020202020204" pitchFamily="34" charset="0"/>
              <a:buChar char="•"/>
            </a:pPr>
            <a:r>
              <a:rPr lang="en" sz="900" b="1" dirty="0">
                <a:solidFill>
                  <a:srgbClr val="222222"/>
                </a:solidFill>
                <a:highlight>
                  <a:srgbClr val="FFFFFF"/>
                </a:highlight>
                <a:latin typeface="Lato" panose="020B0604020202020204" charset="0"/>
                <a:ea typeface="Lato"/>
                <a:cs typeface="Lato"/>
                <a:sym typeface="Lato"/>
              </a:rPr>
              <a:t>Figure out radiance customer(high net worth) :</a:t>
            </a:r>
            <a:r>
              <a:rPr lang="en" sz="900" dirty="0">
                <a:solidFill>
                  <a:srgbClr val="222222"/>
                </a:solidFill>
                <a:highlight>
                  <a:srgbClr val="FFFFFF"/>
                </a:highlight>
                <a:latin typeface="Lato" panose="020B0604020202020204" charset="0"/>
                <a:ea typeface="Lato"/>
                <a:cs typeface="Lato"/>
                <a:sym typeface="Lato"/>
              </a:rPr>
              <a:t> The solution can provide some alert in staff computer or in some smart devices when  high net worth customer eneters the bank. This will help to give premium service to the Radiance customer.</a:t>
            </a:r>
          </a:p>
          <a:p>
            <a:pPr marL="171450" indent="-171450">
              <a:buSzPts val="1400"/>
              <a:buFont typeface="Arial" panose="020B0604020202020204" pitchFamily="34" charset="0"/>
              <a:buChar char="•"/>
            </a:pPr>
            <a:r>
              <a:rPr lang="en" sz="900" b="1" dirty="0">
                <a:solidFill>
                  <a:srgbClr val="222222"/>
                </a:solidFill>
                <a:highlight>
                  <a:srgbClr val="FFFFFF"/>
                </a:highlight>
                <a:latin typeface="Lato" panose="020B0604020202020204" charset="0"/>
                <a:ea typeface="Lato"/>
                <a:cs typeface="Lato"/>
                <a:sym typeface="Lato"/>
              </a:rPr>
              <a:t>Create alert for new customers in the premises</a:t>
            </a:r>
            <a:r>
              <a:rPr lang="en" sz="900" dirty="0">
                <a:solidFill>
                  <a:srgbClr val="222222"/>
                </a:solidFill>
                <a:highlight>
                  <a:srgbClr val="FFFFFF"/>
                </a:highlight>
                <a:latin typeface="Lato" panose="020B0604020202020204" charset="0"/>
                <a:ea typeface="Lato"/>
                <a:cs typeface="Lato"/>
                <a:sym typeface="Lato"/>
              </a:rPr>
              <a:t>: Figure out new customers and give importance with the products available.</a:t>
            </a:r>
          </a:p>
          <a:p>
            <a:pPr>
              <a:buSzPts val="1400"/>
            </a:pPr>
            <a:endParaRPr lang="en" sz="900" dirty="0">
              <a:solidFill>
                <a:srgbClr val="222222"/>
              </a:solidFill>
              <a:highlight>
                <a:srgbClr val="FFFFFF"/>
              </a:highlight>
              <a:latin typeface="Lato" panose="020B0604020202020204" charset="0"/>
              <a:ea typeface="Lato"/>
              <a:cs typeface="Lato"/>
              <a:sym typeface="Lato"/>
            </a:endParaRPr>
          </a:p>
          <a:p>
            <a:pPr marL="171450" indent="-171450">
              <a:buSzPts val="1400"/>
              <a:buFont typeface="Arial" panose="020B0604020202020204" pitchFamily="34" charset="0"/>
              <a:buChar char="•"/>
            </a:pPr>
            <a:r>
              <a:rPr lang="en" sz="900" dirty="0">
                <a:solidFill>
                  <a:srgbClr val="222222"/>
                </a:solidFill>
                <a:highlight>
                  <a:srgbClr val="FFFFFF"/>
                </a:highlight>
                <a:latin typeface="Lato" panose="020B0604020202020204" charset="0"/>
                <a:ea typeface="Lato"/>
                <a:cs typeface="Lato"/>
                <a:sym typeface="Lato"/>
              </a:rPr>
              <a:t>4) </a:t>
            </a:r>
            <a:r>
              <a:rPr lang="en" sz="900" b="1" dirty="0">
                <a:solidFill>
                  <a:srgbClr val="222222"/>
                </a:solidFill>
                <a:highlight>
                  <a:srgbClr val="FFFFFF"/>
                </a:highlight>
                <a:latin typeface="Lato" panose="020B0604020202020204" charset="0"/>
                <a:ea typeface="Lato"/>
                <a:cs typeface="Lato"/>
                <a:sym typeface="Lato"/>
              </a:rPr>
              <a:t>Video KYC</a:t>
            </a:r>
            <a:r>
              <a:rPr lang="en" sz="900" dirty="0">
                <a:solidFill>
                  <a:srgbClr val="222222"/>
                </a:solidFill>
                <a:highlight>
                  <a:srgbClr val="FFFFFF"/>
                </a:highlight>
                <a:latin typeface="Lato" panose="020B0604020202020204" charset="0"/>
                <a:ea typeface="Lato"/>
                <a:cs typeface="Lato"/>
                <a:sym typeface="Lato"/>
              </a:rPr>
              <a:t> : Video KYC can be done easily using people Infront of camera and manage it with database.</a:t>
            </a:r>
          </a:p>
          <a:p>
            <a:pPr marL="171450" indent="-171450">
              <a:buSzPts val="1400"/>
              <a:buFont typeface="Arial" panose="020B0604020202020204" pitchFamily="34" charset="0"/>
              <a:buChar char="•"/>
            </a:pPr>
            <a:endParaRPr lang="en" sz="900" dirty="0">
              <a:solidFill>
                <a:srgbClr val="222222"/>
              </a:solidFill>
              <a:highlight>
                <a:srgbClr val="FFFFFF"/>
              </a:highlight>
              <a:latin typeface="Lato" panose="020B0604020202020204" charset="0"/>
              <a:ea typeface="Lato"/>
              <a:cs typeface="Lato"/>
              <a:sym typeface="Lato"/>
            </a:endParaRPr>
          </a:p>
          <a:p>
            <a:pPr>
              <a:buSzPts val="1400"/>
            </a:pPr>
            <a:endParaRPr lang="en" sz="900" i="1" dirty="0">
              <a:solidFill>
                <a:srgbClr val="222222"/>
              </a:solidFill>
              <a:highlight>
                <a:srgbClr val="FFFFFF"/>
              </a:highlight>
              <a:latin typeface="Lato" panose="020B0604020202020204" charset="0"/>
              <a:ea typeface="Lato"/>
              <a:cs typeface="Lato"/>
              <a:sym typeface="Lato"/>
            </a:endParaRPr>
          </a:p>
          <a:p>
            <a:pPr>
              <a:buSzPts val="1400"/>
            </a:pPr>
            <a:r>
              <a:rPr lang="en" sz="900" i="1" dirty="0">
                <a:solidFill>
                  <a:srgbClr val="222222"/>
                </a:solidFill>
                <a:highlight>
                  <a:srgbClr val="FFFFFF"/>
                </a:highlight>
                <a:latin typeface="Lato" panose="020B0604020202020204" charset="0"/>
                <a:ea typeface="Lato"/>
                <a:cs typeface="Lato"/>
                <a:sym typeface="Lato"/>
              </a:rPr>
              <a:t>We believe the above services are a serious concern to the bankers where AI can help them to build a smart solution to reduce the human intervention, reducing time ,improve customer satisfaction, bank on premise safety , fraud detection and revenue generation as well. </a:t>
            </a:r>
            <a:r>
              <a:rPr lang="en-IN" sz="900" i="1" dirty="0">
                <a:solidFill>
                  <a:srgbClr val="222222"/>
                </a:solidFill>
                <a:highlight>
                  <a:srgbClr val="FFFFFF"/>
                </a:highlight>
                <a:latin typeface="Lato" panose="020B0604020202020204" charset="0"/>
                <a:ea typeface="Lato"/>
                <a:cs typeface="Lato"/>
                <a:sym typeface="Lato"/>
              </a:rPr>
              <a:t>H</a:t>
            </a:r>
            <a:r>
              <a:rPr lang="en" sz="900" i="1" dirty="0">
                <a:solidFill>
                  <a:srgbClr val="222222"/>
                </a:solidFill>
                <a:highlight>
                  <a:srgbClr val="FFFFFF"/>
                </a:highlight>
                <a:latin typeface="Lato" panose="020B0604020202020204" charset="0"/>
                <a:ea typeface="Lato"/>
                <a:cs typeface="Lato"/>
                <a:sym typeface="Lato"/>
              </a:rPr>
              <a:t>ere also we have planned to use Azure cognitive services to build a cost </a:t>
            </a:r>
            <a:r>
              <a:rPr lang="en" sz="900" i="1" dirty="0" err="1">
                <a:solidFill>
                  <a:srgbClr val="222222"/>
                </a:solidFill>
                <a:highlight>
                  <a:srgbClr val="FFFFFF"/>
                </a:highlight>
                <a:latin typeface="Lato" panose="020B0604020202020204" charset="0"/>
                <a:ea typeface="Lato"/>
                <a:cs typeface="Lato"/>
                <a:sym typeface="Lato"/>
              </a:rPr>
              <a:t>ef</a:t>
            </a:r>
            <a:r>
              <a:rPr lang="en-IN" sz="900" i="1" dirty="0">
                <a:solidFill>
                  <a:srgbClr val="222222"/>
                </a:solidFill>
                <a:highlight>
                  <a:srgbClr val="FFFFFF"/>
                </a:highlight>
                <a:latin typeface="Lato" panose="020B0604020202020204" charset="0"/>
                <a:ea typeface="Lato"/>
                <a:cs typeface="Lato"/>
                <a:sym typeface="Lato"/>
              </a:rPr>
              <a:t>f</a:t>
            </a:r>
            <a:r>
              <a:rPr lang="en" sz="900" i="1" dirty="0" err="1">
                <a:solidFill>
                  <a:srgbClr val="222222"/>
                </a:solidFill>
                <a:highlight>
                  <a:srgbClr val="FFFFFF"/>
                </a:highlight>
                <a:latin typeface="Lato" panose="020B0604020202020204" charset="0"/>
                <a:ea typeface="Lato"/>
                <a:cs typeface="Lato"/>
                <a:sym typeface="Lato"/>
              </a:rPr>
              <a:t>ective</a:t>
            </a:r>
            <a:r>
              <a:rPr lang="en" sz="900" i="1" dirty="0">
                <a:solidFill>
                  <a:srgbClr val="222222"/>
                </a:solidFill>
                <a:highlight>
                  <a:srgbClr val="FFFFFF"/>
                </a:highlight>
                <a:latin typeface="Lato" panose="020B0604020202020204" charset="0"/>
                <a:ea typeface="Lato"/>
                <a:cs typeface="Lato"/>
                <a:sym typeface="Lato"/>
              </a:rPr>
              <a:t> and highly accurate AI solution.</a:t>
            </a:r>
          </a:p>
          <a:p>
            <a:pPr>
              <a:buSzPts val="1400"/>
            </a:pPr>
            <a:endParaRPr lang="en" sz="900" dirty="0">
              <a:solidFill>
                <a:srgbClr val="222222"/>
              </a:solidFill>
              <a:highlight>
                <a:srgbClr val="FFFFFF"/>
              </a:highlight>
              <a:latin typeface="Lato" panose="020B0604020202020204" charset="0"/>
              <a:ea typeface="Lato"/>
              <a:cs typeface="Lato"/>
              <a:sym typeface="Lato"/>
            </a:endParaRPr>
          </a:p>
          <a:p>
            <a:pPr>
              <a:buSzPts val="1400"/>
            </a:pPr>
            <a:endParaRPr lang="en-US" sz="900" dirty="0">
              <a:solidFill>
                <a:srgbClr val="222222"/>
              </a:solidFill>
              <a:highlight>
                <a:srgbClr val="FFFFFF"/>
              </a:highlight>
              <a:latin typeface="Lato"/>
              <a:ea typeface="Lato"/>
              <a:cs typeface="Lato"/>
              <a:sym typeface="Lato"/>
            </a:endParaRPr>
          </a:p>
        </p:txBody>
      </p:sp>
    </p:spTree>
    <p:extLst>
      <p:ext uri="{BB962C8B-B14F-4D97-AF65-F5344CB8AC3E}">
        <p14:creationId xmlns:p14="http://schemas.microsoft.com/office/powerpoint/2010/main" val="295232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400" dirty="0">
                <a:solidFill>
                  <a:srgbClr val="222222"/>
                </a:solidFill>
                <a:highlight>
                  <a:srgbClr val="FFFFFF"/>
                </a:highlight>
              </a:rPr>
              <a:t>User Segment &amp; Pain Points</a:t>
            </a:r>
            <a:endParaRPr sz="1400" dirty="0"/>
          </a:p>
        </p:txBody>
      </p:sp>
      <p:sp>
        <p:nvSpPr>
          <p:cNvPr id="354" name="Google Shape;354;p3"/>
          <p:cNvSpPr txBox="1"/>
          <p:nvPr/>
        </p:nvSpPr>
        <p:spPr>
          <a:xfrm>
            <a:off x="367574" y="981280"/>
            <a:ext cx="8534110" cy="4162220"/>
          </a:xfrm>
          <a:prstGeom prst="rect">
            <a:avLst/>
          </a:prstGeom>
          <a:noFill/>
          <a:ln>
            <a:noFill/>
          </a:ln>
        </p:spPr>
        <p:txBody>
          <a:bodyPr spcFirstLastPara="1" wrap="square" lIns="91425" tIns="91425" rIns="91425" bIns="91425" anchor="t" anchorCtr="0">
            <a:noAutofit/>
          </a:bodyPr>
          <a:lstStyle/>
          <a:p>
            <a:pPr marL="0" lvl="0" indent="0">
              <a:buSzPts val="1400"/>
              <a:buFont typeface="Arial"/>
              <a:buNone/>
            </a:pPr>
            <a:r>
              <a:rPr lang="en" sz="1000" dirty="0">
                <a:solidFill>
                  <a:srgbClr val="222222"/>
                </a:solidFill>
                <a:highlight>
                  <a:srgbClr val="FFFF00"/>
                </a:highlight>
                <a:latin typeface="Lato" panose="020B0604020202020204" charset="0"/>
                <a:ea typeface="Lato"/>
                <a:cs typeface="Lato"/>
                <a:sym typeface="Lato"/>
              </a:rPr>
              <a:t>Which user /advertiser segment would be early adopter of your product &amp; why?</a:t>
            </a:r>
          </a:p>
          <a:p>
            <a:pPr marL="0" lvl="0" indent="0">
              <a:buSzPts val="1400"/>
              <a:buFont typeface="Arial"/>
              <a:buNone/>
            </a:pPr>
            <a:endParaRPr lang="en" sz="1000" dirty="0">
              <a:solidFill>
                <a:srgbClr val="222222"/>
              </a:solidFill>
              <a:highlight>
                <a:srgbClr val="FFFFFF"/>
              </a:highlight>
              <a:latin typeface="Lato" panose="020B0604020202020204" charset="0"/>
              <a:ea typeface="Lato"/>
              <a:cs typeface="Lato"/>
              <a:sym typeface="Lato"/>
            </a:endParaRPr>
          </a:p>
          <a:p>
            <a:pPr marL="0" lvl="0" indent="0">
              <a:buSzPts val="1400"/>
              <a:buFont typeface="Arial"/>
              <a:buNone/>
            </a:pPr>
            <a:r>
              <a:rPr lang="en" sz="1000" dirty="0">
                <a:solidFill>
                  <a:srgbClr val="222222"/>
                </a:solidFill>
                <a:highlight>
                  <a:srgbClr val="FFFFFF"/>
                </a:highlight>
                <a:latin typeface="Lato" panose="020B0604020202020204" charset="0"/>
                <a:ea typeface="Lato"/>
                <a:cs typeface="Lato"/>
                <a:sym typeface="Lato"/>
              </a:rPr>
              <a:t>The AI Solution that we have planned for BOB would be really a game changer in Banking Solutions.  </a:t>
            </a:r>
          </a:p>
          <a:p>
            <a:pPr marL="0" lvl="0" indent="0">
              <a:buSzPts val="1400"/>
              <a:buFont typeface="Arial"/>
              <a:buNone/>
            </a:pPr>
            <a:endParaRPr lang="en" sz="1000" dirty="0">
              <a:solidFill>
                <a:srgbClr val="222222"/>
              </a:solidFill>
              <a:highlight>
                <a:srgbClr val="FFFFFF"/>
              </a:highlight>
              <a:latin typeface="Lato" panose="020B0604020202020204" charset="0"/>
              <a:ea typeface="Lato"/>
              <a:cs typeface="Lato"/>
              <a:sym typeface="Lato"/>
            </a:endParaRPr>
          </a:p>
          <a:p>
            <a:pPr marL="0" lvl="0" indent="0">
              <a:buSzPts val="1400"/>
              <a:buFont typeface="Arial"/>
              <a:buNone/>
            </a:pPr>
            <a:r>
              <a:rPr lang="en" sz="1000" dirty="0">
                <a:solidFill>
                  <a:srgbClr val="222222"/>
                </a:solidFill>
                <a:highlight>
                  <a:srgbClr val="FFFFFF"/>
                </a:highlight>
                <a:latin typeface="Lato" panose="020B0604020202020204" charset="0"/>
                <a:ea typeface="Lato"/>
                <a:cs typeface="Lato"/>
                <a:sym typeface="Lato"/>
              </a:rPr>
              <a:t>We believe that the early </a:t>
            </a:r>
            <a:r>
              <a:rPr lang="en" sz="1000" dirty="0" err="1">
                <a:solidFill>
                  <a:srgbClr val="222222"/>
                </a:solidFill>
                <a:highlight>
                  <a:srgbClr val="FFFFFF"/>
                </a:highlight>
                <a:latin typeface="Lato" panose="020B0604020202020204" charset="0"/>
                <a:ea typeface="Lato"/>
                <a:cs typeface="Lato"/>
                <a:sym typeface="Lato"/>
              </a:rPr>
              <a:t>adop</a:t>
            </a:r>
            <a:r>
              <a:rPr lang="en-IN" sz="1000" dirty="0" err="1">
                <a:solidFill>
                  <a:srgbClr val="222222"/>
                </a:solidFill>
                <a:highlight>
                  <a:srgbClr val="FFFFFF"/>
                </a:highlight>
                <a:latin typeface="Lato" panose="020B0604020202020204" charset="0"/>
                <a:ea typeface="Lato"/>
                <a:cs typeface="Lato"/>
                <a:sym typeface="Lato"/>
              </a:rPr>
              <a:t>te</a:t>
            </a:r>
            <a:r>
              <a:rPr lang="en" sz="1000" dirty="0">
                <a:solidFill>
                  <a:srgbClr val="222222"/>
                </a:solidFill>
                <a:highlight>
                  <a:srgbClr val="FFFFFF"/>
                </a:highlight>
                <a:latin typeface="Lato" panose="020B0604020202020204" charset="0"/>
                <a:ea typeface="Lato"/>
                <a:cs typeface="Lato"/>
                <a:sym typeface="Lato"/>
              </a:rPr>
              <a:t>r of our solution would be as mentioned below :</a:t>
            </a:r>
          </a:p>
          <a:p>
            <a:pPr marL="0" lvl="0" indent="0">
              <a:buSzPts val="1400"/>
              <a:buFont typeface="Arial"/>
              <a:buNone/>
            </a:pPr>
            <a:endParaRPr lang="en" sz="1000" dirty="0">
              <a:solidFill>
                <a:srgbClr val="222222"/>
              </a:solidFill>
              <a:highlight>
                <a:srgbClr val="FFFFFF"/>
              </a:highlight>
              <a:latin typeface="Lato" panose="020B0604020202020204" charset="0"/>
              <a:ea typeface="Lato"/>
              <a:cs typeface="Lato"/>
              <a:sym typeface="Lato"/>
            </a:endParaRPr>
          </a:p>
          <a:p>
            <a:pPr lvl="0">
              <a:buSzPts val="1400"/>
            </a:pPr>
            <a:r>
              <a:rPr lang="en" sz="1000" dirty="0">
                <a:solidFill>
                  <a:srgbClr val="222222"/>
                </a:solidFill>
                <a:highlight>
                  <a:srgbClr val="FFFFFF"/>
                </a:highlight>
                <a:latin typeface="Lato" panose="020B0604020202020204" charset="0"/>
                <a:ea typeface="Lato"/>
                <a:cs typeface="Lato"/>
                <a:sym typeface="Lato"/>
              </a:rPr>
              <a:t>1</a:t>
            </a:r>
            <a:r>
              <a:rPr lang="en" sz="1000" b="1" dirty="0">
                <a:solidFill>
                  <a:srgbClr val="222222"/>
                </a:solidFill>
                <a:highlight>
                  <a:srgbClr val="FFFFFF"/>
                </a:highlight>
                <a:latin typeface="Lato" panose="020B0604020202020204" charset="0"/>
                <a:ea typeface="Lato"/>
                <a:cs typeface="Lato"/>
                <a:sym typeface="Lato"/>
              </a:rPr>
              <a:t>)      The Banking Staff </a:t>
            </a:r>
            <a:r>
              <a:rPr lang="en" sz="1000" dirty="0">
                <a:solidFill>
                  <a:srgbClr val="222222"/>
                </a:solidFill>
                <a:highlight>
                  <a:srgbClr val="FFFFFF"/>
                </a:highlight>
                <a:latin typeface="Lato" panose="020B0604020202020204" charset="0"/>
                <a:ea typeface="Lato"/>
                <a:cs typeface="Lato"/>
                <a:sym typeface="Lato"/>
              </a:rPr>
              <a:t>: The staff will be given an alert for any suspicious activity or any important customers.</a:t>
            </a:r>
          </a:p>
          <a:p>
            <a:pPr marL="285750" lvl="0" indent="-285750">
              <a:buSzPts val="1400"/>
              <a:buFont typeface="Arial" panose="020B0604020202020204" pitchFamily="34" charset="0"/>
              <a:buChar char="•"/>
            </a:pPr>
            <a:r>
              <a:rPr lang="en" sz="1000" dirty="0">
                <a:solidFill>
                  <a:srgbClr val="222222"/>
                </a:solidFill>
                <a:highlight>
                  <a:srgbClr val="FFFFFF"/>
                </a:highlight>
                <a:latin typeface="Lato" panose="020B0604020202020204" charset="0"/>
                <a:ea typeface="Lato"/>
                <a:cs typeface="Lato"/>
                <a:sym typeface="Lato"/>
              </a:rPr>
              <a:t> Our solution will try to to identify the Radiance(high worth customer) customers as soon as they enter the premises and create alert for the staffs in the premise.</a:t>
            </a:r>
          </a:p>
          <a:p>
            <a:pPr marL="285750" lvl="0" indent="-285750">
              <a:buSzPts val="1400"/>
              <a:buFont typeface="Arial" panose="020B0604020202020204" pitchFamily="34" charset="0"/>
              <a:buChar char="•"/>
            </a:pPr>
            <a:r>
              <a:rPr lang="en" sz="1000" dirty="0">
                <a:solidFill>
                  <a:srgbClr val="222222"/>
                </a:solidFill>
                <a:highlight>
                  <a:srgbClr val="FFFFFF"/>
                </a:highlight>
                <a:latin typeface="Lato" panose="020B0604020202020204" charset="0"/>
                <a:ea typeface="Lato"/>
                <a:cs typeface="Lato"/>
                <a:sym typeface="Lato"/>
              </a:rPr>
              <a:t>We can also plan to create some alert for customers spending more than 25 minutes in the premises. It will help in security purposes. </a:t>
            </a:r>
          </a:p>
          <a:p>
            <a:pPr marL="285750" lvl="0" indent="-285750">
              <a:buSzPts val="1400"/>
              <a:buFont typeface="Arial" panose="020B0604020202020204" pitchFamily="34" charset="0"/>
              <a:buChar char="•"/>
            </a:pPr>
            <a:r>
              <a:rPr lang="en" sz="1000" dirty="0">
                <a:solidFill>
                  <a:srgbClr val="222222"/>
                </a:solidFill>
                <a:highlight>
                  <a:srgbClr val="FFFFFF"/>
                </a:highlight>
                <a:latin typeface="Lato" panose="020B0604020202020204" charset="0"/>
                <a:ea typeface="Lato"/>
                <a:cs typeface="Lato"/>
                <a:sym typeface="Lato"/>
              </a:rPr>
              <a:t>The staff will be also given an alert for any suspicious activity.</a:t>
            </a:r>
          </a:p>
          <a:p>
            <a:pPr lvl="0">
              <a:buSzPts val="1400"/>
            </a:pPr>
            <a:endParaRPr lang="en" sz="1000" dirty="0">
              <a:solidFill>
                <a:srgbClr val="222222"/>
              </a:solidFill>
              <a:highlight>
                <a:srgbClr val="FFFFFF"/>
              </a:highlight>
              <a:latin typeface="Lato" panose="020B0604020202020204" charset="0"/>
              <a:ea typeface="Lato"/>
              <a:cs typeface="Lato"/>
              <a:sym typeface="Lato"/>
            </a:endParaRPr>
          </a:p>
          <a:p>
            <a:pPr lvl="0">
              <a:buSzPts val="1400"/>
            </a:pPr>
            <a:r>
              <a:rPr lang="en" sz="1000" dirty="0">
                <a:solidFill>
                  <a:srgbClr val="222222"/>
                </a:solidFill>
                <a:highlight>
                  <a:srgbClr val="FFFFFF"/>
                </a:highlight>
                <a:latin typeface="Lato" panose="020B0604020202020204" charset="0"/>
                <a:ea typeface="Lato"/>
                <a:cs typeface="Lato"/>
                <a:sym typeface="Lato"/>
              </a:rPr>
              <a:t>2)     </a:t>
            </a:r>
            <a:r>
              <a:rPr lang="en" sz="1000" b="1" dirty="0">
                <a:solidFill>
                  <a:srgbClr val="222222"/>
                </a:solidFill>
                <a:highlight>
                  <a:srgbClr val="FFFFFF"/>
                </a:highlight>
                <a:latin typeface="Lato" panose="020B0604020202020204" charset="0"/>
                <a:ea typeface="Lato"/>
                <a:cs typeface="Lato"/>
                <a:sym typeface="Lato"/>
              </a:rPr>
              <a:t>The Bank as an organization </a:t>
            </a:r>
            <a:r>
              <a:rPr lang="en" sz="1000" dirty="0">
                <a:solidFill>
                  <a:srgbClr val="222222"/>
                </a:solidFill>
                <a:highlight>
                  <a:srgbClr val="FFFFFF"/>
                </a:highlight>
                <a:latin typeface="Lato" panose="020B0604020202020204" charset="0"/>
                <a:ea typeface="Lato"/>
                <a:cs typeface="Lato"/>
                <a:sym typeface="Lato"/>
              </a:rPr>
              <a:t>:</a:t>
            </a:r>
          </a:p>
          <a:p>
            <a:pPr marL="285750" lvl="0" indent="-285750">
              <a:buSzPts val="1400"/>
              <a:buFont typeface="Arial" panose="020B0604020202020204" pitchFamily="34" charset="0"/>
              <a:buChar char="•"/>
            </a:pPr>
            <a:r>
              <a:rPr lang="en" sz="1000" dirty="0">
                <a:solidFill>
                  <a:srgbClr val="222222"/>
                </a:solidFill>
                <a:highlight>
                  <a:srgbClr val="FFFFFF"/>
                </a:highlight>
                <a:latin typeface="Lato" panose="020B0604020202020204" charset="0"/>
                <a:ea typeface="Lato"/>
                <a:cs typeface="Lato"/>
                <a:sym typeface="Lato"/>
              </a:rPr>
              <a:t>We can also try to figure out the new customers who are suddenly visiting the premises frequently and also trying to visit the sensitive areas. This way we can figure out any suspicious activities in prior.</a:t>
            </a:r>
          </a:p>
          <a:p>
            <a:pPr marL="285750" lvl="0" indent="-285750">
              <a:buSzPts val="1400"/>
              <a:buFont typeface="Arial" panose="020B0604020202020204" pitchFamily="34" charset="0"/>
              <a:buChar char="•"/>
            </a:pPr>
            <a:r>
              <a:rPr lang="en-IN" sz="1000" dirty="0">
                <a:solidFill>
                  <a:srgbClr val="222222"/>
                </a:solidFill>
                <a:highlight>
                  <a:srgbClr val="FFFFFF"/>
                </a:highlight>
                <a:latin typeface="Lato" panose="020B0604020202020204" charset="0"/>
                <a:ea typeface="Lato"/>
                <a:cs typeface="Lato"/>
                <a:sym typeface="Lato"/>
              </a:rPr>
              <a:t>Get an insight on an average the unique customers visiting the bank to understand the customer footfall. </a:t>
            </a:r>
            <a:endParaRPr lang="en" sz="1000" dirty="0">
              <a:solidFill>
                <a:srgbClr val="222222"/>
              </a:solidFill>
              <a:highlight>
                <a:srgbClr val="FFFFFF"/>
              </a:highlight>
              <a:latin typeface="Lato" panose="020B0604020202020204" charset="0"/>
              <a:ea typeface="Lato"/>
              <a:cs typeface="Lato"/>
              <a:sym typeface="Lato"/>
            </a:endParaRPr>
          </a:p>
          <a:p>
            <a:pPr marL="285750" lvl="0" indent="-285750">
              <a:buSzPts val="1400"/>
              <a:buFont typeface="Arial" panose="020B0604020202020204" pitchFamily="34" charset="0"/>
              <a:buChar char="•"/>
            </a:pPr>
            <a:r>
              <a:rPr lang="en" sz="1000" dirty="0">
                <a:solidFill>
                  <a:srgbClr val="222222"/>
                </a:solidFill>
                <a:highlight>
                  <a:srgbClr val="FFFFFF"/>
                </a:highlight>
                <a:latin typeface="Lato" panose="020B0604020202020204" charset="0"/>
                <a:ea typeface="Lato"/>
                <a:cs typeface="Lato"/>
                <a:sym typeface="Lato"/>
              </a:rPr>
              <a:t>Bank will be benefitted from fraud detection and also to increase revenue generation by creating AI based secure environment with high customer satisfaction.</a:t>
            </a:r>
          </a:p>
          <a:p>
            <a:pPr marL="285750" indent="-285750">
              <a:buSzPts val="1400"/>
              <a:buFont typeface="Arial" panose="020B0604020202020204" pitchFamily="34" charset="0"/>
              <a:buChar char="•"/>
            </a:pPr>
            <a:endParaRPr lang="en" sz="1000" dirty="0">
              <a:solidFill>
                <a:srgbClr val="222222"/>
              </a:solidFill>
              <a:highlight>
                <a:srgbClr val="FFFFFF"/>
              </a:highlight>
              <a:latin typeface="Lato" panose="020B0604020202020204" charset="0"/>
              <a:ea typeface="Lato"/>
              <a:cs typeface="Lato"/>
              <a:sym typeface="Lato"/>
            </a:endParaRPr>
          </a:p>
          <a:p>
            <a:pPr>
              <a:buSzPts val="1400"/>
            </a:pPr>
            <a:r>
              <a:rPr lang="en" sz="1000" dirty="0">
                <a:solidFill>
                  <a:srgbClr val="222222"/>
                </a:solidFill>
                <a:highlight>
                  <a:srgbClr val="FFFFFF"/>
                </a:highlight>
                <a:latin typeface="Lato" panose="020B0604020202020204" charset="0"/>
                <a:ea typeface="Lato"/>
                <a:cs typeface="Lato"/>
                <a:sym typeface="Lato"/>
              </a:rPr>
              <a:t>3)     </a:t>
            </a:r>
            <a:r>
              <a:rPr lang="en" sz="1000" b="1" dirty="0">
                <a:solidFill>
                  <a:srgbClr val="222222"/>
                </a:solidFill>
                <a:highlight>
                  <a:srgbClr val="FFFFFF"/>
                </a:highlight>
                <a:latin typeface="Lato" panose="020B0604020202020204" charset="0"/>
                <a:ea typeface="Lato"/>
                <a:cs typeface="Lato"/>
                <a:sym typeface="Lato"/>
              </a:rPr>
              <a:t>The customers </a:t>
            </a:r>
            <a:r>
              <a:rPr lang="en" sz="1000" dirty="0">
                <a:solidFill>
                  <a:srgbClr val="222222"/>
                </a:solidFill>
                <a:highlight>
                  <a:srgbClr val="FFFFFF"/>
                </a:highlight>
                <a:latin typeface="Lato" panose="020B0604020202020204" charset="0"/>
                <a:ea typeface="Lato"/>
                <a:cs typeface="Lato"/>
                <a:sym typeface="Lato"/>
              </a:rPr>
              <a:t>:</a:t>
            </a:r>
          </a:p>
          <a:p>
            <a:pPr marL="285750" indent="-285750">
              <a:buSzPts val="1400"/>
              <a:buFont typeface="Arial" panose="020B0604020202020204" pitchFamily="34" charset="0"/>
              <a:buChar char="•"/>
            </a:pPr>
            <a:r>
              <a:rPr lang="en-US" sz="1000" dirty="0">
                <a:solidFill>
                  <a:srgbClr val="222222"/>
                </a:solidFill>
                <a:highlight>
                  <a:srgbClr val="FFFFFF"/>
                </a:highlight>
                <a:latin typeface="Lato" panose="020B0604020202020204" charset="0"/>
                <a:ea typeface="Lato"/>
                <a:cs typeface="Lato"/>
                <a:sym typeface="Lato"/>
              </a:rPr>
              <a:t>The customer will be also benefitted to get a good and quick hassle free service in a secure environment.</a:t>
            </a:r>
          </a:p>
          <a:p>
            <a:pPr marL="285750" indent="-285750">
              <a:buSzPts val="1400"/>
              <a:buFont typeface="Arial" panose="020B0604020202020204" pitchFamily="34" charset="0"/>
              <a:buChar char="•"/>
            </a:pPr>
            <a:endParaRPr lang="en" sz="1000" dirty="0">
              <a:solidFill>
                <a:srgbClr val="222222"/>
              </a:solidFill>
              <a:highlight>
                <a:srgbClr val="FFFFFF"/>
              </a:highlight>
              <a:latin typeface="Lato" panose="020B0604020202020204" charset="0"/>
              <a:ea typeface="Lato"/>
              <a:cs typeface="Lato"/>
              <a:sym typeface="Lato"/>
            </a:endParaRPr>
          </a:p>
          <a:p>
            <a:pPr marR="0" lvl="0" algn="l" rtl="0">
              <a:lnSpc>
                <a:spcPct val="115000"/>
              </a:lnSpc>
              <a:spcBef>
                <a:spcPts val="1000"/>
              </a:spcBef>
              <a:spcAft>
                <a:spcPts val="0"/>
              </a:spcAft>
              <a:buClr>
                <a:srgbClr val="000000"/>
              </a:buClr>
              <a:buSzPts val="1400"/>
            </a:pPr>
            <a:endParaRPr lang="en" sz="1000" dirty="0">
              <a:solidFill>
                <a:srgbClr val="222222"/>
              </a:solidFill>
              <a:highlight>
                <a:srgbClr val="FFFFFF"/>
              </a:highlight>
              <a:latin typeface="Lato"/>
              <a:ea typeface="Lato"/>
              <a:cs typeface="Lato"/>
              <a:sym typeface="Lato"/>
            </a:endParaRP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endParaRPr sz="1000" b="0" i="0" u="none" strike="noStrike" cap="none" dirty="0">
              <a:solidFill>
                <a:srgbClr val="222222"/>
              </a:solidFill>
              <a:highlight>
                <a:srgbClr val="FFFFFF"/>
              </a:highlight>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304800" y="752568"/>
            <a:ext cx="8652769" cy="4724400"/>
          </a:xfrm>
          <a:prstGeom prst="rect">
            <a:avLst/>
          </a:prstGeom>
          <a:noFill/>
          <a:ln>
            <a:noFill/>
          </a:ln>
        </p:spPr>
        <p:txBody>
          <a:bodyPr spcFirstLastPara="1" wrap="square" lIns="91425" tIns="91425" rIns="91425" bIns="91425" anchor="t" anchorCtr="0">
            <a:noAutofit/>
          </a:bodyPr>
          <a:lstStyle/>
          <a:p>
            <a:pPr>
              <a:buSzPts val="1400"/>
            </a:pPr>
            <a:r>
              <a:rPr lang="en-US" sz="1000" dirty="0">
                <a:solidFill>
                  <a:srgbClr val="222222"/>
                </a:solidFill>
                <a:highlight>
                  <a:srgbClr val="FFFFFF"/>
                </a:highlight>
                <a:latin typeface="Lato" panose="020B0604020202020204" charset="0"/>
                <a:ea typeface="Lato"/>
                <a:cs typeface="Lato"/>
              </a:rPr>
              <a:t>There are many alternative products with use cases like, Monitoring, Theft protection, Surveillance and etc. in various businesses. Some of these products are:</a:t>
            </a:r>
          </a:p>
          <a:p>
            <a:pPr>
              <a:buSzPts val="1400"/>
            </a:pPr>
            <a:endParaRPr lang="en-IN" sz="1000" dirty="0">
              <a:solidFill>
                <a:srgbClr val="222222"/>
              </a:solidFill>
              <a:highlight>
                <a:srgbClr val="FFFFFF"/>
              </a:highlight>
              <a:latin typeface="Lato" panose="020B0604020202020204" charset="0"/>
              <a:ea typeface="Lato"/>
              <a:cs typeface="Lato"/>
            </a:endParaRPr>
          </a:p>
          <a:p>
            <a:pPr>
              <a:buSzPts val="1400"/>
            </a:pPr>
            <a:r>
              <a:rPr lang="en-US" sz="1000" b="1" dirty="0">
                <a:solidFill>
                  <a:srgbClr val="222222"/>
                </a:solidFill>
                <a:highlight>
                  <a:srgbClr val="FFFFFF"/>
                </a:highlight>
                <a:latin typeface="Lato" panose="020B0604020202020204" charset="0"/>
                <a:ea typeface="Lato"/>
                <a:cs typeface="Lato"/>
              </a:rPr>
              <a:t>Health care:</a:t>
            </a:r>
            <a:endParaRPr lang="en-IN" sz="1000" b="1" dirty="0">
              <a:solidFill>
                <a:srgbClr val="222222"/>
              </a:solidFill>
              <a:highlight>
                <a:srgbClr val="FFFFFF"/>
              </a:highlight>
              <a:latin typeface="Lato" panose="020B0604020202020204" charset="0"/>
              <a:ea typeface="Lato"/>
              <a:cs typeface="Lato"/>
            </a:endParaRPr>
          </a:p>
          <a:p>
            <a:pPr marL="171450" indent="-171450">
              <a:buSzPts val="1400"/>
              <a:buFont typeface="Arial" pitchFamily="34" charset="0"/>
              <a:buChar char="•"/>
            </a:pPr>
            <a:r>
              <a:rPr lang="en-US" sz="1000" dirty="0">
                <a:solidFill>
                  <a:srgbClr val="222222"/>
                </a:solidFill>
                <a:highlight>
                  <a:srgbClr val="FFFFFF"/>
                </a:highlight>
                <a:latin typeface="Lato" panose="020B0604020202020204" charset="0"/>
                <a:ea typeface="Lato"/>
                <a:cs typeface="Lato"/>
              </a:rPr>
              <a:t>The University at Buffalo developed a smartphone application designed to help detect autism spectrum disorder (ASD) in children. </a:t>
            </a:r>
          </a:p>
          <a:p>
            <a:pPr marL="171450" indent="-171450">
              <a:buSzPts val="1400"/>
              <a:buFont typeface="Arial" pitchFamily="34" charset="0"/>
              <a:buChar char="•"/>
            </a:pPr>
            <a:endParaRPr lang="en-IN" sz="1000" dirty="0">
              <a:solidFill>
                <a:srgbClr val="222222"/>
              </a:solidFill>
              <a:highlight>
                <a:srgbClr val="FFFFFF"/>
              </a:highlight>
              <a:latin typeface="Lato" panose="020B0604020202020204" charset="0"/>
              <a:ea typeface="Lato"/>
              <a:cs typeface="Lato"/>
            </a:endParaRPr>
          </a:p>
          <a:p>
            <a:pPr>
              <a:buSzPts val="1400"/>
            </a:pPr>
            <a:r>
              <a:rPr lang="en-US" sz="1000" b="1" dirty="0">
                <a:solidFill>
                  <a:srgbClr val="222222"/>
                </a:solidFill>
                <a:highlight>
                  <a:srgbClr val="FFFFFF"/>
                </a:highlight>
                <a:latin typeface="Lato" panose="020B0604020202020204" charset="0"/>
                <a:ea typeface="Lato"/>
                <a:cs typeface="Lato"/>
              </a:rPr>
              <a:t>Retail:</a:t>
            </a:r>
            <a:endParaRPr lang="en-IN" sz="1000" b="1" dirty="0">
              <a:solidFill>
                <a:srgbClr val="222222"/>
              </a:solidFill>
              <a:highlight>
                <a:srgbClr val="FFFFFF"/>
              </a:highlight>
              <a:latin typeface="Lato" panose="020B0604020202020204" charset="0"/>
              <a:ea typeface="Lato"/>
              <a:cs typeface="Lato"/>
            </a:endParaRPr>
          </a:p>
          <a:p>
            <a:pPr marL="171450" indent="-171450">
              <a:buSzPts val="1400"/>
              <a:buFont typeface="Arial" pitchFamily="34" charset="0"/>
              <a:buChar char="•"/>
            </a:pPr>
            <a:r>
              <a:rPr lang="en-US" sz="1000" dirty="0">
                <a:solidFill>
                  <a:srgbClr val="222222"/>
                </a:solidFill>
                <a:highlight>
                  <a:srgbClr val="FFFFFF"/>
                </a:highlight>
                <a:latin typeface="Lato" panose="020B0604020202020204" charset="0"/>
                <a:ea typeface="Lato"/>
                <a:cs typeface="Lato"/>
              </a:rPr>
              <a:t>Marine Layer is a clothing retailer headquartered in San Francisco that deployed an intelligent video analytics solution to gain insights about customer traffic in their stores.</a:t>
            </a:r>
          </a:p>
          <a:p>
            <a:pPr marL="171450" indent="-171450">
              <a:buSzPts val="1400"/>
              <a:buFont typeface="Arial" pitchFamily="34" charset="0"/>
              <a:buChar char="•"/>
            </a:pPr>
            <a:endParaRPr lang="en-IN" sz="1000" dirty="0">
              <a:solidFill>
                <a:srgbClr val="222222"/>
              </a:solidFill>
              <a:highlight>
                <a:srgbClr val="FFFFFF"/>
              </a:highlight>
              <a:latin typeface="Lato" panose="020B0604020202020204" charset="0"/>
              <a:ea typeface="Lato"/>
              <a:cs typeface="Lato"/>
            </a:endParaRPr>
          </a:p>
          <a:p>
            <a:pPr>
              <a:buSzPts val="1400"/>
            </a:pPr>
            <a:r>
              <a:rPr lang="en-US" sz="1000" b="1" dirty="0">
                <a:solidFill>
                  <a:srgbClr val="222222"/>
                </a:solidFill>
                <a:highlight>
                  <a:srgbClr val="FFFFFF"/>
                </a:highlight>
                <a:latin typeface="Lato" panose="020B0604020202020204" charset="0"/>
                <a:ea typeface="Lato"/>
                <a:cs typeface="Lato"/>
              </a:rPr>
              <a:t>Traffic and City Management:</a:t>
            </a:r>
            <a:endParaRPr lang="en-IN" sz="1000" b="1" dirty="0">
              <a:solidFill>
                <a:srgbClr val="222222"/>
              </a:solidFill>
              <a:highlight>
                <a:srgbClr val="FFFFFF"/>
              </a:highlight>
              <a:latin typeface="Lato" panose="020B0604020202020204" charset="0"/>
              <a:ea typeface="Lato"/>
              <a:cs typeface="Lato"/>
            </a:endParaRPr>
          </a:p>
          <a:p>
            <a:pPr marL="171450" indent="-171450">
              <a:buSzPts val="1400"/>
              <a:buFont typeface="Arial" pitchFamily="34" charset="0"/>
              <a:buChar char="•"/>
            </a:pPr>
            <a:r>
              <a:rPr lang="en-US" sz="1000" dirty="0">
                <a:solidFill>
                  <a:srgbClr val="222222"/>
                </a:solidFill>
                <a:highlight>
                  <a:srgbClr val="FFFFFF"/>
                </a:highlight>
                <a:latin typeface="Lato" panose="020B0604020202020204" charset="0"/>
                <a:ea typeface="Lato"/>
                <a:cs typeface="Lato"/>
              </a:rPr>
              <a:t>In order to better understand major traffic events, the New York City Department of Transportation used video analytics and machine learning to detect traffic jams, weather patterns, parking violations and more.</a:t>
            </a:r>
          </a:p>
          <a:p>
            <a:pPr marL="171450" indent="-171450">
              <a:buSzPts val="1400"/>
              <a:buFont typeface="Arial" pitchFamily="34" charset="0"/>
              <a:buChar char="•"/>
            </a:pPr>
            <a:endParaRPr lang="en-IN" sz="1000" dirty="0">
              <a:solidFill>
                <a:srgbClr val="222222"/>
              </a:solidFill>
              <a:highlight>
                <a:srgbClr val="FFFFFF"/>
              </a:highlight>
              <a:latin typeface="Lato" panose="020B0604020202020204" charset="0"/>
              <a:ea typeface="Lato"/>
              <a:cs typeface="Lato"/>
            </a:endParaRPr>
          </a:p>
          <a:p>
            <a:pPr>
              <a:buSzPts val="1400"/>
            </a:pPr>
            <a:r>
              <a:rPr lang="en-US" sz="1000" b="1" dirty="0">
                <a:solidFill>
                  <a:srgbClr val="222222"/>
                </a:solidFill>
                <a:highlight>
                  <a:srgbClr val="FFFFFF"/>
                </a:highlight>
                <a:latin typeface="Lato" panose="020B0604020202020204" charset="0"/>
                <a:ea typeface="Lato"/>
                <a:cs typeface="Lato"/>
              </a:rPr>
              <a:t>Banking and ATM:</a:t>
            </a:r>
            <a:endParaRPr lang="en-IN" sz="1000" b="1" dirty="0">
              <a:solidFill>
                <a:srgbClr val="222222"/>
              </a:solidFill>
              <a:highlight>
                <a:srgbClr val="FFFFFF"/>
              </a:highlight>
              <a:latin typeface="Lato" panose="020B0604020202020204" charset="0"/>
              <a:ea typeface="Lato"/>
              <a:cs typeface="Lato"/>
            </a:endParaRPr>
          </a:p>
          <a:p>
            <a:pPr marL="171450" indent="-171450">
              <a:buSzPts val="1400"/>
              <a:buFont typeface="Arial" pitchFamily="34" charset="0"/>
              <a:buChar char="•"/>
            </a:pPr>
            <a:r>
              <a:rPr lang="en-US" sz="1000" dirty="0" err="1">
                <a:solidFill>
                  <a:srgbClr val="222222"/>
                </a:solidFill>
                <a:highlight>
                  <a:srgbClr val="FFFFFF"/>
                </a:highlight>
                <a:latin typeface="Lato" panose="020B0604020202020204" charset="0"/>
                <a:ea typeface="Lato"/>
                <a:cs typeface="Lato"/>
              </a:rPr>
              <a:t>BriefCam</a:t>
            </a:r>
            <a:r>
              <a:rPr lang="en-US" sz="1000" dirty="0">
                <a:solidFill>
                  <a:srgbClr val="222222"/>
                </a:solidFill>
                <a:highlight>
                  <a:srgbClr val="FFFFFF"/>
                </a:highlight>
                <a:latin typeface="Lato" panose="020B0604020202020204" charset="0"/>
                <a:ea typeface="Lato"/>
                <a:cs typeface="Lato"/>
              </a:rPr>
              <a:t> transforms video into valuable insights for rapid video review and search, as well as patented VIDEO SYNOPSIS technology; real-time alerting; and quantitative video insights. They serve many domains including Healthcare and Banking. </a:t>
            </a:r>
            <a:endParaRPr lang="en-IN" sz="1000" dirty="0">
              <a:solidFill>
                <a:srgbClr val="222222"/>
              </a:solidFill>
              <a:highlight>
                <a:srgbClr val="FFFFFF"/>
              </a:highlight>
              <a:latin typeface="Lato" panose="020B0604020202020204" charset="0"/>
              <a:ea typeface="Lato"/>
              <a:cs typeface="Lato"/>
            </a:endParaRPr>
          </a:p>
          <a:p>
            <a:pPr marL="171450" indent="-171450">
              <a:buSzPts val="1400"/>
              <a:buFont typeface="Arial" pitchFamily="34" charset="0"/>
              <a:buChar char="•"/>
            </a:pPr>
            <a:r>
              <a:rPr lang="en-US" sz="1000" dirty="0" err="1">
                <a:solidFill>
                  <a:srgbClr val="222222"/>
                </a:solidFill>
                <a:highlight>
                  <a:srgbClr val="FFFFFF"/>
                </a:highlight>
                <a:latin typeface="Lato" panose="020B0604020202020204" charset="0"/>
                <a:ea typeface="Lato"/>
                <a:cs typeface="Lato"/>
              </a:rPr>
              <a:t>Agrex</a:t>
            </a:r>
            <a:r>
              <a:rPr lang="en-US" sz="1000" dirty="0">
                <a:solidFill>
                  <a:srgbClr val="222222"/>
                </a:solidFill>
                <a:highlight>
                  <a:srgbClr val="FFFFFF"/>
                </a:highlight>
                <a:latin typeface="Lato" panose="020B0604020202020204" charset="0"/>
                <a:ea typeface="Lato"/>
                <a:cs typeface="Lato"/>
              </a:rPr>
              <a:t> provides video analytics for bank atm machines and restaurants. It checks various use cases like If the machine is working or not. If the shutter is down. Keep a check on camera tampering etc. </a:t>
            </a:r>
            <a:endParaRPr lang="en-IN" sz="1000" dirty="0">
              <a:solidFill>
                <a:srgbClr val="222222"/>
              </a:solidFill>
              <a:highlight>
                <a:srgbClr val="FFFFFF"/>
              </a:highlight>
              <a:latin typeface="Lato" panose="020B0604020202020204" charset="0"/>
              <a:ea typeface="Lato"/>
              <a:cs typeface="Lato"/>
            </a:endParaRPr>
          </a:p>
          <a:p>
            <a:pPr marL="171450" indent="-171450">
              <a:buSzPts val="1400"/>
              <a:buFont typeface="Arial" pitchFamily="34" charset="0"/>
              <a:buChar char="•"/>
            </a:pPr>
            <a:r>
              <a:rPr lang="en-US" sz="1000" dirty="0" err="1">
                <a:solidFill>
                  <a:srgbClr val="222222"/>
                </a:solidFill>
                <a:highlight>
                  <a:srgbClr val="FFFFFF"/>
                </a:highlight>
                <a:latin typeface="Lato" panose="020B0604020202020204" charset="0"/>
                <a:ea typeface="Lato"/>
                <a:cs typeface="Lato"/>
              </a:rPr>
              <a:t>AllgoVision</a:t>
            </a:r>
            <a:r>
              <a:rPr lang="en-US" sz="1000" dirty="0">
                <a:solidFill>
                  <a:srgbClr val="222222"/>
                </a:solidFill>
                <a:highlight>
                  <a:srgbClr val="FFFFFF"/>
                </a:highlight>
                <a:latin typeface="Lato" panose="020B0604020202020204" charset="0"/>
                <a:ea typeface="Lato"/>
                <a:cs typeface="Lato"/>
              </a:rPr>
              <a:t> works in traffic Surveillance, Building Surveillance, City Surveillance, Business Intelligence across different Sectors. And for banking They are working with SBI and Kotak Bank. </a:t>
            </a:r>
            <a:endParaRPr lang="en-IN" sz="1000" dirty="0">
              <a:solidFill>
                <a:srgbClr val="222222"/>
              </a:solidFill>
              <a:highlight>
                <a:srgbClr val="FFFFFF"/>
              </a:highlight>
              <a:latin typeface="Lato" panose="020B0604020202020204" charset="0"/>
              <a:ea typeface="Lato"/>
              <a:cs typeface="Lato"/>
            </a:endParaRPr>
          </a:p>
          <a:p>
            <a:pPr marL="171450" indent="-171450">
              <a:buSzPts val="1400"/>
              <a:buFont typeface="Arial" pitchFamily="34" charset="0"/>
              <a:buChar char="•"/>
            </a:pPr>
            <a:r>
              <a:rPr lang="en-US" sz="1000" dirty="0" err="1">
                <a:solidFill>
                  <a:srgbClr val="222222"/>
                </a:solidFill>
                <a:highlight>
                  <a:srgbClr val="FFFFFF"/>
                </a:highlight>
                <a:latin typeface="Lato" panose="020B0604020202020204" charset="0"/>
                <a:ea typeface="Lato"/>
                <a:cs typeface="Lato"/>
              </a:rPr>
              <a:t>Cronj</a:t>
            </a:r>
            <a:r>
              <a:rPr lang="en-US" sz="1000" dirty="0">
                <a:solidFill>
                  <a:srgbClr val="222222"/>
                </a:solidFill>
                <a:highlight>
                  <a:srgbClr val="FFFFFF"/>
                </a:highlight>
                <a:latin typeface="Lato" panose="020B0604020202020204" charset="0"/>
                <a:ea typeface="Lato"/>
                <a:cs typeface="Lato"/>
              </a:rPr>
              <a:t> is the company that provides theft protection in banks, </a:t>
            </a:r>
            <a:endParaRPr lang="en-IN" sz="1000" dirty="0">
              <a:solidFill>
                <a:srgbClr val="222222"/>
              </a:solidFill>
              <a:highlight>
                <a:srgbClr val="FFFFFF"/>
              </a:highlight>
              <a:latin typeface="Lato" panose="020B0604020202020204" charset="0"/>
              <a:ea typeface="Lato"/>
              <a:cs typeface="Lato"/>
            </a:endParaRPr>
          </a:p>
          <a:p>
            <a:pPr>
              <a:buSzPts val="1400"/>
            </a:pPr>
            <a:r>
              <a:rPr lang="en-IN" sz="1000" dirty="0">
                <a:solidFill>
                  <a:srgbClr val="222222"/>
                </a:solidFill>
                <a:highlight>
                  <a:srgbClr val="FFFFFF"/>
                </a:highlight>
                <a:latin typeface="Lato" panose="020B0604020202020204" charset="0"/>
                <a:ea typeface="Lato"/>
                <a:cs typeface="Lato"/>
              </a:rPr>
              <a:t> </a:t>
            </a:r>
          </a:p>
        </p:txBody>
      </p:sp>
      <p:sp>
        <p:nvSpPr>
          <p:cNvPr id="360" name="Google Shape;360;p4"/>
          <p:cNvSpPr txBox="1">
            <a:spLocks noGrp="1"/>
          </p:cNvSpPr>
          <p:nvPr>
            <p:ph type="title"/>
          </p:nvPr>
        </p:nvSpPr>
        <p:spPr>
          <a:xfrm>
            <a:off x="304800" y="4277"/>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400" dirty="0"/>
              <a:t>Pre-Requisite</a:t>
            </a:r>
            <a:endParaRPr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74" name="Rounded Rectangle 73"/>
          <p:cNvSpPr/>
          <p:nvPr/>
        </p:nvSpPr>
        <p:spPr>
          <a:xfrm>
            <a:off x="165312" y="571237"/>
            <a:ext cx="1534980" cy="1277164"/>
          </a:xfrm>
          <a:prstGeom prst="roundRect">
            <a:avLst/>
          </a:prstGeom>
          <a:ln w="1270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0" name="Rectangle 69"/>
          <p:cNvSpPr/>
          <p:nvPr/>
        </p:nvSpPr>
        <p:spPr>
          <a:xfrm>
            <a:off x="2088069" y="591417"/>
            <a:ext cx="1333727" cy="1480745"/>
          </a:xfrm>
          <a:prstGeom prst="rect">
            <a:avLst/>
          </a:prstGeom>
          <a:solidFill>
            <a:schemeClr val="bg1"/>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p:cNvSpPr/>
          <p:nvPr/>
        </p:nvSpPr>
        <p:spPr>
          <a:xfrm>
            <a:off x="6524020" y="1253868"/>
            <a:ext cx="1333727" cy="1865370"/>
          </a:xfrm>
          <a:prstGeom prst="rect">
            <a:avLst/>
          </a:prstGeom>
          <a:solidFill>
            <a:schemeClr val="bg1"/>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ed Rectangle 25"/>
          <p:cNvSpPr/>
          <p:nvPr/>
        </p:nvSpPr>
        <p:spPr>
          <a:xfrm>
            <a:off x="4167760" y="437264"/>
            <a:ext cx="1534980" cy="2341818"/>
          </a:xfrm>
          <a:prstGeom prst="roundRect">
            <a:avLst/>
          </a:prstGeom>
          <a:ln w="1270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65" name="Google Shape;365;p5"/>
          <p:cNvSpPr txBox="1">
            <a:spLocks noGrp="1"/>
          </p:cNvSpPr>
          <p:nvPr>
            <p:ph type="title"/>
          </p:nvPr>
        </p:nvSpPr>
        <p:spPr>
          <a:xfrm>
            <a:off x="27760" y="6064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400" dirty="0">
                <a:solidFill>
                  <a:srgbClr val="4A4548"/>
                </a:solidFill>
                <a:highlight>
                  <a:srgbClr val="FFFFFF"/>
                </a:highlight>
              </a:rPr>
              <a:t>Azure tools or resources</a:t>
            </a:r>
            <a:endParaRPr sz="1400" dirty="0"/>
          </a:p>
        </p:txBody>
      </p:sp>
      <p:pic>
        <p:nvPicPr>
          <p:cNvPr id="2" name="Picture 1"/>
          <p:cNvPicPr>
            <a:picLocks noChangeAspect="1"/>
          </p:cNvPicPr>
          <p:nvPr/>
        </p:nvPicPr>
        <p:blipFill>
          <a:blip r:embed="rId3"/>
          <a:stretch>
            <a:fillRect/>
          </a:stretch>
        </p:blipFill>
        <p:spPr>
          <a:xfrm>
            <a:off x="419191" y="724252"/>
            <a:ext cx="747230" cy="582642"/>
          </a:xfrm>
          <a:prstGeom prst="rect">
            <a:avLst/>
          </a:prstGeom>
        </p:spPr>
      </p:pic>
      <p:pic>
        <p:nvPicPr>
          <p:cNvPr id="5" name="Picture 4"/>
          <p:cNvPicPr>
            <a:picLocks noChangeAspect="1"/>
          </p:cNvPicPr>
          <p:nvPr/>
        </p:nvPicPr>
        <p:blipFill>
          <a:blip r:embed="rId4"/>
          <a:stretch>
            <a:fillRect/>
          </a:stretch>
        </p:blipFill>
        <p:spPr>
          <a:xfrm>
            <a:off x="4554149" y="612349"/>
            <a:ext cx="680437" cy="674307"/>
          </a:xfrm>
          <a:prstGeom prst="rect">
            <a:avLst/>
          </a:prstGeom>
        </p:spPr>
      </p:pic>
      <p:pic>
        <p:nvPicPr>
          <p:cNvPr id="6" name="Picture 5"/>
          <p:cNvPicPr>
            <a:picLocks noChangeAspect="1"/>
          </p:cNvPicPr>
          <p:nvPr/>
        </p:nvPicPr>
        <p:blipFill>
          <a:blip r:embed="rId5"/>
          <a:stretch>
            <a:fillRect/>
          </a:stretch>
        </p:blipFill>
        <p:spPr>
          <a:xfrm>
            <a:off x="4554149" y="1749851"/>
            <a:ext cx="628805" cy="701614"/>
          </a:xfrm>
          <a:prstGeom prst="rect">
            <a:avLst/>
          </a:prstGeom>
        </p:spPr>
      </p:pic>
      <p:pic>
        <p:nvPicPr>
          <p:cNvPr id="11" name="Picture 10"/>
          <p:cNvPicPr>
            <a:picLocks noChangeAspect="1"/>
          </p:cNvPicPr>
          <p:nvPr/>
        </p:nvPicPr>
        <p:blipFill>
          <a:blip r:embed="rId6"/>
          <a:stretch>
            <a:fillRect/>
          </a:stretch>
        </p:blipFill>
        <p:spPr>
          <a:xfrm>
            <a:off x="249935" y="1442004"/>
            <a:ext cx="1240665" cy="354476"/>
          </a:xfrm>
          <a:prstGeom prst="rect">
            <a:avLst/>
          </a:prstGeom>
        </p:spPr>
      </p:pic>
      <p:pic>
        <p:nvPicPr>
          <p:cNvPr id="13" name="Picture 12"/>
          <p:cNvPicPr>
            <a:picLocks noChangeAspect="1"/>
          </p:cNvPicPr>
          <p:nvPr/>
        </p:nvPicPr>
        <p:blipFill>
          <a:blip r:embed="rId7"/>
          <a:stretch>
            <a:fillRect/>
          </a:stretch>
        </p:blipFill>
        <p:spPr>
          <a:xfrm>
            <a:off x="6601256" y="4149876"/>
            <a:ext cx="1117334" cy="425915"/>
          </a:xfrm>
          <a:prstGeom prst="rect">
            <a:avLst/>
          </a:prstGeom>
        </p:spPr>
      </p:pic>
      <p:pic>
        <p:nvPicPr>
          <p:cNvPr id="15" name="Picture 14"/>
          <p:cNvPicPr>
            <a:picLocks noChangeAspect="1"/>
          </p:cNvPicPr>
          <p:nvPr/>
        </p:nvPicPr>
        <p:blipFill>
          <a:blip r:embed="rId8"/>
          <a:stretch>
            <a:fillRect/>
          </a:stretch>
        </p:blipFill>
        <p:spPr>
          <a:xfrm>
            <a:off x="7983073" y="4193467"/>
            <a:ext cx="1030337" cy="351585"/>
          </a:xfrm>
          <a:prstGeom prst="rect">
            <a:avLst/>
          </a:prstGeom>
        </p:spPr>
      </p:pic>
      <p:pic>
        <p:nvPicPr>
          <p:cNvPr id="17" name="Picture 16"/>
          <p:cNvPicPr>
            <a:picLocks noChangeAspect="1"/>
          </p:cNvPicPr>
          <p:nvPr/>
        </p:nvPicPr>
        <p:blipFill>
          <a:blip r:embed="rId9"/>
          <a:stretch>
            <a:fillRect/>
          </a:stretch>
        </p:blipFill>
        <p:spPr>
          <a:xfrm>
            <a:off x="4628079" y="4013374"/>
            <a:ext cx="1719796" cy="531678"/>
          </a:xfrm>
          <a:prstGeom prst="rect">
            <a:avLst/>
          </a:prstGeom>
        </p:spPr>
      </p:pic>
      <p:pic>
        <p:nvPicPr>
          <p:cNvPr id="24" name="Picture 23"/>
          <p:cNvPicPr>
            <a:picLocks noChangeAspect="1"/>
          </p:cNvPicPr>
          <p:nvPr/>
        </p:nvPicPr>
        <p:blipFill>
          <a:blip r:embed="rId10"/>
          <a:stretch>
            <a:fillRect/>
          </a:stretch>
        </p:blipFill>
        <p:spPr>
          <a:xfrm>
            <a:off x="6861440" y="1347016"/>
            <a:ext cx="658889" cy="662450"/>
          </a:xfrm>
          <a:prstGeom prst="rect">
            <a:avLst/>
          </a:prstGeom>
        </p:spPr>
      </p:pic>
      <p:cxnSp>
        <p:nvCxnSpPr>
          <p:cNvPr id="31" name="Straight Arrow Connector 30"/>
          <p:cNvCxnSpPr/>
          <p:nvPr/>
        </p:nvCxnSpPr>
        <p:spPr>
          <a:xfrm>
            <a:off x="1378716" y="1230011"/>
            <a:ext cx="733374"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p:cNvCxnSpPr/>
          <p:nvPr/>
        </p:nvCxnSpPr>
        <p:spPr>
          <a:xfrm>
            <a:off x="3158657" y="1133248"/>
            <a:ext cx="989747" cy="725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p:cNvCxnSpPr/>
          <p:nvPr/>
        </p:nvCxnSpPr>
        <p:spPr>
          <a:xfrm flipH="1">
            <a:off x="4903734" y="1501719"/>
            <a:ext cx="7894" cy="37231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p:cNvCxnSpPr/>
          <p:nvPr/>
        </p:nvCxnSpPr>
        <p:spPr>
          <a:xfrm flipV="1">
            <a:off x="5585634" y="1665633"/>
            <a:ext cx="1055493" cy="90406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54" name="Picture 53"/>
          <p:cNvPicPr>
            <a:picLocks noChangeAspect="1"/>
          </p:cNvPicPr>
          <p:nvPr/>
        </p:nvPicPr>
        <p:blipFill>
          <a:blip r:embed="rId11"/>
          <a:stretch>
            <a:fillRect/>
          </a:stretch>
        </p:blipFill>
        <p:spPr>
          <a:xfrm>
            <a:off x="6601256" y="2596880"/>
            <a:ext cx="1097082" cy="328718"/>
          </a:xfrm>
          <a:prstGeom prst="rect">
            <a:avLst/>
          </a:prstGeom>
        </p:spPr>
      </p:pic>
      <p:cxnSp>
        <p:nvCxnSpPr>
          <p:cNvPr id="66" name="Straight Arrow Connector 65"/>
          <p:cNvCxnSpPr/>
          <p:nvPr/>
        </p:nvCxnSpPr>
        <p:spPr>
          <a:xfrm flipH="1">
            <a:off x="7190884" y="2075450"/>
            <a:ext cx="1" cy="50094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71" name="Picture 70"/>
          <p:cNvPicPr>
            <a:picLocks noChangeAspect="1"/>
          </p:cNvPicPr>
          <p:nvPr/>
        </p:nvPicPr>
        <p:blipFill>
          <a:blip r:embed="rId11"/>
          <a:stretch>
            <a:fillRect/>
          </a:stretch>
        </p:blipFill>
        <p:spPr>
          <a:xfrm>
            <a:off x="2150974" y="1637114"/>
            <a:ext cx="1097082" cy="328718"/>
          </a:xfrm>
          <a:prstGeom prst="rect">
            <a:avLst/>
          </a:prstGeom>
        </p:spPr>
      </p:pic>
      <p:pic>
        <p:nvPicPr>
          <p:cNvPr id="72" name="Picture 71"/>
          <p:cNvPicPr>
            <a:picLocks noChangeAspect="1"/>
          </p:cNvPicPr>
          <p:nvPr/>
        </p:nvPicPr>
        <p:blipFill>
          <a:blip r:embed="rId10"/>
          <a:stretch>
            <a:fillRect/>
          </a:stretch>
        </p:blipFill>
        <p:spPr>
          <a:xfrm>
            <a:off x="2290828" y="591418"/>
            <a:ext cx="658889" cy="662450"/>
          </a:xfrm>
          <a:prstGeom prst="rect">
            <a:avLst/>
          </a:prstGeom>
        </p:spPr>
      </p:pic>
      <p:cxnSp>
        <p:nvCxnSpPr>
          <p:cNvPr id="73" name="Straight Arrow Connector 72"/>
          <p:cNvCxnSpPr/>
          <p:nvPr/>
        </p:nvCxnSpPr>
        <p:spPr>
          <a:xfrm flipH="1">
            <a:off x="2666726" y="1144456"/>
            <a:ext cx="1" cy="50094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6" name="Rounded Rectangle 85"/>
          <p:cNvSpPr/>
          <p:nvPr/>
        </p:nvSpPr>
        <p:spPr>
          <a:xfrm>
            <a:off x="4528457" y="3803703"/>
            <a:ext cx="4557486" cy="1088571"/>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2" name="Straight Arrow Connector 91"/>
          <p:cNvCxnSpPr/>
          <p:nvPr/>
        </p:nvCxnSpPr>
        <p:spPr>
          <a:xfrm flipH="1">
            <a:off x="8447150" y="1935243"/>
            <a:ext cx="14186" cy="174399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3" name="Straight Connector 92"/>
          <p:cNvCxnSpPr/>
          <p:nvPr/>
        </p:nvCxnSpPr>
        <p:spPr>
          <a:xfrm>
            <a:off x="7857749" y="1928117"/>
            <a:ext cx="60375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6451600" y="3795486"/>
            <a:ext cx="0" cy="1088571"/>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7857749" y="3826798"/>
            <a:ext cx="0" cy="1057259"/>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4394231" y="1370297"/>
            <a:ext cx="1010320" cy="215444"/>
          </a:xfrm>
          <a:prstGeom prst="rect">
            <a:avLst/>
          </a:prstGeom>
          <a:noFill/>
        </p:spPr>
        <p:txBody>
          <a:bodyPr wrap="square" rtlCol="0">
            <a:spAutoFit/>
          </a:bodyPr>
          <a:lstStyle/>
          <a:p>
            <a:r>
              <a:rPr lang="en-US" sz="800" b="1" dirty="0">
                <a:latin typeface="Arial Narrow" panose="020B0606020202030204" pitchFamily="34" charset="0"/>
              </a:rPr>
              <a:t>Azure Video Indexer</a:t>
            </a:r>
          </a:p>
        </p:txBody>
      </p:sp>
      <p:sp>
        <p:nvSpPr>
          <p:cNvPr id="104" name="TextBox 103"/>
          <p:cNvSpPr txBox="1"/>
          <p:nvPr/>
        </p:nvSpPr>
        <p:spPr>
          <a:xfrm>
            <a:off x="4717013" y="3079999"/>
            <a:ext cx="834572" cy="215444"/>
          </a:xfrm>
          <a:prstGeom prst="rect">
            <a:avLst/>
          </a:prstGeom>
          <a:noFill/>
        </p:spPr>
        <p:txBody>
          <a:bodyPr wrap="square" rtlCol="0">
            <a:spAutoFit/>
          </a:bodyPr>
          <a:lstStyle/>
          <a:p>
            <a:r>
              <a:rPr lang="en-US" sz="800" b="1" dirty="0">
                <a:solidFill>
                  <a:schemeClr val="tx1">
                    <a:lumMod val="75000"/>
                    <a:lumOff val="25000"/>
                  </a:schemeClr>
                </a:solidFill>
                <a:latin typeface="Arial Narrow" panose="020B0606020202030204" pitchFamily="34" charset="0"/>
              </a:rPr>
              <a:t>Output</a:t>
            </a:r>
          </a:p>
        </p:txBody>
      </p:sp>
      <p:sp>
        <p:nvSpPr>
          <p:cNvPr id="107" name="TextBox 106"/>
          <p:cNvSpPr txBox="1"/>
          <p:nvPr/>
        </p:nvSpPr>
        <p:spPr>
          <a:xfrm>
            <a:off x="346808" y="2022796"/>
            <a:ext cx="936172" cy="215444"/>
          </a:xfrm>
          <a:prstGeom prst="rect">
            <a:avLst/>
          </a:prstGeom>
          <a:noFill/>
        </p:spPr>
        <p:txBody>
          <a:bodyPr wrap="square" rtlCol="0">
            <a:spAutoFit/>
          </a:bodyPr>
          <a:lstStyle/>
          <a:p>
            <a:r>
              <a:rPr lang="en-US" sz="800" b="1" dirty="0">
                <a:solidFill>
                  <a:schemeClr val="tx1">
                    <a:lumMod val="75000"/>
                    <a:lumOff val="25000"/>
                  </a:schemeClr>
                </a:solidFill>
                <a:latin typeface="Arial Narrow" panose="020B0606020202030204" pitchFamily="34" charset="0"/>
              </a:rPr>
              <a:t>Bank Database</a:t>
            </a:r>
          </a:p>
        </p:txBody>
      </p:sp>
      <p:sp>
        <p:nvSpPr>
          <p:cNvPr id="108" name="TextBox 107"/>
          <p:cNvSpPr txBox="1"/>
          <p:nvPr/>
        </p:nvSpPr>
        <p:spPr>
          <a:xfrm>
            <a:off x="2254711" y="2202705"/>
            <a:ext cx="1091769" cy="215444"/>
          </a:xfrm>
          <a:prstGeom prst="rect">
            <a:avLst/>
          </a:prstGeom>
          <a:noFill/>
        </p:spPr>
        <p:txBody>
          <a:bodyPr wrap="square" rtlCol="0">
            <a:spAutoFit/>
          </a:bodyPr>
          <a:lstStyle/>
          <a:p>
            <a:r>
              <a:rPr lang="en-US" sz="800" b="1" dirty="0">
                <a:solidFill>
                  <a:schemeClr val="tx1">
                    <a:lumMod val="75000"/>
                    <a:lumOff val="25000"/>
                  </a:schemeClr>
                </a:solidFill>
                <a:latin typeface="Arial Narrow" panose="020B0606020202030204" pitchFamily="34" charset="0"/>
              </a:rPr>
              <a:t>Storage Account</a:t>
            </a:r>
          </a:p>
        </p:txBody>
      </p:sp>
      <p:sp>
        <p:nvSpPr>
          <p:cNvPr id="112" name="TextBox 111"/>
          <p:cNvSpPr txBox="1"/>
          <p:nvPr/>
        </p:nvSpPr>
        <p:spPr>
          <a:xfrm>
            <a:off x="6765978" y="2897502"/>
            <a:ext cx="1091769" cy="215444"/>
          </a:xfrm>
          <a:prstGeom prst="rect">
            <a:avLst/>
          </a:prstGeom>
          <a:noFill/>
        </p:spPr>
        <p:txBody>
          <a:bodyPr wrap="square" rtlCol="0">
            <a:spAutoFit/>
          </a:bodyPr>
          <a:lstStyle/>
          <a:p>
            <a:r>
              <a:rPr lang="en-US" sz="800" b="1" dirty="0">
                <a:solidFill>
                  <a:schemeClr val="tx1">
                    <a:lumMod val="75000"/>
                    <a:lumOff val="25000"/>
                  </a:schemeClr>
                </a:solidFill>
                <a:latin typeface="Arial Narrow" panose="020B0606020202030204" pitchFamily="34" charset="0"/>
              </a:rPr>
              <a:t>Storage Account</a:t>
            </a:r>
          </a:p>
        </p:txBody>
      </p:sp>
      <p:sp>
        <p:nvSpPr>
          <p:cNvPr id="109" name="TextBox 108"/>
          <p:cNvSpPr txBox="1"/>
          <p:nvPr/>
        </p:nvSpPr>
        <p:spPr>
          <a:xfrm>
            <a:off x="5157516" y="4603986"/>
            <a:ext cx="943428" cy="215444"/>
          </a:xfrm>
          <a:prstGeom prst="rect">
            <a:avLst/>
          </a:prstGeom>
          <a:noFill/>
        </p:spPr>
        <p:txBody>
          <a:bodyPr wrap="square" rtlCol="0">
            <a:spAutoFit/>
          </a:bodyPr>
          <a:lstStyle/>
          <a:p>
            <a:r>
              <a:rPr lang="en-US" sz="800" b="1" dirty="0">
                <a:solidFill>
                  <a:schemeClr val="tx1">
                    <a:lumMod val="75000"/>
                    <a:lumOff val="25000"/>
                  </a:schemeClr>
                </a:solidFill>
                <a:latin typeface="Arial Narrow" panose="020B0606020202030204" pitchFamily="34" charset="0"/>
              </a:rPr>
              <a:t>Create Alert</a:t>
            </a:r>
          </a:p>
        </p:txBody>
      </p:sp>
      <p:sp>
        <p:nvSpPr>
          <p:cNvPr id="114" name="TextBox 113"/>
          <p:cNvSpPr txBox="1"/>
          <p:nvPr/>
        </p:nvSpPr>
        <p:spPr>
          <a:xfrm>
            <a:off x="6896091" y="4603986"/>
            <a:ext cx="943428" cy="215444"/>
          </a:xfrm>
          <a:prstGeom prst="rect">
            <a:avLst/>
          </a:prstGeom>
          <a:noFill/>
        </p:spPr>
        <p:txBody>
          <a:bodyPr wrap="square" rtlCol="0">
            <a:spAutoFit/>
          </a:bodyPr>
          <a:lstStyle/>
          <a:p>
            <a:r>
              <a:rPr lang="en-US" sz="800" b="1" dirty="0">
                <a:solidFill>
                  <a:schemeClr val="tx1">
                    <a:lumMod val="75000"/>
                    <a:lumOff val="25000"/>
                  </a:schemeClr>
                </a:solidFill>
                <a:latin typeface="Arial Narrow" panose="020B0606020202030204" pitchFamily="34" charset="0"/>
              </a:rPr>
              <a:t>Insights</a:t>
            </a:r>
          </a:p>
        </p:txBody>
      </p:sp>
      <p:sp>
        <p:nvSpPr>
          <p:cNvPr id="115" name="TextBox 114"/>
          <p:cNvSpPr txBox="1"/>
          <p:nvPr/>
        </p:nvSpPr>
        <p:spPr>
          <a:xfrm>
            <a:off x="7977585" y="4603986"/>
            <a:ext cx="1117473" cy="215444"/>
          </a:xfrm>
          <a:prstGeom prst="rect">
            <a:avLst/>
          </a:prstGeom>
          <a:noFill/>
        </p:spPr>
        <p:txBody>
          <a:bodyPr wrap="square" rtlCol="0">
            <a:spAutoFit/>
          </a:bodyPr>
          <a:lstStyle/>
          <a:p>
            <a:r>
              <a:rPr lang="en-US" sz="800" b="1" dirty="0">
                <a:solidFill>
                  <a:schemeClr val="tx1">
                    <a:lumMod val="75000"/>
                    <a:lumOff val="25000"/>
                  </a:schemeClr>
                </a:solidFill>
                <a:latin typeface="Arial Narrow" panose="020B0606020202030204" pitchFamily="34" charset="0"/>
              </a:rPr>
              <a:t>Interactive Dashboard</a:t>
            </a:r>
          </a:p>
        </p:txBody>
      </p:sp>
      <p:sp>
        <p:nvSpPr>
          <p:cNvPr id="4" name="Rounded Rectangle 3">
            <a:extLst>
              <a:ext uri="{FF2B5EF4-FFF2-40B4-BE49-F238E27FC236}">
                <a16:creationId xmlns:a16="http://schemas.microsoft.com/office/drawing/2014/main" id="{B7F9953F-365F-44F7-B1B9-DD4C0F52C2D1}"/>
              </a:ext>
            </a:extLst>
          </p:cNvPr>
          <p:cNvSpPr/>
          <p:nvPr/>
        </p:nvSpPr>
        <p:spPr>
          <a:xfrm>
            <a:off x="115480" y="3348050"/>
            <a:ext cx="4557486" cy="697047"/>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245A280-88C7-4C8C-CC98-92BB7A90D4D2}"/>
              </a:ext>
            </a:extLst>
          </p:cNvPr>
          <p:cNvSpPr txBox="1"/>
          <p:nvPr/>
        </p:nvSpPr>
        <p:spPr>
          <a:xfrm>
            <a:off x="969581" y="3582856"/>
            <a:ext cx="2433680" cy="307777"/>
          </a:xfrm>
          <a:prstGeom prst="rect">
            <a:avLst/>
          </a:prstGeom>
          <a:noFill/>
        </p:spPr>
        <p:txBody>
          <a:bodyPr wrap="none" rtlCol="0">
            <a:spAutoFit/>
          </a:bodyPr>
          <a:lstStyle/>
          <a:p>
            <a:r>
              <a:rPr lang="en-US" dirty="0"/>
              <a:t>Azure </a:t>
            </a:r>
            <a:r>
              <a:rPr lang="en-US" dirty="0" err="1"/>
              <a:t>MLOps</a:t>
            </a:r>
            <a:r>
              <a:rPr lang="en-US" dirty="0"/>
              <a:t> Development </a:t>
            </a:r>
          </a:p>
        </p:txBody>
      </p:sp>
      <p:sp>
        <p:nvSpPr>
          <p:cNvPr id="8" name="Down Arrow 7">
            <a:extLst>
              <a:ext uri="{FF2B5EF4-FFF2-40B4-BE49-F238E27FC236}">
                <a16:creationId xmlns:a16="http://schemas.microsoft.com/office/drawing/2014/main" id="{3B68828D-C27F-4357-BE77-3DC73875A2FD}"/>
              </a:ext>
            </a:extLst>
          </p:cNvPr>
          <p:cNvSpPr/>
          <p:nvPr/>
        </p:nvSpPr>
        <p:spPr>
          <a:xfrm>
            <a:off x="2052391" y="2521389"/>
            <a:ext cx="614335" cy="5277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21">
            <a:extLst>
              <a:ext uri="{FF2B5EF4-FFF2-40B4-BE49-F238E27FC236}">
                <a16:creationId xmlns:a16="http://schemas.microsoft.com/office/drawing/2014/main" id="{830B0B98-0DD5-219C-1935-132B8BEBDF30}"/>
              </a:ext>
            </a:extLst>
          </p:cNvPr>
          <p:cNvGrpSpPr/>
          <p:nvPr/>
        </p:nvGrpSpPr>
        <p:grpSpPr>
          <a:xfrm>
            <a:off x="3518216" y="3386768"/>
            <a:ext cx="614335" cy="503865"/>
            <a:chOff x="5937171" y="3343275"/>
            <a:chExt cx="679007" cy="810379"/>
          </a:xfrm>
        </p:grpSpPr>
        <p:pic>
          <p:nvPicPr>
            <p:cNvPr id="10" name="Graphic 9">
              <a:extLst>
                <a:ext uri="{FF2B5EF4-FFF2-40B4-BE49-F238E27FC236}">
                  <a16:creationId xmlns:a16="http://schemas.microsoft.com/office/drawing/2014/main" id="{492DB2F1-7841-D81B-5EF2-D08FB75EDB70}"/>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010275" y="3343275"/>
              <a:ext cx="532800" cy="532800"/>
            </a:xfrm>
            <a:prstGeom prst="rect">
              <a:avLst/>
            </a:prstGeom>
          </p:spPr>
        </p:pic>
        <p:sp>
          <p:nvSpPr>
            <p:cNvPr id="12" name="Shape 332">
              <a:extLst>
                <a:ext uri="{FF2B5EF4-FFF2-40B4-BE49-F238E27FC236}">
                  <a16:creationId xmlns:a16="http://schemas.microsoft.com/office/drawing/2014/main" id="{4F143B2D-58EE-59D7-B5D8-0D0C63CA4563}"/>
                </a:ext>
              </a:extLst>
            </p:cNvPr>
            <p:cNvSpPr txBox="1"/>
            <p:nvPr/>
          </p:nvSpPr>
          <p:spPr>
            <a:xfrm>
              <a:off x="5937171" y="3876075"/>
              <a:ext cx="679007" cy="277579"/>
            </a:xfrm>
            <a:prstGeom prst="rect">
              <a:avLst/>
            </a:prstGeom>
            <a:noFill/>
            <a:ln>
              <a:noFill/>
            </a:ln>
          </p:spPr>
          <p:txBody>
            <a:bodyPr lIns="68575" tIns="68575" rIns="68575" bIns="68575" anchor="ctr" anchorCtr="0">
              <a:noAutofit/>
            </a:bodyPr>
            <a:lstStyle/>
            <a:p>
              <a:pPr marL="0" marR="0" lvl="0" indent="0" algn="ctr" rtl="0">
                <a:lnSpc>
                  <a:spcPct val="100000"/>
                </a:lnSpc>
                <a:spcBef>
                  <a:spcPts val="0"/>
                </a:spcBef>
                <a:spcAft>
                  <a:spcPts val="0"/>
                </a:spcAft>
                <a:buClr>
                  <a:srgbClr val="808080"/>
                </a:buClr>
                <a:buSzPct val="25000"/>
                <a:buFont typeface="Open Sans"/>
                <a:buNone/>
              </a:pPr>
              <a:r>
                <a:rPr lang="en-US" sz="700" b="1" i="0" u="none" strike="noStrike" cap="none">
                  <a:solidFill>
                    <a:srgbClr val="808080"/>
                  </a:solidFill>
                  <a:latin typeface="Open Sans"/>
                  <a:ea typeface="Open Sans"/>
                  <a:cs typeface="Open Sans"/>
                  <a:sym typeface="Open Sans"/>
                </a:rPr>
                <a:t>Azure DevOps</a:t>
              </a:r>
            </a:p>
          </p:txBody>
        </p:sp>
      </p:grpSp>
    </p:spTree>
    <p:extLst>
      <p:ext uri="{BB962C8B-B14F-4D97-AF65-F5344CB8AC3E}">
        <p14:creationId xmlns:p14="http://schemas.microsoft.com/office/powerpoint/2010/main" val="2361364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148400" y="88180"/>
            <a:ext cx="8280000" cy="576000"/>
          </a:xfrm>
          <a:prstGeom prst="rect">
            <a:avLst/>
          </a:prstGeom>
          <a:noFill/>
          <a:ln>
            <a:noFill/>
          </a:ln>
        </p:spPr>
        <p:txBody>
          <a:bodyPr spcFirstLastPara="1" wrap="square" lIns="91425" tIns="91425" rIns="91425" bIns="91425" anchor="t" anchorCtr="0">
            <a:noAutofit/>
          </a:bodyPr>
          <a:lstStyle/>
          <a:p>
            <a:pPr lvl="0"/>
            <a:r>
              <a:rPr lang="en" sz="1400" dirty="0">
                <a:solidFill>
                  <a:srgbClr val="4A4548"/>
                </a:solidFill>
                <a:highlight>
                  <a:srgbClr val="FFFFFF"/>
                </a:highlight>
              </a:rPr>
              <a:t>Azure tools or resources</a:t>
            </a:r>
            <a:endParaRPr sz="1400" dirty="0"/>
          </a:p>
        </p:txBody>
      </p:sp>
      <p:sp>
        <p:nvSpPr>
          <p:cNvPr id="354" name="Google Shape;354;p3"/>
          <p:cNvSpPr txBox="1"/>
          <p:nvPr/>
        </p:nvSpPr>
        <p:spPr>
          <a:xfrm>
            <a:off x="210544" y="490640"/>
            <a:ext cx="8785056" cy="4162220"/>
          </a:xfrm>
          <a:prstGeom prst="rect">
            <a:avLst/>
          </a:prstGeom>
          <a:noFill/>
          <a:ln>
            <a:noFill/>
          </a:ln>
        </p:spPr>
        <p:txBody>
          <a:bodyPr spcFirstLastPara="1" wrap="square" lIns="91425" tIns="91425" rIns="91425" bIns="91425" anchor="t" anchorCtr="0">
            <a:noAutofit/>
          </a:bodyPr>
          <a:lstStyle/>
          <a:p>
            <a:pPr>
              <a:buSzPts val="1400"/>
            </a:pPr>
            <a:r>
              <a:rPr lang="en" sz="1000" dirty="0">
                <a:solidFill>
                  <a:srgbClr val="222222"/>
                </a:solidFill>
                <a:highlight>
                  <a:srgbClr val="FFFFFF"/>
                </a:highlight>
                <a:latin typeface="Lato" panose="020B0604020202020204" charset="0"/>
                <a:ea typeface="Lato"/>
                <a:cs typeface="Lato"/>
              </a:rPr>
              <a:t>Azure Resources to be used are:</a:t>
            </a:r>
          </a:p>
          <a:p>
            <a:pPr>
              <a:buSzPts val="1400"/>
            </a:pPr>
            <a:br>
              <a:rPr lang="en" sz="1000" dirty="0">
                <a:solidFill>
                  <a:srgbClr val="222222"/>
                </a:solidFill>
                <a:highlight>
                  <a:srgbClr val="FFFFFF"/>
                </a:highlight>
                <a:latin typeface="Lato" panose="020B0604020202020204" charset="0"/>
                <a:ea typeface="Lato"/>
                <a:cs typeface="Lato"/>
              </a:rPr>
            </a:br>
            <a:r>
              <a:rPr lang="en" sz="1000" dirty="0">
                <a:solidFill>
                  <a:srgbClr val="222222"/>
                </a:solidFill>
                <a:highlight>
                  <a:srgbClr val="FFFFFF"/>
                </a:highlight>
                <a:latin typeface="Lato" panose="020B0604020202020204" charset="0"/>
                <a:ea typeface="Lato"/>
                <a:cs typeface="Lato"/>
              </a:rPr>
              <a:t>1) Azure Cosmos DB</a:t>
            </a:r>
            <a:br>
              <a:rPr lang="en" sz="1000" dirty="0">
                <a:solidFill>
                  <a:srgbClr val="222222"/>
                </a:solidFill>
                <a:highlight>
                  <a:srgbClr val="FFFFFF"/>
                </a:highlight>
                <a:latin typeface="Lato" panose="020B0604020202020204" charset="0"/>
                <a:ea typeface="Lato"/>
                <a:cs typeface="Lato"/>
              </a:rPr>
            </a:br>
            <a:r>
              <a:rPr lang="en" sz="1000" dirty="0">
                <a:solidFill>
                  <a:srgbClr val="222222"/>
                </a:solidFill>
                <a:highlight>
                  <a:srgbClr val="FFFFFF"/>
                </a:highlight>
                <a:latin typeface="Lato" panose="020B0604020202020204" charset="0"/>
                <a:ea typeface="Lato"/>
                <a:cs typeface="Lato"/>
              </a:rPr>
              <a:t>2) Azure IOT Hub</a:t>
            </a:r>
            <a:br>
              <a:rPr lang="en" sz="1000" dirty="0">
                <a:solidFill>
                  <a:srgbClr val="222222"/>
                </a:solidFill>
                <a:highlight>
                  <a:srgbClr val="FFFFFF"/>
                </a:highlight>
                <a:latin typeface="Lato" panose="020B0604020202020204" charset="0"/>
                <a:ea typeface="Lato"/>
                <a:cs typeface="Lato"/>
              </a:rPr>
            </a:br>
            <a:r>
              <a:rPr lang="en" sz="1000" dirty="0">
                <a:solidFill>
                  <a:srgbClr val="222222"/>
                </a:solidFill>
                <a:highlight>
                  <a:srgbClr val="FFFFFF"/>
                </a:highlight>
                <a:latin typeface="Lato" panose="020B0604020202020204" charset="0"/>
                <a:ea typeface="Lato"/>
                <a:cs typeface="Lato"/>
              </a:rPr>
              <a:t>3) Azure Video Analyzer for Media</a:t>
            </a:r>
            <a:br>
              <a:rPr lang="en" sz="1000" dirty="0">
                <a:solidFill>
                  <a:srgbClr val="222222"/>
                </a:solidFill>
                <a:highlight>
                  <a:srgbClr val="FFFFFF"/>
                </a:highlight>
                <a:latin typeface="Lato" panose="020B0604020202020204" charset="0"/>
                <a:ea typeface="Lato"/>
                <a:cs typeface="Lato"/>
              </a:rPr>
            </a:br>
            <a:r>
              <a:rPr lang="en" sz="1000" dirty="0">
                <a:solidFill>
                  <a:srgbClr val="222222"/>
                </a:solidFill>
                <a:highlight>
                  <a:srgbClr val="FFFFFF"/>
                </a:highlight>
                <a:latin typeface="Lato" panose="020B0604020202020204" charset="0"/>
                <a:ea typeface="Lato"/>
                <a:cs typeface="Lato"/>
              </a:rPr>
              <a:t>4) Azure Stream Analytics</a:t>
            </a:r>
            <a:br>
              <a:rPr lang="en" sz="1000" dirty="0">
                <a:solidFill>
                  <a:srgbClr val="222222"/>
                </a:solidFill>
                <a:highlight>
                  <a:srgbClr val="FFFFFF"/>
                </a:highlight>
                <a:latin typeface="Lato" panose="020B0604020202020204" charset="0"/>
                <a:ea typeface="Lato"/>
                <a:cs typeface="Lato"/>
              </a:rPr>
            </a:br>
            <a:r>
              <a:rPr lang="en" sz="1000" dirty="0">
                <a:solidFill>
                  <a:srgbClr val="222222"/>
                </a:solidFill>
                <a:highlight>
                  <a:srgbClr val="FFFFFF"/>
                </a:highlight>
                <a:latin typeface="Lato" panose="020B0604020202020204" charset="0"/>
                <a:ea typeface="Lato"/>
                <a:cs typeface="Lato"/>
              </a:rPr>
              <a:t>5) Azure Cognitive Services like computer vision, custom vision..</a:t>
            </a:r>
            <a:br>
              <a:rPr lang="en" sz="1000" dirty="0">
                <a:solidFill>
                  <a:srgbClr val="222222"/>
                </a:solidFill>
                <a:highlight>
                  <a:srgbClr val="FFFFFF"/>
                </a:highlight>
                <a:latin typeface="Lato" panose="020B0604020202020204" charset="0"/>
                <a:ea typeface="Lato"/>
                <a:cs typeface="Lato"/>
              </a:rPr>
            </a:br>
            <a:r>
              <a:rPr lang="en" sz="1000" dirty="0">
                <a:solidFill>
                  <a:srgbClr val="222222"/>
                </a:solidFill>
                <a:highlight>
                  <a:srgbClr val="FFFFFF"/>
                </a:highlight>
                <a:latin typeface="Lato" panose="020B0604020202020204" charset="0"/>
                <a:ea typeface="Lato"/>
                <a:cs typeface="Lato"/>
              </a:rPr>
              <a:t>6) Microsoft Power BI</a:t>
            </a:r>
          </a:p>
          <a:p>
            <a:pPr>
              <a:buSzPts val="1400"/>
            </a:pPr>
            <a:endParaRPr lang="en" sz="1000" dirty="0">
              <a:solidFill>
                <a:srgbClr val="222222"/>
              </a:solidFill>
              <a:highlight>
                <a:srgbClr val="FFFFFF"/>
              </a:highlight>
              <a:latin typeface="Lato" panose="020B0604020202020204" charset="0"/>
              <a:ea typeface="Lato"/>
              <a:cs typeface="Lato"/>
            </a:endParaRPr>
          </a:p>
          <a:p>
            <a:pPr>
              <a:buSzPts val="1400"/>
            </a:pPr>
            <a:r>
              <a:rPr lang="en" sz="1000" dirty="0">
                <a:solidFill>
                  <a:srgbClr val="222222"/>
                </a:solidFill>
                <a:highlight>
                  <a:srgbClr val="FFFFFF"/>
                </a:highlight>
                <a:latin typeface="Lato" panose="020B0604020202020204" charset="0"/>
                <a:ea typeface="Lato"/>
                <a:cs typeface="Lato"/>
              </a:rPr>
              <a:t>Notes:</a:t>
            </a:r>
            <a:br>
              <a:rPr lang="en" sz="1000" dirty="0">
                <a:solidFill>
                  <a:srgbClr val="222222"/>
                </a:solidFill>
                <a:highlight>
                  <a:srgbClr val="FFFFFF"/>
                </a:highlight>
                <a:latin typeface="Lato" panose="020B0604020202020204" charset="0"/>
                <a:ea typeface="Lato"/>
                <a:cs typeface="Lato"/>
              </a:rPr>
            </a:br>
            <a:br>
              <a:rPr lang="en" sz="1000" dirty="0">
                <a:solidFill>
                  <a:srgbClr val="222222"/>
                </a:solidFill>
                <a:highlight>
                  <a:srgbClr val="FFFFFF"/>
                </a:highlight>
                <a:latin typeface="Lato" panose="020B0604020202020204" charset="0"/>
                <a:ea typeface="Lato"/>
                <a:cs typeface="Lato"/>
              </a:rPr>
            </a:br>
            <a:r>
              <a:rPr lang="en" sz="1000" dirty="0">
                <a:solidFill>
                  <a:srgbClr val="222222"/>
                </a:solidFill>
                <a:highlight>
                  <a:srgbClr val="FFFFFF"/>
                </a:highlight>
                <a:latin typeface="Lato" panose="020B0604020202020204" charset="0"/>
                <a:ea typeface="Lato"/>
                <a:cs typeface="Lato"/>
              </a:rPr>
              <a:t>1) Transfer Learning process can be used to customize the </a:t>
            </a:r>
            <a:r>
              <a:rPr lang="en-US" sz="1000" dirty="0">
                <a:solidFill>
                  <a:srgbClr val="222222"/>
                </a:solidFill>
                <a:highlight>
                  <a:srgbClr val="FFFFFF"/>
                </a:highlight>
                <a:latin typeface="Lato" panose="020B0604020202020204" charset="0"/>
                <a:ea typeface="Lato"/>
                <a:cs typeface="Lato"/>
              </a:rPr>
              <a:t>models using the Azure Video Indexer website or API</a:t>
            </a:r>
            <a:r>
              <a:rPr lang="en" sz="1000" dirty="0">
                <a:solidFill>
                  <a:srgbClr val="222222"/>
                </a:solidFill>
                <a:highlight>
                  <a:srgbClr val="FFFFFF"/>
                </a:highlight>
                <a:latin typeface="Lato" panose="020B0604020202020204" charset="0"/>
                <a:ea typeface="Lato"/>
                <a:cs typeface="Lato"/>
              </a:rPr>
              <a:t> </a:t>
            </a:r>
            <a:br>
              <a:rPr lang="en" sz="1000" dirty="0">
                <a:solidFill>
                  <a:srgbClr val="222222"/>
                </a:solidFill>
                <a:highlight>
                  <a:srgbClr val="FFFFFF"/>
                </a:highlight>
                <a:latin typeface="Lato" panose="020B0604020202020204" charset="0"/>
                <a:ea typeface="Lato"/>
                <a:cs typeface="Lato"/>
              </a:rPr>
            </a:br>
            <a:r>
              <a:rPr lang="en" sz="1000" dirty="0">
                <a:solidFill>
                  <a:srgbClr val="222222"/>
                </a:solidFill>
                <a:highlight>
                  <a:srgbClr val="FFFFFF"/>
                </a:highlight>
                <a:latin typeface="Lato" panose="020B0604020202020204" charset="0"/>
                <a:ea typeface="Lato"/>
                <a:cs typeface="Lato"/>
              </a:rPr>
              <a:t>2) Based on particular business requirement video can be converted to images and custom CNN or any deep leaning models or pretrained models ( VGG , resent , YOLO)</a:t>
            </a:r>
            <a:br>
              <a:rPr lang="en" sz="1000" dirty="0">
                <a:solidFill>
                  <a:srgbClr val="222222"/>
                </a:solidFill>
                <a:highlight>
                  <a:srgbClr val="FFFFFF"/>
                </a:highlight>
                <a:latin typeface="Lato" panose="020B0604020202020204" charset="0"/>
                <a:ea typeface="Lato"/>
                <a:cs typeface="Lato"/>
              </a:rPr>
            </a:br>
            <a:r>
              <a:rPr lang="en" sz="1000" dirty="0">
                <a:solidFill>
                  <a:srgbClr val="222222"/>
                </a:solidFill>
                <a:highlight>
                  <a:srgbClr val="FFFFFF"/>
                </a:highlight>
                <a:latin typeface="Lato" panose="020B0604020202020204" charset="0"/>
                <a:ea typeface="Lato"/>
                <a:cs typeface="Lato"/>
              </a:rPr>
              <a:t>3) The solution and resources will be optimized based on the exact requirements.</a:t>
            </a:r>
          </a:p>
          <a:p>
            <a:pPr>
              <a:buSzPts val="1400"/>
            </a:pPr>
            <a:endParaRPr lang="en" sz="1000" dirty="0">
              <a:solidFill>
                <a:srgbClr val="222222"/>
              </a:solidFill>
              <a:highlight>
                <a:srgbClr val="FFFFFF"/>
              </a:highlight>
              <a:latin typeface="Lato" panose="020B0604020202020204" charset="0"/>
              <a:ea typeface="Lato"/>
              <a:cs typeface="Lato"/>
              <a:sym typeface="Lato"/>
            </a:endParaRPr>
          </a:p>
          <a:p>
            <a:pPr>
              <a:buSzPts val="1400"/>
            </a:pPr>
            <a:r>
              <a:rPr lang="en" sz="1000" dirty="0">
                <a:solidFill>
                  <a:srgbClr val="222222"/>
                </a:solidFill>
                <a:highlight>
                  <a:srgbClr val="FFFFFF"/>
                </a:highlight>
                <a:latin typeface="Lato" panose="020B0604020202020204" charset="0"/>
                <a:ea typeface="Lato"/>
                <a:cs typeface="Lato"/>
                <a:sym typeface="Lato"/>
              </a:rPr>
              <a:t>Assumptions:</a:t>
            </a:r>
          </a:p>
          <a:p>
            <a:pPr>
              <a:buSzPts val="1400"/>
            </a:pPr>
            <a:endParaRPr lang="en" sz="1000" dirty="0">
              <a:solidFill>
                <a:srgbClr val="222222"/>
              </a:solidFill>
              <a:highlight>
                <a:srgbClr val="FFFFFF"/>
              </a:highlight>
              <a:latin typeface="Lato" panose="020B0604020202020204" charset="0"/>
              <a:ea typeface="Lato"/>
              <a:cs typeface="Lato"/>
              <a:sym typeface="Lato"/>
            </a:endParaRPr>
          </a:p>
          <a:p>
            <a:pPr marL="228600" indent="-228600">
              <a:buSzPts val="1400"/>
              <a:buFont typeface="Arial" panose="020B0604020202020204" pitchFamily="34" charset="0"/>
              <a:buChar char="•"/>
            </a:pPr>
            <a:r>
              <a:rPr lang="en" sz="1000" dirty="0">
                <a:solidFill>
                  <a:srgbClr val="222222"/>
                </a:solidFill>
                <a:highlight>
                  <a:srgbClr val="FFFFFF"/>
                </a:highlight>
                <a:latin typeface="Lato" panose="020B0604020202020204" charset="0"/>
                <a:ea typeface="Lato"/>
                <a:cs typeface="Lato"/>
                <a:sym typeface="Lato"/>
              </a:rPr>
              <a:t>Azure services will be provided in the next development phase.</a:t>
            </a:r>
          </a:p>
          <a:p>
            <a:pPr marL="228600" indent="-228600">
              <a:buSzPts val="1400"/>
              <a:buFont typeface="Arial" panose="020B0604020202020204" pitchFamily="34" charset="0"/>
              <a:buChar char="•"/>
            </a:pPr>
            <a:r>
              <a:rPr lang="en" sz="1000" dirty="0">
                <a:solidFill>
                  <a:srgbClr val="222222"/>
                </a:solidFill>
                <a:highlight>
                  <a:srgbClr val="FFFFFF"/>
                </a:highlight>
                <a:latin typeface="Lato" panose="020B0604020202020204" charset="0"/>
                <a:ea typeface="Lato"/>
                <a:cs typeface="Lato"/>
                <a:sym typeface="Lato"/>
              </a:rPr>
              <a:t>CCTV videos / images with good resolution will be provided for training and validating the models to be used.</a:t>
            </a:r>
          </a:p>
          <a:p>
            <a:pPr marL="228600" indent="-228600">
              <a:buSzPts val="1400"/>
              <a:buFont typeface="Arial" panose="020B0604020202020204" pitchFamily="34" charset="0"/>
              <a:buChar char="•"/>
            </a:pPr>
            <a:r>
              <a:rPr lang="en" sz="1000" dirty="0">
                <a:solidFill>
                  <a:srgbClr val="222222"/>
                </a:solidFill>
                <a:highlight>
                  <a:srgbClr val="FFFFFF"/>
                </a:highlight>
                <a:latin typeface="Lato" panose="020B0604020202020204" charset="0"/>
                <a:ea typeface="Lato"/>
                <a:cs typeface="Lato"/>
                <a:sym typeface="Lato"/>
              </a:rPr>
              <a:t>One or two calls with the Business SME will be helpful.</a:t>
            </a:r>
          </a:p>
          <a:p>
            <a:pPr>
              <a:buSzPts val="1400"/>
            </a:pPr>
            <a:endParaRPr lang="en" sz="1000" dirty="0">
              <a:solidFill>
                <a:srgbClr val="222222"/>
              </a:solidFill>
              <a:highlight>
                <a:srgbClr val="FFFFFF"/>
              </a:highlight>
              <a:latin typeface="Lato" panose="020B0604020202020204" charset="0"/>
              <a:ea typeface="Lato"/>
              <a:cs typeface="Lato"/>
              <a:sym typeface="Lato"/>
            </a:endParaRPr>
          </a:p>
          <a:p>
            <a:pPr>
              <a:buSzPts val="1400"/>
            </a:pPr>
            <a:r>
              <a:rPr lang="en-US" sz="1000" dirty="0">
                <a:solidFill>
                  <a:srgbClr val="222222"/>
                </a:solidFill>
                <a:highlight>
                  <a:srgbClr val="FFFFFF"/>
                </a:highlight>
                <a:latin typeface="Lato" panose="020B0604020202020204" charset="0"/>
                <a:ea typeface="Lato"/>
                <a:cs typeface="Lato"/>
              </a:rPr>
              <a:t>Links/References:</a:t>
            </a:r>
          </a:p>
          <a:p>
            <a:pPr marL="171450" indent="-171450">
              <a:buSzPts val="1400"/>
              <a:buChar char="•"/>
            </a:pPr>
            <a:r>
              <a:rPr lang="en-US" sz="1000" dirty="0">
                <a:solidFill>
                  <a:srgbClr val="222222"/>
                </a:solidFill>
                <a:highlight>
                  <a:srgbClr val="FFFFFF"/>
                </a:highlight>
                <a:latin typeface="Lato" panose="020B0604020202020204" charset="0"/>
                <a:ea typeface="Lato"/>
                <a:cs typeface="Lato"/>
                <a:hlinkClick r:id="rId3">
                  <a:extLst>
                    <a:ext uri="{A12FA001-AC4F-418D-AE19-62706E023703}">
                      <ahyp:hlinkClr xmlns:ahyp="http://schemas.microsoft.com/office/drawing/2018/hyperlinkcolor" val="tx"/>
                    </a:ext>
                  </a:extLst>
                </a:hlinkClick>
              </a:rPr>
              <a:t>https://azure.microsoft.com/en-us/blog/live-stream-analysis-using-video-indexer/</a:t>
            </a:r>
          </a:p>
          <a:p>
            <a:pPr marL="171450" indent="-171450">
              <a:buSzPts val="1400"/>
              <a:buChar char="•"/>
            </a:pPr>
            <a:r>
              <a:rPr lang="en-US" sz="1000" dirty="0">
                <a:solidFill>
                  <a:srgbClr val="222222"/>
                </a:solidFill>
                <a:highlight>
                  <a:srgbClr val="FFFFFF"/>
                </a:highlight>
                <a:latin typeface="Lato" panose="020B0604020202020204" charset="0"/>
                <a:ea typeface="Lato"/>
                <a:cs typeface="Lato"/>
                <a:hlinkClick r:id="rId4">
                  <a:extLst>
                    <a:ext uri="{A12FA001-AC4F-418D-AE19-62706E023703}">
                      <ahyp:hlinkClr xmlns:ahyp="http://schemas.microsoft.com/office/drawing/2018/hyperlinkcolor" val="tx"/>
                    </a:ext>
                  </a:extLst>
                </a:hlinkClick>
              </a:rPr>
              <a:t>https://docs.microsoft.com/en-us/azure/azure-video-analyzer/video-analyzer-docs/visualize-ai-events-power-bi</a:t>
            </a:r>
          </a:p>
          <a:p>
            <a:pPr marL="171450" indent="-171450">
              <a:buSzPts val="1400"/>
              <a:buChar char="•"/>
            </a:pPr>
            <a:r>
              <a:rPr lang="en-IN" sz="1000" dirty="0">
                <a:solidFill>
                  <a:srgbClr val="222222"/>
                </a:solidFill>
                <a:highlight>
                  <a:srgbClr val="FFFFFF"/>
                </a:highlight>
                <a:latin typeface="Lato" panose="020B0604020202020204" charset="0"/>
                <a:ea typeface="Lato"/>
                <a:cs typeface="Lato"/>
                <a:hlinkClick r:id="rId5">
                  <a:extLst>
                    <a:ext uri="{A12FA001-AC4F-418D-AE19-62706E023703}">
                      <ahyp:hlinkClr xmlns:ahyp="http://schemas.microsoft.com/office/drawing/2018/hyperlinkcolor" val="tx"/>
                    </a:ext>
                  </a:extLst>
                </a:hlinkClick>
              </a:rPr>
              <a:t>https://docs.microsoft.com/en-us/azure/azure-video-indexer/customize-content-models-overview</a:t>
            </a:r>
            <a:endParaRPr lang="en-IN" sz="1000" dirty="0">
              <a:solidFill>
                <a:srgbClr val="222222"/>
              </a:solidFill>
              <a:highlight>
                <a:srgbClr val="FFFFFF"/>
              </a:highlight>
              <a:latin typeface="Lato" panose="020B0604020202020204" charset="0"/>
              <a:ea typeface="Lato"/>
              <a:cs typeface="Lato"/>
            </a:endParaRPr>
          </a:p>
          <a:p>
            <a:pPr marL="171450" indent="-171450">
              <a:buSzPts val="1400"/>
              <a:buChar char="•"/>
            </a:pPr>
            <a:r>
              <a:rPr lang="en-IN" sz="1000" dirty="0">
                <a:solidFill>
                  <a:srgbClr val="222222"/>
                </a:solidFill>
                <a:highlight>
                  <a:srgbClr val="FFFFFF"/>
                </a:highlight>
                <a:latin typeface="Lato" panose="020B0604020202020204" charset="0"/>
                <a:ea typeface="Lato"/>
                <a:cs typeface="Lato"/>
                <a:hlinkClick r:id="rId6">
                  <a:extLst>
                    <a:ext uri="{A12FA001-AC4F-418D-AE19-62706E023703}">
                      <ahyp:hlinkClr xmlns:ahyp="http://schemas.microsoft.com/office/drawing/2018/hyperlinkcolor" val="tx"/>
                    </a:ext>
                  </a:extLst>
                </a:hlinkClick>
              </a:rPr>
              <a:t>https://docs.microsoft.com/en-us/azure/azure-video-indexer/customize-person-model-overview</a:t>
            </a:r>
            <a:endParaRPr lang="en-IN" sz="1000" dirty="0">
              <a:solidFill>
                <a:srgbClr val="222222"/>
              </a:solidFill>
              <a:highlight>
                <a:srgbClr val="FFFFFF"/>
              </a:highlight>
              <a:latin typeface="Lato" panose="020B0604020202020204" charset="0"/>
              <a:ea typeface="Lato"/>
              <a:cs typeface="Lato"/>
            </a:endParaRPr>
          </a:p>
          <a:p>
            <a:pPr marL="171450" indent="-171450">
              <a:buChar char="•"/>
            </a:pPr>
            <a:endParaRPr lang="en-US" sz="1000" dirty="0">
              <a:hlinkClick r:id="rId4"/>
            </a:endParaRPr>
          </a:p>
          <a:p>
            <a:endParaRPr lang="en-US" sz="1000" dirty="0">
              <a:hlinkClick r:id="rId4"/>
            </a:endParaRPr>
          </a:p>
          <a:p>
            <a:endParaRPr lang="en" sz="1000" dirty="0">
              <a:solidFill>
                <a:srgbClr val="222222"/>
              </a:solidFill>
              <a:highlight>
                <a:srgbClr val="FFFFFF"/>
              </a:highlight>
              <a:latin typeface="Lato" panose="020B0604020202020204" charset="0"/>
              <a:ea typeface="Lato" panose="020B0604020202020204" charset="0"/>
              <a:cs typeface="Lato" panose="020B0604020202020204" charset="0"/>
              <a:sym typeface="Lato"/>
            </a:endParaRPr>
          </a:p>
          <a:p>
            <a:pPr marL="228600" indent="-228600">
              <a:buAutoNum type="arabicParenR"/>
            </a:pPr>
            <a:endParaRPr lang="en" sz="1000" dirty="0">
              <a:solidFill>
                <a:srgbClr val="222222"/>
              </a:solidFill>
              <a:highlight>
                <a:srgbClr val="FFFFFF"/>
              </a:highlight>
              <a:latin typeface="Lato" panose="020B0604020202020204" charset="0"/>
              <a:ea typeface="Lato" panose="020B0604020202020204" charset="0"/>
              <a:cs typeface="Lato" panose="020B0604020202020204" charset="0"/>
              <a:sym typeface="Lato"/>
            </a:endParaRPr>
          </a:p>
        </p:txBody>
      </p:sp>
    </p:spTree>
    <p:extLst>
      <p:ext uri="{BB962C8B-B14F-4D97-AF65-F5344CB8AC3E}">
        <p14:creationId xmlns:p14="http://schemas.microsoft.com/office/powerpoint/2010/main" val="4212594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172079" y="161698"/>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400" dirty="0">
                <a:solidFill>
                  <a:srgbClr val="222222"/>
                </a:solidFill>
                <a:highlight>
                  <a:srgbClr val="FFFFFF"/>
                </a:highlight>
              </a:rPr>
              <a:t>Key Differentiators &amp; Adoption Plan</a:t>
            </a:r>
            <a:endParaRPr sz="1400" dirty="0"/>
          </a:p>
        </p:txBody>
      </p:sp>
      <p:sp>
        <p:nvSpPr>
          <p:cNvPr id="378" name="Google Shape;378;p7"/>
          <p:cNvSpPr txBox="1"/>
          <p:nvPr/>
        </p:nvSpPr>
        <p:spPr>
          <a:xfrm>
            <a:off x="213479" y="737698"/>
            <a:ext cx="8238600" cy="3414300"/>
          </a:xfrm>
          <a:prstGeom prst="rect">
            <a:avLst/>
          </a:prstGeom>
          <a:noFill/>
          <a:ln>
            <a:noFill/>
          </a:ln>
        </p:spPr>
        <p:txBody>
          <a:bodyPr spcFirstLastPara="1" wrap="square" lIns="91425" tIns="91425" rIns="91425" bIns="91425" anchor="t" anchorCtr="0">
            <a:noAutofit/>
          </a:bodyPr>
          <a:lstStyle/>
          <a:p>
            <a:pPr lvl="0">
              <a:buSzPts val="1400"/>
            </a:pPr>
            <a:r>
              <a:rPr lang="en" sz="1000" dirty="0">
                <a:solidFill>
                  <a:srgbClr val="222222"/>
                </a:solidFill>
                <a:highlight>
                  <a:srgbClr val="FFFFFF"/>
                </a:highlight>
                <a:latin typeface="Lato" panose="020B0604020202020204" charset="0"/>
                <a:ea typeface="Lato"/>
                <a:cs typeface="Lato"/>
                <a:sym typeface="Lato"/>
              </a:rPr>
              <a:t>We have already explored lot of video analytics solution across various sectors  as mentioned in slide no 4. Having considering all the aspects we believe the below differentiators.  </a:t>
            </a:r>
          </a:p>
          <a:p>
            <a:pPr lvl="0">
              <a:buSzPts val="1400"/>
            </a:pPr>
            <a:endParaRPr lang="en" sz="1000" dirty="0">
              <a:solidFill>
                <a:srgbClr val="222222"/>
              </a:solidFill>
              <a:highlight>
                <a:srgbClr val="FFFFFF"/>
              </a:highlight>
              <a:latin typeface="Lato" panose="020B0604020202020204" charset="0"/>
              <a:ea typeface="Lato"/>
              <a:cs typeface="Lato"/>
              <a:sym typeface="Lato"/>
            </a:endParaRPr>
          </a:p>
          <a:p>
            <a:pPr lvl="0">
              <a:buSzPts val="1400"/>
            </a:pPr>
            <a:endParaRPr lang="en" sz="1000" dirty="0">
              <a:solidFill>
                <a:srgbClr val="222222"/>
              </a:solidFill>
              <a:highlight>
                <a:srgbClr val="FFFFFF"/>
              </a:highlight>
              <a:latin typeface="Lato" panose="020B0604020202020204" charset="0"/>
              <a:ea typeface="Lato"/>
              <a:cs typeface="Lato"/>
              <a:sym typeface="Lato"/>
            </a:endParaRPr>
          </a:p>
          <a:p>
            <a:pPr lvl="0">
              <a:buSzPts val="1400"/>
            </a:pPr>
            <a:r>
              <a:rPr lang="en" sz="1000" b="1" dirty="0">
                <a:sym typeface="Lato"/>
              </a:rPr>
              <a:t>Customer Satisfaction: </a:t>
            </a:r>
          </a:p>
          <a:p>
            <a:pPr lvl="0">
              <a:buSzPts val="1400"/>
            </a:pPr>
            <a:endParaRPr lang="en" sz="1000" b="1" dirty="0">
              <a:solidFill>
                <a:srgbClr val="222222"/>
              </a:solidFill>
              <a:highlight>
                <a:srgbClr val="FFFFFF"/>
              </a:highlight>
              <a:latin typeface="Lato" panose="020B0604020202020204" charset="0"/>
              <a:ea typeface="Lato"/>
              <a:cs typeface="Lato"/>
              <a:sym typeface="Lato"/>
            </a:endParaRPr>
          </a:p>
          <a:p>
            <a:pPr marL="171450" lvl="0" indent="-171450">
              <a:buSzPts val="1400"/>
              <a:buFont typeface="Arial" panose="020B0604020202020204" pitchFamily="34" charset="0"/>
              <a:buChar char="•"/>
            </a:pPr>
            <a:r>
              <a:rPr lang="en" sz="1000" dirty="0">
                <a:solidFill>
                  <a:srgbClr val="222222"/>
                </a:solidFill>
                <a:highlight>
                  <a:srgbClr val="FFFFFF"/>
                </a:highlight>
                <a:latin typeface="Lato" panose="020B0604020202020204" charset="0"/>
                <a:ea typeface="Lato"/>
                <a:cs typeface="Lato"/>
                <a:sym typeface="Lato"/>
              </a:rPr>
              <a:t>We believe that this solution can be widely used to improve </a:t>
            </a:r>
            <a:r>
              <a:rPr lang="en" sz="1000" dirty="0" err="1">
                <a:solidFill>
                  <a:srgbClr val="222222"/>
                </a:solidFill>
                <a:highlight>
                  <a:srgbClr val="FFFFFF"/>
                </a:highlight>
                <a:latin typeface="Lato" panose="020B0604020202020204" charset="0"/>
                <a:ea typeface="Lato"/>
                <a:cs typeface="Lato"/>
                <a:sym typeface="Lato"/>
              </a:rPr>
              <a:t>cus</a:t>
            </a:r>
            <a:r>
              <a:rPr lang="en-IN" sz="1000" dirty="0" err="1">
                <a:solidFill>
                  <a:srgbClr val="222222"/>
                </a:solidFill>
                <a:highlight>
                  <a:srgbClr val="FFFFFF"/>
                </a:highlight>
                <a:latin typeface="Lato" panose="020B0604020202020204" charset="0"/>
                <a:ea typeface="Lato"/>
                <a:cs typeface="Lato"/>
                <a:sym typeface="Lato"/>
              </a:rPr>
              <a:t>tomer</a:t>
            </a:r>
            <a:r>
              <a:rPr lang="en-IN" sz="1000" dirty="0">
                <a:solidFill>
                  <a:srgbClr val="222222"/>
                </a:solidFill>
                <a:highlight>
                  <a:srgbClr val="FFFFFF"/>
                </a:highlight>
                <a:latin typeface="Lato" panose="020B0604020202020204" charset="0"/>
                <a:ea typeface="Lato"/>
                <a:cs typeface="Lato"/>
                <a:sym typeface="Lato"/>
              </a:rPr>
              <a:t> satisfaction apart from mentioned various safety improvements.</a:t>
            </a:r>
          </a:p>
          <a:p>
            <a:pPr marL="171450" lvl="0" indent="-171450">
              <a:buSzPts val="1400"/>
              <a:buFont typeface="Arial" panose="020B0604020202020204" pitchFamily="34" charset="0"/>
              <a:buChar char="•"/>
            </a:pPr>
            <a:r>
              <a:rPr lang="en-IN" sz="1000" dirty="0">
                <a:solidFill>
                  <a:srgbClr val="222222"/>
                </a:solidFill>
                <a:highlight>
                  <a:srgbClr val="FFFFFF"/>
                </a:highlight>
                <a:latin typeface="Lato" panose="020B0604020202020204" charset="0"/>
                <a:ea typeface="Lato"/>
                <a:cs typeface="Lato"/>
                <a:sym typeface="Lato"/>
              </a:rPr>
              <a:t>This solution can provide to identify the net worthy customers and send an real time alert to banking stud to improve customer service as well as revenue generation.</a:t>
            </a:r>
          </a:p>
          <a:p>
            <a:pPr marL="171450" lvl="0" indent="-171450">
              <a:buSzPts val="1400"/>
              <a:buFont typeface="Arial" panose="020B0604020202020204" pitchFamily="34" charset="0"/>
              <a:buChar char="•"/>
            </a:pPr>
            <a:r>
              <a:rPr lang="en-IN" sz="1000" dirty="0">
                <a:solidFill>
                  <a:srgbClr val="222222"/>
                </a:solidFill>
                <a:highlight>
                  <a:srgbClr val="FFFFFF"/>
                </a:highlight>
                <a:latin typeface="Lato" panose="020B0604020202020204" charset="0"/>
                <a:ea typeface="Lato"/>
                <a:cs typeface="Lato"/>
                <a:sym typeface="Lato"/>
              </a:rPr>
              <a:t>Figure out the no of unique customers to understand the daily footfall in a particular branch.</a:t>
            </a:r>
          </a:p>
          <a:p>
            <a:pPr marL="171450" lvl="0" indent="-171450">
              <a:buSzPts val="1400"/>
              <a:buFont typeface="Arial" panose="020B0604020202020204" pitchFamily="34" charset="0"/>
              <a:buChar char="•"/>
            </a:pPr>
            <a:r>
              <a:rPr lang="en-IN" sz="1000" dirty="0">
                <a:solidFill>
                  <a:srgbClr val="222222"/>
                </a:solidFill>
                <a:highlight>
                  <a:srgbClr val="FFFFFF"/>
                </a:highlight>
                <a:latin typeface="Lato" panose="020B0604020202020204" charset="0"/>
                <a:ea typeface="Lato"/>
                <a:cs typeface="Lato"/>
                <a:sym typeface="Lato"/>
              </a:rPr>
              <a:t>Video </a:t>
            </a:r>
            <a:r>
              <a:rPr lang="en-IN" sz="1000" dirty="0" err="1">
                <a:solidFill>
                  <a:srgbClr val="222222"/>
                </a:solidFill>
                <a:highlight>
                  <a:srgbClr val="FFFFFF"/>
                </a:highlight>
                <a:latin typeface="Lato" panose="020B0604020202020204" charset="0"/>
                <a:ea typeface="Lato"/>
                <a:cs typeface="Lato"/>
                <a:sym typeface="Lato"/>
              </a:rPr>
              <a:t>kyc</a:t>
            </a:r>
            <a:r>
              <a:rPr lang="en-IN" sz="1000" dirty="0">
                <a:solidFill>
                  <a:srgbClr val="222222"/>
                </a:solidFill>
                <a:highlight>
                  <a:srgbClr val="FFFFFF"/>
                </a:highlight>
                <a:latin typeface="Lato" panose="020B0604020202020204" charset="0"/>
                <a:ea typeface="Lato"/>
                <a:cs typeface="Lato"/>
                <a:sym typeface="Lato"/>
              </a:rPr>
              <a:t> service can be reached to an automated level.</a:t>
            </a:r>
          </a:p>
          <a:p>
            <a:pPr marL="171450" lvl="0" indent="-171450">
              <a:buSzPts val="1400"/>
              <a:buFont typeface="Arial" panose="020B0604020202020204" pitchFamily="34" charset="0"/>
              <a:buChar char="•"/>
            </a:pPr>
            <a:r>
              <a:rPr lang="en-IN" sz="1000" dirty="0">
                <a:solidFill>
                  <a:srgbClr val="222222"/>
                </a:solidFill>
                <a:highlight>
                  <a:srgbClr val="FFFFFF"/>
                </a:highlight>
                <a:latin typeface="Lato" panose="020B0604020202020204" charset="0"/>
                <a:ea typeface="Lato"/>
                <a:cs typeface="Lato"/>
                <a:sym typeface="Lato"/>
              </a:rPr>
              <a:t>This solution would provide a cost effective AI platform under Azure cognitive services. </a:t>
            </a:r>
          </a:p>
          <a:p>
            <a:pPr marL="171450" lvl="0" indent="-171450">
              <a:buSzPts val="1400"/>
              <a:buFont typeface="Arial" panose="020B0604020202020204" pitchFamily="34" charset="0"/>
              <a:buChar char="•"/>
            </a:pPr>
            <a:r>
              <a:rPr lang="en-IN" sz="1000" dirty="0">
                <a:solidFill>
                  <a:srgbClr val="222222"/>
                </a:solidFill>
                <a:highlight>
                  <a:srgbClr val="FFFFFF"/>
                </a:highlight>
                <a:latin typeface="Lato" panose="020B0604020202020204" charset="0"/>
                <a:ea typeface="Lato"/>
                <a:cs typeface="Lato"/>
                <a:sym typeface="Lato"/>
              </a:rPr>
              <a:t>Identify the suspicious activity in the bank.</a:t>
            </a:r>
          </a:p>
          <a:p>
            <a:pPr marL="171450" lvl="0" indent="-171450">
              <a:buSzPts val="1400"/>
              <a:buFont typeface="Arial" panose="020B0604020202020204" pitchFamily="34" charset="0"/>
              <a:buChar char="•"/>
            </a:pPr>
            <a:endParaRPr lang="en-IN" sz="1000" dirty="0">
              <a:solidFill>
                <a:srgbClr val="222222"/>
              </a:solidFill>
              <a:highlight>
                <a:srgbClr val="FFFFFF"/>
              </a:highlight>
              <a:latin typeface="Lato" panose="020B0604020202020204" charset="0"/>
              <a:ea typeface="Lato"/>
              <a:cs typeface="Lato"/>
              <a:sym typeface="Lato"/>
            </a:endParaRPr>
          </a:p>
          <a:p>
            <a:pPr lvl="0">
              <a:buSzPts val="1400"/>
            </a:pPr>
            <a:r>
              <a:rPr lang="en-IN" sz="1000" b="1" dirty="0">
                <a:solidFill>
                  <a:srgbClr val="222222"/>
                </a:solidFill>
                <a:highlight>
                  <a:srgbClr val="FFFFFF"/>
                </a:highlight>
                <a:latin typeface="Lato" panose="020B0604020202020204" charset="0"/>
                <a:ea typeface="Lato"/>
                <a:cs typeface="Lato"/>
                <a:sym typeface="Lato"/>
              </a:rPr>
              <a:t>Adoption plan:</a:t>
            </a:r>
          </a:p>
          <a:p>
            <a:pPr lvl="0">
              <a:buSzPts val="1400"/>
            </a:pPr>
            <a:endParaRPr lang="en-IN" sz="1000" dirty="0">
              <a:solidFill>
                <a:srgbClr val="222222"/>
              </a:solidFill>
              <a:highlight>
                <a:srgbClr val="FFFFFF"/>
              </a:highlight>
              <a:latin typeface="Lato" panose="020B0604020202020204" charset="0"/>
              <a:ea typeface="Lato"/>
              <a:cs typeface="Lato"/>
              <a:sym typeface="Lato"/>
            </a:endParaRPr>
          </a:p>
          <a:p>
            <a:pPr marL="171450" lvl="0" indent="-171450">
              <a:buSzPts val="1400"/>
              <a:buFont typeface="Arial" panose="020B0604020202020204" pitchFamily="34" charset="0"/>
              <a:buChar char="•"/>
            </a:pPr>
            <a:r>
              <a:rPr lang="en-IN" sz="1000" dirty="0">
                <a:sym typeface="Lato"/>
              </a:rPr>
              <a:t>We need to build a periodic model monitoring to check the accuracy of the whole application.</a:t>
            </a:r>
          </a:p>
          <a:p>
            <a:pPr marL="171450" lvl="0" indent="-171450">
              <a:buSzPts val="1400"/>
              <a:buFont typeface="Arial" panose="020B0604020202020204" pitchFamily="34" charset="0"/>
              <a:buChar char="•"/>
            </a:pPr>
            <a:r>
              <a:rPr lang="en-IN" sz="1000" dirty="0">
                <a:sym typeface="Lato"/>
              </a:rPr>
              <a:t>It might require a lot of model tunning in the initial phase.</a:t>
            </a:r>
          </a:p>
          <a:p>
            <a:pPr marL="171450" lvl="0" indent="-171450">
              <a:buSzPts val="1400"/>
              <a:buFont typeface="Arial" panose="020B0604020202020204" pitchFamily="34" charset="0"/>
              <a:buChar char="•"/>
            </a:pPr>
            <a:r>
              <a:rPr lang="en-IN" sz="1000" dirty="0">
                <a:sym typeface="Lato"/>
              </a:rPr>
              <a:t>After model accuracy stabilize, we have also planed, to adopt </a:t>
            </a:r>
            <a:r>
              <a:rPr lang="en-IN" sz="1000" dirty="0" err="1">
                <a:sym typeface="Lato"/>
              </a:rPr>
              <a:t>MLOps</a:t>
            </a:r>
            <a:r>
              <a:rPr lang="en-IN" sz="1000" dirty="0">
                <a:sym typeface="Lato"/>
              </a:rPr>
              <a:t> platform.</a:t>
            </a:r>
            <a:endParaRPr sz="1000" dirty="0">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289784" y="1722961"/>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dirty="0"/>
              <a:t>Thank You</a:t>
            </a:r>
            <a:endParaRPr sz="3600" dirty="0"/>
          </a:p>
        </p:txBody>
      </p:sp>
      <p:sp>
        <p:nvSpPr>
          <p:cNvPr id="3" name="Rectangle 2"/>
          <p:cNvSpPr/>
          <p:nvPr/>
        </p:nvSpPr>
        <p:spPr>
          <a:xfrm>
            <a:off x="339711" y="2383478"/>
            <a:ext cx="7765198" cy="1862940"/>
          </a:xfrm>
          <a:prstGeom prst="rect">
            <a:avLst/>
          </a:prstGeom>
        </p:spPr>
        <p:txBody>
          <a:bodyPr/>
          <a:lstStyle/>
          <a:p>
            <a:pPr lvl="0" rtl="0"/>
            <a:endParaRPr lang="en-US" sz="1200" dirty="0">
              <a:solidFill>
                <a:schemeClr val="bg1"/>
              </a:solidFill>
            </a:endParaRPr>
          </a:p>
          <a:p>
            <a:pPr lvl="0" rtl="0"/>
            <a:r>
              <a:rPr lang="en-US" dirty="0">
                <a:solidFill>
                  <a:schemeClr val="bg1"/>
                </a:solidFill>
              </a:rPr>
              <a:t>Team Members Name: </a:t>
            </a:r>
          </a:p>
          <a:p>
            <a:pPr lvl="0" rtl="0"/>
            <a:endParaRPr lang="en-US" dirty="0">
              <a:solidFill>
                <a:schemeClr val="bg1"/>
              </a:solidFill>
            </a:endParaRPr>
          </a:p>
          <a:p>
            <a:pPr lvl="0" rtl="0"/>
            <a:r>
              <a:rPr lang="en-US" sz="1200" dirty="0" err="1">
                <a:solidFill>
                  <a:schemeClr val="bg1"/>
                </a:solidFill>
              </a:rPr>
              <a:t>Aishyarya</a:t>
            </a:r>
            <a:r>
              <a:rPr lang="en-US" sz="1200" dirty="0">
                <a:solidFill>
                  <a:schemeClr val="bg1"/>
                </a:solidFill>
              </a:rPr>
              <a:t> Ray, Data Scientist , Capgemini</a:t>
            </a:r>
          </a:p>
          <a:p>
            <a:pPr lvl="0" rtl="0"/>
            <a:r>
              <a:rPr lang="en-US" sz="1200" dirty="0">
                <a:solidFill>
                  <a:schemeClr val="bg1"/>
                </a:solidFill>
              </a:rPr>
              <a:t>Meet Jani, Data Scientist </a:t>
            </a:r>
            <a:r>
              <a:rPr lang="en-US" sz="1200" dirty="0" err="1">
                <a:solidFill>
                  <a:schemeClr val="bg1"/>
                </a:solidFill>
              </a:rPr>
              <a:t>IaS</a:t>
            </a:r>
            <a:r>
              <a:rPr lang="en-US" sz="1200" dirty="0">
                <a:solidFill>
                  <a:schemeClr val="bg1"/>
                </a:solidFill>
              </a:rPr>
              <a:t> Hub</a:t>
            </a:r>
          </a:p>
          <a:p>
            <a:pPr lvl="0" rtl="0"/>
            <a:r>
              <a:rPr lang="en-US" sz="1200" dirty="0" err="1">
                <a:solidFill>
                  <a:schemeClr val="bg1"/>
                </a:solidFill>
              </a:rPr>
              <a:t>Kaustav</a:t>
            </a:r>
            <a:r>
              <a:rPr lang="en-US" sz="1200" dirty="0">
                <a:solidFill>
                  <a:schemeClr val="bg1"/>
                </a:solidFill>
              </a:rPr>
              <a:t> Nag, Data Scientist , Capgemini</a:t>
            </a:r>
          </a:p>
          <a:p>
            <a:pPr lvl="0" rtl="0"/>
            <a:endParaRPr lang="en-US" sz="1200" dirty="0">
              <a:solidFill>
                <a:schemeClr val="bg1"/>
              </a:solidFill>
            </a:endParaRPr>
          </a:p>
          <a:p>
            <a:r>
              <a:rPr lang="en-US" sz="1200" dirty="0">
                <a:solidFill>
                  <a:schemeClr val="bg1"/>
                </a:solidFill>
              </a:rPr>
              <a:t>Anupam Saha, Associate Director (Data Science &amp; AI BU), Cognizant</a:t>
            </a:r>
          </a:p>
          <a:p>
            <a:pPr lvl="0" rtl="0"/>
            <a:endParaRPr lang="en-US"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1F1F50"/>
                </a:solidFill>
                <a:latin typeface="Lato"/>
                <a:ea typeface="Lato"/>
                <a:cs typeface="Lato"/>
                <a:sym typeface="Lato"/>
              </a:rPr>
              <a:t>GitHub Repository Link &amp; </a:t>
            </a:r>
            <a:r>
              <a:rPr lang="en" sz="2000" b="1" i="0" u="none" strike="noStrike" cap="none">
                <a:solidFill>
                  <a:srgbClr val="4A4548"/>
                </a:solidFill>
                <a:highlight>
                  <a:srgbClr val="FFFFFF"/>
                </a:highlight>
                <a:latin typeface="Lato"/>
                <a:ea typeface="Lato"/>
                <a:cs typeface="Lato"/>
                <a:sym typeface="Lato"/>
              </a:rPr>
              <a:t>supporting diagrams, screenshots, if any</a:t>
            </a:r>
            <a:endParaRPr sz="2000" b="1" i="0" u="none" strike="noStrike" cap="none">
              <a:solidFill>
                <a:srgbClr val="1F1F50"/>
              </a:solidFill>
              <a:latin typeface="Lato"/>
              <a:ea typeface="Lato"/>
              <a:cs typeface="Lato"/>
              <a:sym typeface="Lato"/>
            </a:endParaRPr>
          </a:p>
        </p:txBody>
      </p:sp>
      <p:sp>
        <p:nvSpPr>
          <p:cNvPr id="384" name="Google Shape;384;p8"/>
          <p:cNvSpPr txBox="1"/>
          <p:nvPr/>
        </p:nvSpPr>
        <p:spPr>
          <a:xfrm>
            <a:off x="316756" y="768942"/>
            <a:ext cx="8386200" cy="4278064"/>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How far it can go? (Anupam)</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 This AI platform will be primarily developed for any banking premise and ATM by using CCTV </a:t>
            </a:r>
            <a:r>
              <a:rPr lang="en" sz="1400" b="0" i="0" u="none" strike="noStrike" cap="none" dirty="0" err="1">
                <a:solidFill>
                  <a:srgbClr val="222222"/>
                </a:solidFill>
                <a:highlight>
                  <a:srgbClr val="FFFFFF"/>
                </a:highlight>
                <a:latin typeface="Lato"/>
                <a:ea typeface="Lato"/>
                <a:cs typeface="Lato"/>
                <a:sym typeface="Lato"/>
              </a:rPr>
              <a:t>fo</a:t>
            </a:r>
            <a:r>
              <a:rPr lang="en-IN" sz="1400" b="0" i="0" u="none" strike="noStrike" cap="none" dirty="0">
                <a:solidFill>
                  <a:srgbClr val="222222"/>
                </a:solidFill>
                <a:highlight>
                  <a:srgbClr val="FFFFFF"/>
                </a:highlight>
                <a:latin typeface="Lato"/>
                <a:ea typeface="Lato"/>
                <a:cs typeface="Lato"/>
                <a:sym typeface="Lato"/>
              </a:rPr>
              <a:t>o</a:t>
            </a:r>
            <a:r>
              <a:rPr lang="en" sz="1400" b="0" i="0" u="none" strike="noStrike" cap="none" dirty="0" err="1">
                <a:solidFill>
                  <a:srgbClr val="222222"/>
                </a:solidFill>
                <a:highlight>
                  <a:srgbClr val="FFFFFF"/>
                </a:highlight>
                <a:latin typeface="Lato"/>
                <a:ea typeface="Lato"/>
                <a:cs typeface="Lato"/>
                <a:sym typeface="Lato"/>
              </a:rPr>
              <a:t>tage</a:t>
            </a:r>
            <a:r>
              <a:rPr lang="en" sz="1400" b="0" i="0" u="none" strike="noStrike" cap="none" dirty="0">
                <a:solidFill>
                  <a:srgbClr val="222222"/>
                </a:solidFill>
                <a:highlight>
                  <a:srgbClr val="FFFFFF"/>
                </a:highlight>
                <a:latin typeface="Lato"/>
                <a:ea typeface="Lato"/>
                <a:cs typeface="Lato"/>
                <a:sym typeface="Lato"/>
              </a:rPr>
              <a:t> data and the AI platform will be build on Azure cognitive platforms.</a:t>
            </a: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dirty="0">
                <a:solidFill>
                  <a:srgbClr val="222222"/>
                </a:solidFill>
                <a:highlight>
                  <a:srgbClr val="FFFFFF"/>
                </a:highlight>
                <a:latin typeface="Lato"/>
                <a:ea typeface="Lato"/>
                <a:cs typeface="Lato"/>
                <a:sym typeface="Lato"/>
              </a:rPr>
              <a:t>## We can consider the next step as a phase 1 :</a:t>
            </a:r>
            <a:endParaRPr lang="en"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dirty="0">
                <a:solidFill>
                  <a:srgbClr val="222222"/>
                </a:solidFill>
                <a:highlight>
                  <a:srgbClr val="FFFFFF"/>
                </a:highlight>
                <a:latin typeface="Lato"/>
                <a:ea typeface="Lato"/>
                <a:cs typeface="Lato"/>
                <a:sym typeface="Lato"/>
              </a:rPr>
              <a:t># We have vision to make this solution live into 2 phases like any AI projects based on our 15 +</a:t>
            </a:r>
            <a:r>
              <a:rPr lang="en" dirty="0" err="1">
                <a:solidFill>
                  <a:srgbClr val="222222"/>
                </a:solidFill>
                <a:highlight>
                  <a:srgbClr val="FFFFFF"/>
                </a:highlight>
                <a:latin typeface="Lato"/>
                <a:ea typeface="Lato"/>
                <a:cs typeface="Lato"/>
                <a:sym typeface="Lato"/>
              </a:rPr>
              <a:t>yrs</a:t>
            </a:r>
            <a:r>
              <a:rPr lang="en" dirty="0">
                <a:solidFill>
                  <a:srgbClr val="222222"/>
                </a:solidFill>
                <a:highlight>
                  <a:srgbClr val="FFFFFF"/>
                </a:highlight>
                <a:latin typeface="Lato"/>
                <a:ea typeface="Lato"/>
                <a:cs typeface="Lato"/>
                <a:sym typeface="Lato"/>
              </a:rPr>
              <a:t> experience in data science.</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 in the third phase</a:t>
            </a:r>
            <a:r>
              <a:rPr lang="en" dirty="0">
                <a:solidFill>
                  <a:srgbClr val="222222"/>
                </a:solidFill>
                <a:highlight>
                  <a:srgbClr val="FFFFFF"/>
                </a:highlight>
                <a:latin typeface="Lato"/>
                <a:ea typeface="Lato"/>
                <a:cs typeface="Lato"/>
                <a:sym typeface="Lato"/>
              </a:rPr>
              <a:t> we will be having a first cut model with decent accuracy and </a:t>
            </a:r>
            <a:r>
              <a:rPr lang="en" dirty="0" err="1">
                <a:solidFill>
                  <a:srgbClr val="222222"/>
                </a:solidFill>
                <a:highlight>
                  <a:srgbClr val="FFFFFF"/>
                </a:highlight>
                <a:latin typeface="Lato"/>
                <a:ea typeface="Lato"/>
                <a:cs typeface="Lato"/>
                <a:sym typeface="Lato"/>
              </a:rPr>
              <a:t>montnor</a:t>
            </a:r>
            <a:r>
              <a:rPr lang="en" dirty="0">
                <a:solidFill>
                  <a:srgbClr val="222222"/>
                </a:solidFill>
                <a:highlight>
                  <a:srgbClr val="FFFFFF"/>
                </a:highlight>
                <a:latin typeface="Lato"/>
                <a:ea typeface="Lato"/>
                <a:cs typeface="Lato"/>
                <a:sym typeface="Lato"/>
              </a:rPr>
              <a:t> the model results.</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 based o</a:t>
            </a:r>
            <a:r>
              <a:rPr lang="en" dirty="0">
                <a:solidFill>
                  <a:srgbClr val="222222"/>
                </a:solidFill>
                <a:highlight>
                  <a:srgbClr val="FFFFFF"/>
                </a:highlight>
                <a:latin typeface="Lato"/>
                <a:ea typeface="Lato"/>
                <a:cs typeface="Lato"/>
                <a:sym typeface="Lato"/>
              </a:rPr>
              <a:t>n the model accuracy in the second phase over the period we will try to adopt Azure ML ops architecture.</a:t>
            </a:r>
          </a:p>
          <a:p>
            <a:pPr marL="0" marR="0" lvl="0" indent="0" algn="l" rtl="0">
              <a:lnSpc>
                <a:spcPct val="100000"/>
              </a:lnSpc>
              <a:spcBef>
                <a:spcPts val="0"/>
              </a:spcBef>
              <a:spcAft>
                <a:spcPts val="0"/>
              </a:spcAft>
              <a:buClr>
                <a:srgbClr val="000000"/>
              </a:buClr>
              <a:buSzPts val="1400"/>
              <a:buFont typeface="Arial"/>
              <a:buNone/>
            </a:pPr>
            <a:r>
              <a:rPr lang="en" dirty="0">
                <a:solidFill>
                  <a:srgbClr val="222222"/>
                </a:solidFill>
                <a:highlight>
                  <a:srgbClr val="FFFFFF"/>
                </a:highlight>
                <a:latin typeface="Lato"/>
                <a:ea typeface="Lato"/>
                <a:cs typeface="Lato"/>
                <a:sym typeface="Lato"/>
              </a:rPr>
              <a:t>## then it would help us for retuning the models and improve the accuracy.</a:t>
            </a:r>
          </a:p>
          <a:p>
            <a:pPr marL="0" marR="0" lvl="0" indent="0" algn="l" rtl="0">
              <a:lnSpc>
                <a:spcPct val="100000"/>
              </a:lnSpc>
              <a:spcBef>
                <a:spcPts val="0"/>
              </a:spcBef>
              <a:spcAft>
                <a:spcPts val="0"/>
              </a:spcAft>
              <a:buClr>
                <a:srgbClr val="000000"/>
              </a:buClr>
              <a:buSzPts val="1400"/>
              <a:buFont typeface="Arial"/>
              <a:buNone/>
            </a:pPr>
            <a:r>
              <a:rPr lang="en" dirty="0">
                <a:solidFill>
                  <a:srgbClr val="222222"/>
                </a:solidFill>
                <a:highlight>
                  <a:srgbClr val="FFFFFF"/>
                </a:highlight>
                <a:latin typeface="Lato"/>
                <a:ea typeface="Lato"/>
                <a:cs typeface="Lato"/>
                <a:sym typeface="Lato"/>
              </a:rPr>
              <a:t>## this solution </a:t>
            </a:r>
            <a:r>
              <a:rPr lang="en" dirty="0" err="1">
                <a:solidFill>
                  <a:srgbClr val="222222"/>
                </a:solidFill>
                <a:highlight>
                  <a:srgbClr val="FFFFFF"/>
                </a:highlight>
                <a:latin typeface="Lato"/>
                <a:ea typeface="Lato"/>
                <a:cs typeface="Lato"/>
                <a:sym typeface="Lato"/>
              </a:rPr>
              <a:t>canbe</a:t>
            </a:r>
            <a:r>
              <a:rPr lang="en" dirty="0">
                <a:solidFill>
                  <a:srgbClr val="222222"/>
                </a:solidFill>
                <a:highlight>
                  <a:srgbClr val="FFFFFF"/>
                </a:highlight>
                <a:latin typeface="Lato"/>
                <a:ea typeface="Lato"/>
                <a:cs typeface="Lato"/>
                <a:sym typeface="Lato"/>
              </a:rPr>
              <a:t> </a:t>
            </a:r>
            <a:r>
              <a:rPr lang="en" dirty="0" err="1">
                <a:solidFill>
                  <a:srgbClr val="222222"/>
                </a:solidFill>
                <a:highlight>
                  <a:srgbClr val="FFFFFF"/>
                </a:highlight>
                <a:latin typeface="Lato"/>
                <a:ea typeface="Lato"/>
                <a:cs typeface="Lato"/>
                <a:sym typeface="Lato"/>
              </a:rPr>
              <a:t>repli</a:t>
            </a:r>
            <a:r>
              <a:rPr lang="en-IN" dirty="0">
                <a:solidFill>
                  <a:srgbClr val="222222"/>
                </a:solidFill>
                <a:highlight>
                  <a:srgbClr val="FFFFFF"/>
                </a:highlight>
                <a:latin typeface="Lato"/>
                <a:ea typeface="Lato"/>
                <a:cs typeface="Lato"/>
                <a:sym typeface="Lato"/>
              </a:rPr>
              <a:t>ca</a:t>
            </a:r>
            <a:r>
              <a:rPr lang="en" dirty="0">
                <a:solidFill>
                  <a:srgbClr val="222222"/>
                </a:solidFill>
                <a:highlight>
                  <a:srgbClr val="FFFFFF"/>
                </a:highlight>
                <a:latin typeface="Lato"/>
                <a:ea typeface="Lato"/>
                <a:cs typeface="Lato"/>
                <a:sym typeface="Lato"/>
              </a:rPr>
              <a:t>ted to another sectors like retail, </a:t>
            </a:r>
            <a:r>
              <a:rPr lang="en" dirty="0" err="1">
                <a:solidFill>
                  <a:srgbClr val="222222"/>
                </a:solidFill>
                <a:highlight>
                  <a:srgbClr val="FFFFFF"/>
                </a:highlight>
                <a:latin typeface="Lato"/>
                <a:ea typeface="Lato"/>
                <a:cs typeface="Lato"/>
                <a:sym typeface="Lato"/>
              </a:rPr>
              <a:t>hospatility</a:t>
            </a:r>
            <a:r>
              <a:rPr lang="en" dirty="0">
                <a:solidFill>
                  <a:srgbClr val="222222"/>
                </a:solidFill>
                <a:highlight>
                  <a:srgbClr val="FFFFFF"/>
                </a:highlight>
                <a:latin typeface="Lato"/>
                <a:ea typeface="Lato"/>
                <a:cs typeface="Lato"/>
                <a:sym typeface="Lato"/>
              </a:rPr>
              <a:t>.</a:t>
            </a:r>
          </a:p>
          <a:p>
            <a:pPr marL="0" marR="0" lvl="0" indent="0" algn="l" rtl="0">
              <a:lnSpc>
                <a:spcPct val="100000"/>
              </a:lnSpc>
              <a:spcBef>
                <a:spcPts val="0"/>
              </a:spcBef>
              <a:spcAft>
                <a:spcPts val="0"/>
              </a:spcAft>
              <a:buClr>
                <a:srgbClr val="000000"/>
              </a:buClr>
              <a:buSzPts val="1400"/>
              <a:buFont typeface="Arial"/>
              <a:buNone/>
            </a:pPr>
            <a:r>
              <a:rPr lang="en" dirty="0">
                <a:solidFill>
                  <a:srgbClr val="222222"/>
                </a:solidFill>
                <a:highlight>
                  <a:srgbClr val="FFFFFF"/>
                </a:highlight>
                <a:latin typeface="Lato"/>
                <a:ea typeface="Lato"/>
                <a:cs typeface="Lato"/>
                <a:sym typeface="Lato"/>
              </a:rPr>
              <a:t>##  Based on the proper business need we will also try to update our architecture which would be cost effective .</a:t>
            </a:r>
          </a:p>
          <a:p>
            <a:pPr marL="0" marR="0" lvl="0" indent="0" algn="l" rtl="0">
              <a:lnSpc>
                <a:spcPct val="100000"/>
              </a:lnSpc>
              <a:spcBef>
                <a:spcPts val="0"/>
              </a:spcBef>
              <a:spcAft>
                <a:spcPts val="0"/>
              </a:spcAft>
              <a:buClr>
                <a:srgbClr val="000000"/>
              </a:buClr>
              <a:buSzPts val="1400"/>
              <a:buFont typeface="Arial"/>
              <a:buNone/>
            </a:pPr>
            <a:r>
              <a:rPr lang="en" dirty="0">
                <a:solidFill>
                  <a:srgbClr val="222222"/>
                </a:solidFill>
                <a:highlight>
                  <a:srgbClr val="FFFFFF"/>
                </a:highlight>
                <a:latin typeface="Lato"/>
                <a:ea typeface="Lato"/>
                <a:cs typeface="Lato"/>
                <a:sym typeface="Lato"/>
              </a:rPr>
              <a:t> </a:t>
            </a:r>
            <a:endParaRPr sz="1400" b="0" i="0" u="none" strike="noStrike" cap="none" dirty="0">
              <a:solidFill>
                <a:srgbClr val="000000"/>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5446</TotalTime>
  <Words>1758</Words>
  <Application>Microsoft Macintosh PowerPoint</Application>
  <PresentationFormat>On-screen Show (16:9)</PresentationFormat>
  <Paragraphs>139</Paragraphs>
  <Slides>9</Slides>
  <Notes>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Lato Black</vt:lpstr>
      <vt:lpstr>Lato</vt:lpstr>
      <vt:lpstr>Arial</vt:lpstr>
      <vt:lpstr>Trebuchet MS</vt:lpstr>
      <vt:lpstr>Arial Narrow</vt:lpstr>
      <vt:lpstr>Open Sans</vt:lpstr>
      <vt:lpstr>TI Template</vt:lpstr>
      <vt:lpstr>TI Template</vt:lpstr>
      <vt:lpstr>Bank of Baroda Hackathon - 2022                       </vt:lpstr>
      <vt:lpstr>Problem Statement?</vt:lpstr>
      <vt:lpstr>User Segment &amp; Pain Points</vt:lpstr>
      <vt:lpstr>Pre-Requisite</vt:lpstr>
      <vt:lpstr>Azure tools or resources</vt:lpstr>
      <vt:lpstr>Azure tools or resources</vt:lpstr>
      <vt:lpstr>Key Differentiators &amp; Adoption Plan</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cp:lastModifiedBy>Saha, Anupam</cp:lastModifiedBy>
  <cp:revision>215</cp:revision>
  <dcterms:modified xsi:type="dcterms:W3CDTF">2022-09-18T06:30:59Z</dcterms:modified>
</cp:coreProperties>
</file>