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92" r:id="rId5"/>
    <p:sldId id="299" r:id="rId6"/>
    <p:sldId id="300" r:id="rId7"/>
    <p:sldId id="297" r:id="rId8"/>
    <p:sldId id="279" r:id="rId9"/>
    <p:sldId id="301" r:id="rId10"/>
    <p:sldId id="298" r:id="rId11"/>
    <p:sldId id="293" r:id="rId12"/>
    <p:sldId id="28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44"/>
    <a:srgbClr val="D84400"/>
    <a:srgbClr val="2C4968"/>
    <a:srgbClr val="446992"/>
    <a:srgbClr val="AEC2D8"/>
    <a:srgbClr val="98432A"/>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1" autoAdjust="0"/>
    <p:restoredTop sz="94923" autoAdjust="0"/>
  </p:normalViewPr>
  <p:slideViewPr>
    <p:cSldViewPr snapToGrid="0" showGuides="1">
      <p:cViewPr>
        <p:scale>
          <a:sx n="75" d="100"/>
          <a:sy n="75" d="100"/>
        </p:scale>
        <p:origin x="2118" y="792"/>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en-US"/>
        </a:p>
      </dgm:t>
    </dgm:pt>
    <dgm:pt modelId="{A8C03FBB-4A75-4460-AEA6-DEAEB9C61496}">
      <dgm:prSet phldrT="[Text]" phldr="0"/>
      <dgm:spPr/>
      <dgm:t>
        <a:bodyPr/>
        <a:lstStyle/>
        <a:p>
          <a:pPr>
            <a:defRPr b="1"/>
          </a:pPr>
          <a:r>
            <a:rPr lang="en-US" dirty="0">
              <a:solidFill>
                <a:srgbClr val="FF8044"/>
              </a:solidFill>
            </a:rPr>
            <a:t>React.js</a:t>
          </a:r>
          <a:endParaRPr lang="en-US" dirty="0">
            <a:solidFill>
              <a:srgbClr val="FF8044"/>
            </a:solidFill>
            <a:latin typeface="+mn-lt"/>
          </a:endParaRP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5E71F362-34DF-4EEC-92A3-0EFE450E05E4}">
      <dgm:prSet phldrT="[Text]" phldr="0" custT="1"/>
      <dgm:spPr/>
      <dgm:t>
        <a:bodyPr/>
        <a:lstStyle/>
        <a:p>
          <a:pPr algn="ctr"/>
          <a:r>
            <a:rPr lang="en-US" sz="1800" dirty="0">
              <a:latin typeface="+mn-lt"/>
            </a:rPr>
            <a:t>Frontend</a:t>
          </a:r>
        </a:p>
      </dgm:t>
    </dgm:pt>
    <dgm:pt modelId="{8E5EE4D1-908E-455C-B8B3-281AD42DEC9A}" type="parTrans" cxnId="{B99CA6C9-28D1-4DDB-B8EC-AED73AD115CA}">
      <dgm:prSet/>
      <dgm:spPr/>
      <dgm:t>
        <a:bodyPr/>
        <a:lstStyle/>
        <a:p>
          <a:pPr algn="ctr"/>
          <a:endParaRPr lang="en-US">
            <a:latin typeface="+mn-lt"/>
          </a:endParaRPr>
        </a:p>
      </dgm:t>
    </dgm:pt>
    <dgm:pt modelId="{B208B24A-E9FD-40A9-B764-FB7C2B7ED8B9}" type="sibTrans" cxnId="{B99CA6C9-28D1-4DDB-B8EC-AED73AD115CA}">
      <dgm:prSet/>
      <dgm:spPr/>
      <dgm:t>
        <a:bodyPr/>
        <a:lstStyle/>
        <a:p>
          <a:pPr algn="ctr"/>
          <a:endParaRPr lang="en-US">
            <a:latin typeface="+mn-lt"/>
          </a:endParaRPr>
        </a:p>
      </dgm:t>
    </dgm:pt>
    <dgm:pt modelId="{91969DED-4CB8-4A14-A50B-3F7B848E46B5}">
      <dgm:prSet phldrT="[Text]" phldr="0"/>
      <dgm:spPr/>
      <dgm:t>
        <a:bodyPr/>
        <a:lstStyle/>
        <a:p>
          <a:pPr>
            <a:defRPr b="1"/>
          </a:pPr>
          <a:r>
            <a:rPr lang="en-US" dirty="0">
              <a:solidFill>
                <a:srgbClr val="FF8044"/>
              </a:solidFill>
            </a:rPr>
            <a:t>Spring Boot </a:t>
          </a:r>
          <a:endParaRPr lang="en-US" dirty="0">
            <a:solidFill>
              <a:srgbClr val="FF8044"/>
            </a:solidFill>
            <a:latin typeface="+mn-lt"/>
          </a:endParaRP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pPr algn="ctr"/>
          <a:r>
            <a:rPr lang="en-US" sz="1800" dirty="0">
              <a:latin typeface="+mn-lt"/>
            </a:rPr>
            <a:t>Backend</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defRPr b="1"/>
          </a:pPr>
          <a:r>
            <a:rPr lang="en-US" dirty="0">
              <a:solidFill>
                <a:srgbClr val="FF8044"/>
              </a:solidFill>
              <a:latin typeface="+mn-lt"/>
            </a:rPr>
            <a:t>WebSocket</a:t>
          </a: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pPr algn="ctr"/>
          <a:r>
            <a:rPr lang="en-US" sz="1800" dirty="0">
              <a:latin typeface="+mn-lt"/>
            </a:rPr>
            <a:t> </a:t>
          </a:r>
          <a:r>
            <a:rPr lang="en-US" sz="1800" dirty="0" err="1"/>
            <a:t>Comunicare</a:t>
          </a:r>
          <a:r>
            <a:rPr lang="en-US" sz="1800" dirty="0"/>
            <a:t> </a:t>
          </a:r>
          <a:r>
            <a:rPr lang="en-US" sz="1800" dirty="0" err="1"/>
            <a:t>în</a:t>
          </a:r>
          <a:r>
            <a:rPr lang="en-US" sz="1800" dirty="0"/>
            <a:t> </a:t>
          </a:r>
          <a:r>
            <a:rPr lang="en-US" sz="1800" dirty="0" err="1"/>
            <a:t>timp</a:t>
          </a:r>
          <a:r>
            <a:rPr lang="en-US" sz="1800" dirty="0"/>
            <a:t> real</a:t>
          </a:r>
          <a:endParaRPr lang="en-US" sz="1800" dirty="0">
            <a:latin typeface="+mn-lt"/>
          </a:endParaRP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defRPr b="1"/>
          </a:pPr>
          <a:r>
            <a:rPr lang="en-US" dirty="0">
              <a:solidFill>
                <a:srgbClr val="FF8044"/>
              </a:solidFill>
            </a:rPr>
            <a:t> PostgreSQL </a:t>
          </a:r>
          <a:endParaRPr lang="en-US" dirty="0">
            <a:solidFill>
              <a:srgbClr val="FF8044"/>
            </a:solidFill>
            <a:latin typeface="+mn-lt"/>
          </a:endParaRP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pPr algn="ctr"/>
          <a:r>
            <a:rPr lang="en-US" sz="1800" dirty="0">
              <a:latin typeface="+mn-lt"/>
            </a:rPr>
            <a:t>Baza de date</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2">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2">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887537"/>
          <a:ext cx="8348663"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85195"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rPr>
            <a:t>React.js</a:t>
          </a:r>
          <a:endParaRPr lang="en-US" sz="2000" kern="1200" dirty="0">
            <a:solidFill>
              <a:srgbClr val="FF8044"/>
            </a:solidFill>
            <a:latin typeface="+mn-lt"/>
          </a:endParaRPr>
        </a:p>
      </dsp:txBody>
      <dsp:txXfrm>
        <a:off x="185195" y="2027215"/>
        <a:ext cx="2679725" cy="426583"/>
      </dsp:txXfrm>
    </dsp:sp>
    <dsp:sp modelId="{BA29120C-7C6B-4F62-9079-4AD528BC0744}">
      <dsp:nvSpPr>
        <dsp:cNvPr id="0" name=""/>
        <dsp:cNvSpPr/>
      </dsp:nvSpPr>
      <dsp:spPr>
        <a:xfrm>
          <a:off x="2486" y="526622"/>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Frontend</a:t>
          </a:r>
        </a:p>
      </dsp:txBody>
      <dsp:txXfrm>
        <a:off x="33906" y="558042"/>
        <a:ext cx="2982302" cy="580810"/>
      </dsp:txXfrm>
    </dsp:sp>
    <dsp:sp modelId="{A95DB80B-444A-4D69-B205-3A801BB8524A}">
      <dsp:nvSpPr>
        <dsp:cNvPr id="0" name=""/>
        <dsp:cNvSpPr/>
      </dsp:nvSpPr>
      <dsp:spPr>
        <a:xfrm>
          <a:off x="1525057"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51377"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rPr>
            <a:t>Spring Boot </a:t>
          </a:r>
          <a:endParaRPr lang="en-US" sz="2000" kern="1200" dirty="0">
            <a:solidFill>
              <a:srgbClr val="FF8044"/>
            </a:solidFill>
            <a:latin typeface="+mn-lt"/>
          </a:endParaRPr>
        </a:p>
      </dsp:txBody>
      <dsp:txXfrm>
        <a:off x="1951377" y="1321276"/>
        <a:ext cx="2679725" cy="426583"/>
      </dsp:txXfrm>
    </dsp:sp>
    <dsp:sp modelId="{FA19A0AA-8B0B-4AA8-A80D-08CFFDD3F112}">
      <dsp:nvSpPr>
        <dsp:cNvPr id="0" name=""/>
        <dsp:cNvSpPr/>
      </dsp:nvSpPr>
      <dsp:spPr>
        <a:xfrm>
          <a:off x="1496744"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68669"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Backend</a:t>
          </a:r>
        </a:p>
      </dsp:txBody>
      <dsp:txXfrm>
        <a:off x="1800089" y="2636221"/>
        <a:ext cx="2982302" cy="580810"/>
      </dsp:txXfrm>
    </dsp:sp>
    <dsp:sp modelId="{DBD74D6B-057A-432C-9067-BF618C19EB2A}">
      <dsp:nvSpPr>
        <dsp:cNvPr id="0" name=""/>
        <dsp:cNvSpPr/>
      </dsp:nvSpPr>
      <dsp:spPr>
        <a:xfrm>
          <a:off x="3291240"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717560"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latin typeface="+mn-lt"/>
            </a:rPr>
            <a:t>WebSocket</a:t>
          </a:r>
        </a:p>
      </dsp:txBody>
      <dsp:txXfrm>
        <a:off x="3717560" y="2027215"/>
        <a:ext cx="2679725" cy="426583"/>
      </dsp:txXfrm>
    </dsp:sp>
    <dsp:sp modelId="{0F979253-FD39-4920-BFCA-78C564B167EA}">
      <dsp:nvSpPr>
        <dsp:cNvPr id="0" name=""/>
        <dsp:cNvSpPr/>
      </dsp:nvSpPr>
      <dsp:spPr>
        <a:xfrm>
          <a:off x="3262927"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534851" y="526622"/>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 </a:t>
          </a:r>
          <a:r>
            <a:rPr lang="en-US" sz="1800" kern="1200" dirty="0" err="1"/>
            <a:t>Comunicare</a:t>
          </a:r>
          <a:r>
            <a:rPr lang="en-US" sz="1800" kern="1200" dirty="0"/>
            <a:t> </a:t>
          </a:r>
          <a:r>
            <a:rPr lang="en-US" sz="1800" kern="1200" dirty="0" err="1"/>
            <a:t>în</a:t>
          </a:r>
          <a:r>
            <a:rPr lang="en-US" sz="1800" kern="1200" dirty="0"/>
            <a:t> </a:t>
          </a:r>
          <a:r>
            <a:rPr lang="en-US" sz="1800" kern="1200" dirty="0" err="1"/>
            <a:t>timp</a:t>
          </a:r>
          <a:r>
            <a:rPr lang="en-US" sz="1800" kern="1200" dirty="0"/>
            <a:t> real</a:t>
          </a:r>
          <a:endParaRPr lang="en-US" sz="1800" kern="1200" dirty="0">
            <a:latin typeface="+mn-lt"/>
          </a:endParaRPr>
        </a:p>
      </dsp:txBody>
      <dsp:txXfrm>
        <a:off x="3566271" y="558042"/>
        <a:ext cx="2982302" cy="580810"/>
      </dsp:txXfrm>
    </dsp:sp>
    <dsp:sp modelId="{DCAE8A46-752C-4E82-84CE-E790E1F2918E}">
      <dsp:nvSpPr>
        <dsp:cNvPr id="0" name=""/>
        <dsp:cNvSpPr/>
      </dsp:nvSpPr>
      <dsp:spPr>
        <a:xfrm>
          <a:off x="5057422"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5483742"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rgbClr val="FF8044"/>
              </a:solidFill>
            </a:rPr>
            <a:t> PostgreSQL </a:t>
          </a:r>
          <a:endParaRPr lang="en-US" sz="2000" kern="1200" dirty="0">
            <a:solidFill>
              <a:srgbClr val="FF8044"/>
            </a:solidFill>
            <a:latin typeface="+mn-lt"/>
          </a:endParaRPr>
        </a:p>
      </dsp:txBody>
      <dsp:txXfrm>
        <a:off x="5483742" y="1321276"/>
        <a:ext cx="2679725" cy="426583"/>
      </dsp:txXfrm>
    </dsp:sp>
    <dsp:sp modelId="{B6459BF8-D2C3-4018-9C28-98667DC203F4}">
      <dsp:nvSpPr>
        <dsp:cNvPr id="0" name=""/>
        <dsp:cNvSpPr/>
      </dsp:nvSpPr>
      <dsp:spPr>
        <a:xfrm>
          <a:off x="5029109"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5301034"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n-lt"/>
            </a:rPr>
            <a:t>Baza de date</a:t>
          </a:r>
        </a:p>
      </dsp:txBody>
      <dsp:txXfrm>
        <a:off x="5332454" y="2636221"/>
        <a:ext cx="2982302" cy="580810"/>
      </dsp:txXfrm>
    </dsp:sp>
    <dsp:sp modelId="{086FB9B1-82B2-4197-8B33-6E7FF94F8D2E}">
      <dsp:nvSpPr>
        <dsp:cNvPr id="0" name=""/>
        <dsp:cNvSpPr/>
      </dsp:nvSpPr>
      <dsp:spPr>
        <a:xfrm>
          <a:off x="6823605"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6795292"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7/2/2025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7/2/2025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err="1"/>
              <a:t>Bună</a:t>
            </a:r>
            <a:r>
              <a:rPr lang="en-US" dirty="0"/>
              <a:t> </a:t>
            </a:r>
            <a:r>
              <a:rPr lang="en-US" dirty="0" err="1"/>
              <a:t>ziua</a:t>
            </a:r>
            <a:r>
              <a:rPr lang="en-US" dirty="0"/>
              <a:t>!</a:t>
            </a:r>
            <a:br>
              <a:rPr lang="en-US" dirty="0"/>
            </a:br>
            <a:r>
              <a:rPr lang="en-US" dirty="0" err="1"/>
              <a:t>Numele</a:t>
            </a:r>
            <a:r>
              <a:rPr lang="en-US" dirty="0"/>
              <a:t> meu </a:t>
            </a:r>
            <a:r>
              <a:rPr lang="en-US" dirty="0" err="1"/>
              <a:t>este</a:t>
            </a:r>
            <a:r>
              <a:rPr lang="en-US" dirty="0"/>
              <a:t> </a:t>
            </a:r>
            <a:r>
              <a:rPr lang="en-US" b="0" dirty="0"/>
              <a:t>Janina Constantina </a:t>
            </a:r>
            <a:r>
              <a:rPr lang="en-US" b="0" dirty="0" err="1"/>
              <a:t>Cocei</a:t>
            </a:r>
            <a:r>
              <a:rPr lang="en-US" dirty="0"/>
              <a:t>, </a:t>
            </a:r>
            <a:r>
              <a:rPr lang="en-US" dirty="0" err="1"/>
              <a:t>iar</a:t>
            </a:r>
            <a:r>
              <a:rPr lang="en-US" dirty="0"/>
              <a:t> </a:t>
            </a:r>
            <a:r>
              <a:rPr lang="en-US" dirty="0" err="1"/>
              <a:t>în</a:t>
            </a:r>
            <a:r>
              <a:rPr lang="en-US" dirty="0"/>
              <a:t> </a:t>
            </a:r>
            <a:r>
              <a:rPr lang="en-US" dirty="0" err="1"/>
              <a:t>această</a:t>
            </a:r>
            <a:r>
              <a:rPr lang="en-US" dirty="0"/>
              <a:t> </a:t>
            </a:r>
            <a:r>
              <a:rPr lang="en-US" dirty="0" err="1"/>
              <a:t>lucrare</a:t>
            </a:r>
            <a:r>
              <a:rPr lang="en-US" dirty="0"/>
              <a:t> de </a:t>
            </a:r>
            <a:r>
              <a:rPr lang="en-US" dirty="0" err="1"/>
              <a:t>licență</a:t>
            </a:r>
            <a:r>
              <a:rPr lang="en-US" dirty="0"/>
              <a:t> </a:t>
            </a:r>
            <a:r>
              <a:rPr lang="en-US" dirty="0" err="1"/>
              <a:t>vă</a:t>
            </a:r>
            <a:r>
              <a:rPr lang="en-US" dirty="0"/>
              <a:t> </a:t>
            </a:r>
            <a:r>
              <a:rPr lang="en-US" dirty="0" err="1"/>
              <a:t>voi</a:t>
            </a:r>
            <a:r>
              <a:rPr lang="en-US" dirty="0"/>
              <a:t> </a:t>
            </a:r>
            <a:r>
              <a:rPr lang="en-US" dirty="0" err="1"/>
              <a:t>prezenta</a:t>
            </a:r>
            <a:r>
              <a:rPr lang="en-US" dirty="0"/>
              <a:t> </a:t>
            </a:r>
            <a:r>
              <a:rPr lang="en-US" dirty="0" err="1"/>
              <a:t>proiectul</a:t>
            </a:r>
            <a:r>
              <a:rPr lang="en-US" dirty="0"/>
              <a:t> </a:t>
            </a:r>
            <a:r>
              <a:rPr lang="en-US" b="1" dirty="0" err="1"/>
              <a:t>CampusConnect</a:t>
            </a:r>
            <a:r>
              <a:rPr lang="en-US" dirty="0"/>
              <a:t> – o </a:t>
            </a:r>
            <a:r>
              <a:rPr lang="en-US" dirty="0" err="1"/>
              <a:t>aplicație</a:t>
            </a:r>
            <a:r>
              <a:rPr lang="en-US" dirty="0"/>
              <a:t> web </a:t>
            </a:r>
            <a:r>
              <a:rPr lang="en-US" dirty="0" err="1"/>
              <a:t>pentru</a:t>
            </a:r>
            <a:r>
              <a:rPr lang="en-US" dirty="0"/>
              <a:t> </a:t>
            </a:r>
            <a:r>
              <a:rPr lang="en-US" dirty="0" err="1"/>
              <a:t>comunicare</a:t>
            </a:r>
            <a:r>
              <a:rPr lang="en-US" dirty="0"/>
              <a:t> </a:t>
            </a:r>
            <a:r>
              <a:rPr lang="en-US" dirty="0" err="1"/>
              <a:t>în</a:t>
            </a:r>
            <a:r>
              <a:rPr lang="en-US" dirty="0"/>
              <a:t> </a:t>
            </a:r>
            <a:r>
              <a:rPr lang="en-US" dirty="0" err="1"/>
              <a:t>timp</a:t>
            </a:r>
            <a:r>
              <a:rPr lang="en-US" dirty="0"/>
              <a:t> real, </a:t>
            </a:r>
            <a:r>
              <a:rPr lang="en-US" dirty="0" err="1"/>
              <a:t>destinată</a:t>
            </a:r>
            <a:r>
              <a:rPr lang="en-US" dirty="0"/>
              <a:t> </a:t>
            </a:r>
            <a:r>
              <a:rPr lang="en-US" dirty="0" err="1"/>
              <a:t>mediului</a:t>
            </a:r>
            <a:r>
              <a:rPr lang="en-US" dirty="0"/>
              <a:t> </a:t>
            </a:r>
            <a:r>
              <a:rPr lang="en-US" dirty="0" err="1"/>
              <a:t>educațional</a:t>
            </a:r>
            <a:r>
              <a:rPr lang="en-US" dirty="0"/>
              <a:t>.</a:t>
            </a:r>
            <a:br>
              <a:rPr lang="en-US" dirty="0"/>
            </a:br>
            <a:r>
              <a:rPr lang="en-US" dirty="0"/>
              <a:t>Sub </a:t>
            </a:r>
            <a:r>
              <a:rPr lang="en-US" dirty="0" err="1"/>
              <a:t>îndrumarea</a:t>
            </a:r>
            <a:r>
              <a:rPr lang="en-US" dirty="0"/>
              <a:t> </a:t>
            </a:r>
            <a:r>
              <a:rPr lang="en-US" dirty="0" err="1"/>
              <a:t>domnului</a:t>
            </a:r>
            <a:r>
              <a:rPr lang="en-US" dirty="0"/>
              <a:t> </a:t>
            </a:r>
            <a:r>
              <a:rPr lang="en-US" b="1" dirty="0"/>
              <a:t>Ș. L. Dr. Ing. Cătălin </a:t>
            </a:r>
            <a:r>
              <a:rPr lang="en-US" b="1" dirty="0" err="1"/>
              <a:t>Cerbulescu</a:t>
            </a:r>
            <a:r>
              <a:rPr lang="en-US" dirty="0"/>
              <a:t>, am </a:t>
            </a:r>
            <a:r>
              <a:rPr lang="en-US" dirty="0" err="1"/>
              <a:t>dezvoltat</a:t>
            </a:r>
            <a:r>
              <a:rPr lang="en-US" dirty="0"/>
              <a:t> </a:t>
            </a:r>
            <a:r>
              <a:rPr lang="en-US" dirty="0" err="1"/>
              <a:t>atât</a:t>
            </a:r>
            <a:r>
              <a:rPr lang="en-US" dirty="0"/>
              <a:t> </a:t>
            </a:r>
            <a:r>
              <a:rPr lang="en-US" dirty="0" err="1"/>
              <a:t>partea</a:t>
            </a:r>
            <a:r>
              <a:rPr lang="en-US" dirty="0"/>
              <a:t> de frontend </a:t>
            </a:r>
            <a:r>
              <a:rPr lang="en-US" dirty="0" err="1"/>
              <a:t>cât</a:t>
            </a:r>
            <a:r>
              <a:rPr lang="en-US" dirty="0"/>
              <a:t> </a:t>
            </a:r>
            <a:r>
              <a:rPr lang="en-US" dirty="0" err="1"/>
              <a:t>și</a:t>
            </a:r>
            <a:r>
              <a:rPr lang="en-US" dirty="0"/>
              <a:t> de backend a </a:t>
            </a:r>
            <a:r>
              <a:rPr lang="en-US" dirty="0" err="1"/>
              <a:t>acestei</a:t>
            </a:r>
            <a:r>
              <a:rPr lang="en-US" dirty="0"/>
              <a:t> </a:t>
            </a:r>
            <a:r>
              <a:rPr lang="en-US" dirty="0" err="1"/>
              <a:t>aplicații</a:t>
            </a:r>
            <a:r>
              <a:rPr lang="en-US" dirty="0"/>
              <a:t>, </a:t>
            </a:r>
            <a:r>
              <a:rPr lang="en-US" dirty="0" err="1"/>
              <a:t>punând</a:t>
            </a:r>
            <a:r>
              <a:rPr lang="en-US" dirty="0"/>
              <a:t> accent pe </a:t>
            </a:r>
            <a:r>
              <a:rPr lang="en-US" dirty="0" err="1"/>
              <a:t>funcționalități</a:t>
            </a:r>
            <a:r>
              <a:rPr lang="en-US" dirty="0"/>
              <a:t> </a:t>
            </a:r>
            <a:r>
              <a:rPr lang="en-US" dirty="0" err="1"/>
              <a:t>moderne</a:t>
            </a:r>
            <a:r>
              <a:rPr lang="en-US" dirty="0"/>
              <a:t> de tip chat, </a:t>
            </a:r>
            <a:r>
              <a:rPr lang="en-US" dirty="0" err="1"/>
              <a:t>administrare</a:t>
            </a:r>
            <a:r>
              <a:rPr lang="en-US" dirty="0"/>
              <a:t> de </a:t>
            </a:r>
            <a:r>
              <a:rPr lang="en-US" dirty="0" err="1"/>
              <a:t>grupuri</a:t>
            </a:r>
            <a:r>
              <a:rPr lang="en-US" dirty="0"/>
              <a:t> </a:t>
            </a:r>
            <a:r>
              <a:rPr lang="en-US" dirty="0" err="1"/>
              <a:t>și</a:t>
            </a:r>
            <a:r>
              <a:rPr lang="en-US" dirty="0"/>
              <a:t> </a:t>
            </a:r>
            <a:r>
              <a:rPr lang="en-US" dirty="0" err="1"/>
              <a:t>schimb</a:t>
            </a:r>
            <a:r>
              <a:rPr lang="en-US" dirty="0"/>
              <a:t> de </a:t>
            </a:r>
            <a:r>
              <a:rPr lang="en-US" dirty="0" err="1"/>
              <a:t>fișiere</a:t>
            </a:r>
            <a:r>
              <a:rPr lang="en-US" dirty="0"/>
              <a:t>.</a:t>
            </a:r>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În</a:t>
            </a:r>
            <a:r>
              <a:rPr lang="en-US" dirty="0"/>
              <a:t> </a:t>
            </a:r>
            <a:r>
              <a:rPr lang="en-US" dirty="0" err="1"/>
              <a:t>această</a:t>
            </a:r>
            <a:r>
              <a:rPr lang="en-US" dirty="0"/>
              <a:t> </a:t>
            </a:r>
            <a:r>
              <a:rPr lang="en-US" dirty="0" err="1"/>
              <a:t>lucrare</a:t>
            </a:r>
            <a:r>
              <a:rPr lang="en-US" dirty="0"/>
              <a:t> am </a:t>
            </a:r>
            <a:r>
              <a:rPr lang="en-US" dirty="0" err="1"/>
              <a:t>urmărit</a:t>
            </a:r>
            <a:r>
              <a:rPr lang="en-US" dirty="0"/>
              <a:t> </a:t>
            </a:r>
            <a:r>
              <a:rPr lang="en-US" dirty="0" err="1"/>
              <a:t>să</a:t>
            </a:r>
            <a:r>
              <a:rPr lang="en-US" dirty="0"/>
              <a:t> </a:t>
            </a:r>
            <a:r>
              <a:rPr lang="en-US" dirty="0" err="1"/>
              <a:t>dezvolt</a:t>
            </a:r>
            <a:r>
              <a:rPr lang="en-US" dirty="0"/>
              <a:t> o </a:t>
            </a:r>
            <a:r>
              <a:rPr lang="en-US" dirty="0" err="1"/>
              <a:t>aplicație</a:t>
            </a:r>
            <a:r>
              <a:rPr lang="en-US" dirty="0"/>
              <a:t> web </a:t>
            </a:r>
            <a:r>
              <a:rPr lang="en-US" dirty="0" err="1"/>
              <a:t>modernă</a:t>
            </a:r>
            <a:r>
              <a:rPr lang="en-US" dirty="0"/>
              <a:t>, </a:t>
            </a:r>
            <a:r>
              <a:rPr lang="en-US" dirty="0" err="1"/>
              <a:t>numită</a:t>
            </a:r>
            <a:r>
              <a:rPr lang="en-US" dirty="0"/>
              <a:t> </a:t>
            </a:r>
            <a:r>
              <a:rPr lang="en-US" b="1" dirty="0" err="1"/>
              <a:t>CampusConnect</a:t>
            </a:r>
            <a:r>
              <a:rPr lang="en-US" dirty="0"/>
              <a:t>, care </a:t>
            </a:r>
            <a:r>
              <a:rPr lang="en-US" dirty="0" err="1"/>
              <a:t>să</a:t>
            </a:r>
            <a:r>
              <a:rPr lang="en-US" dirty="0"/>
              <a:t> </a:t>
            </a:r>
            <a:r>
              <a:rPr lang="en-US" dirty="0" err="1"/>
              <a:t>răspundă</a:t>
            </a:r>
            <a:r>
              <a:rPr lang="en-US" dirty="0"/>
              <a:t> </a:t>
            </a:r>
            <a:r>
              <a:rPr lang="en-US" dirty="0" err="1"/>
              <a:t>nevoilor</a:t>
            </a:r>
            <a:r>
              <a:rPr lang="en-US" dirty="0"/>
              <a:t> </a:t>
            </a:r>
            <a:r>
              <a:rPr lang="en-US" dirty="0" err="1"/>
              <a:t>actuale</a:t>
            </a:r>
            <a:r>
              <a:rPr lang="en-US" dirty="0"/>
              <a:t> din </a:t>
            </a:r>
            <a:r>
              <a:rPr lang="en-US" dirty="0" err="1"/>
              <a:t>mediul</a:t>
            </a:r>
            <a:r>
              <a:rPr lang="en-US" dirty="0"/>
              <a:t> </a:t>
            </a:r>
            <a:r>
              <a:rPr lang="en-US" dirty="0" err="1"/>
              <a:t>educațional</a:t>
            </a:r>
            <a:r>
              <a:rPr lang="en-US" dirty="0"/>
              <a:t> </a:t>
            </a:r>
            <a:r>
              <a:rPr lang="en-US" dirty="0" err="1"/>
              <a:t>universitar</a:t>
            </a:r>
            <a:r>
              <a:rPr lang="en-US" dirty="0"/>
              <a:t>.</a:t>
            </a:r>
            <a:br>
              <a:rPr lang="en-US" dirty="0"/>
            </a:br>
            <a:r>
              <a:rPr lang="en-US" dirty="0" err="1"/>
              <a:t>Scopul</a:t>
            </a:r>
            <a:r>
              <a:rPr lang="en-US" dirty="0"/>
              <a:t> principal a </a:t>
            </a:r>
            <a:r>
              <a:rPr lang="en-US" dirty="0" err="1"/>
              <a:t>fost</a:t>
            </a:r>
            <a:r>
              <a:rPr lang="en-US" dirty="0"/>
              <a:t> de a </a:t>
            </a:r>
            <a:r>
              <a:rPr lang="en-US" dirty="0" err="1"/>
              <a:t>crea</a:t>
            </a:r>
            <a:r>
              <a:rPr lang="en-US" dirty="0"/>
              <a:t> o </a:t>
            </a:r>
            <a:r>
              <a:rPr lang="en-US" dirty="0" err="1"/>
              <a:t>platformă</a:t>
            </a:r>
            <a:r>
              <a:rPr lang="en-US" dirty="0"/>
              <a:t> </a:t>
            </a:r>
            <a:r>
              <a:rPr lang="en-US" dirty="0" err="1"/>
              <a:t>prin</a:t>
            </a:r>
            <a:r>
              <a:rPr lang="en-US" dirty="0"/>
              <a:t> care </a:t>
            </a:r>
            <a:r>
              <a:rPr lang="en-US" b="1" dirty="0" err="1"/>
              <a:t>studenții</a:t>
            </a:r>
            <a:r>
              <a:rPr lang="en-US" b="1" dirty="0"/>
              <a:t>, </a:t>
            </a:r>
            <a:r>
              <a:rPr lang="en-US" b="1" dirty="0" err="1"/>
              <a:t>tutorii</a:t>
            </a:r>
            <a:r>
              <a:rPr lang="en-US" b="1" dirty="0"/>
              <a:t> </a:t>
            </a:r>
            <a:r>
              <a:rPr lang="en-US" b="1" dirty="0" err="1"/>
              <a:t>și</a:t>
            </a:r>
            <a:r>
              <a:rPr lang="en-US" b="1" dirty="0"/>
              <a:t> </a:t>
            </a:r>
            <a:r>
              <a:rPr lang="en-US" b="1" dirty="0" err="1"/>
              <a:t>administratorii</a:t>
            </a:r>
            <a:r>
              <a:rPr lang="en-US" dirty="0"/>
              <a:t> </a:t>
            </a:r>
            <a:r>
              <a:rPr lang="en-US" dirty="0" err="1"/>
              <a:t>să</a:t>
            </a:r>
            <a:r>
              <a:rPr lang="en-US" dirty="0"/>
              <a:t> </a:t>
            </a:r>
            <a:r>
              <a:rPr lang="en-US" dirty="0" err="1"/>
              <a:t>poată</a:t>
            </a:r>
            <a:r>
              <a:rPr lang="en-US" dirty="0"/>
              <a:t> </a:t>
            </a:r>
            <a:r>
              <a:rPr lang="en-US" dirty="0" err="1"/>
              <a:t>comunica</a:t>
            </a:r>
            <a:r>
              <a:rPr lang="en-US" dirty="0"/>
              <a:t> </a:t>
            </a:r>
            <a:r>
              <a:rPr lang="en-US" dirty="0" err="1"/>
              <a:t>eficient</a:t>
            </a:r>
            <a:r>
              <a:rPr lang="en-US" dirty="0"/>
              <a:t>, </a:t>
            </a:r>
            <a:r>
              <a:rPr lang="en-US" dirty="0" err="1"/>
              <a:t>într</a:t>
            </a:r>
            <a:r>
              <a:rPr lang="en-US" dirty="0"/>
              <a:t>-un mod </a:t>
            </a:r>
            <a:r>
              <a:rPr lang="en-US" b="1" dirty="0" err="1"/>
              <a:t>organizat</a:t>
            </a:r>
            <a:r>
              <a:rPr lang="en-US" b="1" dirty="0"/>
              <a:t>, </a:t>
            </a:r>
            <a:r>
              <a:rPr lang="en-US" b="1" dirty="0" err="1"/>
              <a:t>securizat</a:t>
            </a:r>
            <a:r>
              <a:rPr lang="en-US" b="1" dirty="0"/>
              <a:t> </a:t>
            </a:r>
            <a:r>
              <a:rPr lang="en-US" b="1" dirty="0" err="1"/>
              <a:t>și</a:t>
            </a:r>
            <a:r>
              <a:rPr lang="en-US" b="1" dirty="0"/>
              <a:t> </a:t>
            </a:r>
            <a:r>
              <a:rPr lang="en-US" b="1" dirty="0" err="1"/>
              <a:t>accesibil</a:t>
            </a:r>
            <a:r>
              <a:rPr lang="en-US" dirty="0"/>
              <a:t>.</a:t>
            </a:r>
          </a:p>
        </p:txBody>
      </p:sp>
      <p:sp>
        <p:nvSpPr>
          <p:cNvPr id="4" name="Substituent număr diapozitiv 3"/>
          <p:cNvSpPr>
            <a:spLocks noGrp="1"/>
          </p:cNvSpPr>
          <p:nvPr>
            <p:ph type="sldNum" sz="quarter" idx="5"/>
          </p:nvPr>
        </p:nvSpPr>
        <p:spPr/>
        <p:txBody>
          <a:bodyPr/>
          <a:lstStyle/>
          <a:p>
            <a:fld id="{D060679C-80C7-4E7D-9614-ABA41C5B2858}" type="slidenum">
              <a:rPr lang="en-US" smtClean="0"/>
              <a:t>2</a:t>
            </a:fld>
            <a:endParaRPr lang="en-US" dirty="0"/>
          </a:p>
        </p:txBody>
      </p:sp>
    </p:spTree>
    <p:extLst>
      <p:ext uri="{BB962C8B-B14F-4D97-AF65-F5344CB8AC3E}">
        <p14:creationId xmlns:p14="http://schemas.microsoft.com/office/powerpoint/2010/main" val="3337578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Motivația</a:t>
            </a:r>
            <a:r>
              <a:rPr lang="en-US" dirty="0"/>
              <a:t> </a:t>
            </a:r>
            <a:r>
              <a:rPr lang="en-US" dirty="0" err="1"/>
              <a:t>acestei</a:t>
            </a:r>
            <a:r>
              <a:rPr lang="en-US" dirty="0"/>
              <a:t> </a:t>
            </a:r>
            <a:r>
              <a:rPr lang="en-US" dirty="0" err="1"/>
              <a:t>lucrări</a:t>
            </a:r>
            <a:r>
              <a:rPr lang="en-US" dirty="0"/>
              <a:t> </a:t>
            </a:r>
            <a:r>
              <a:rPr lang="en-US" dirty="0" err="1"/>
              <a:t>pornește</a:t>
            </a:r>
            <a:r>
              <a:rPr lang="en-US" dirty="0"/>
              <a:t> de la o </a:t>
            </a:r>
            <a:r>
              <a:rPr lang="en-US" dirty="0" err="1"/>
              <a:t>nevoie</a:t>
            </a:r>
            <a:r>
              <a:rPr lang="en-US" dirty="0"/>
              <a:t> </a:t>
            </a:r>
            <a:r>
              <a:rPr lang="en-US" dirty="0" err="1"/>
              <a:t>reală</a:t>
            </a:r>
            <a:r>
              <a:rPr lang="en-US" dirty="0"/>
              <a:t> din </a:t>
            </a:r>
            <a:r>
              <a:rPr lang="en-US" dirty="0" err="1"/>
              <a:t>mediul</a:t>
            </a:r>
            <a:r>
              <a:rPr lang="en-US" dirty="0"/>
              <a:t> academic: </a:t>
            </a:r>
            <a:r>
              <a:rPr lang="en-US" dirty="0" err="1"/>
              <a:t>aceea</a:t>
            </a:r>
            <a:r>
              <a:rPr lang="en-US" dirty="0"/>
              <a:t> de a </a:t>
            </a:r>
            <a:r>
              <a:rPr lang="en-US" dirty="0" err="1"/>
              <a:t>avea</a:t>
            </a:r>
            <a:r>
              <a:rPr lang="en-US" dirty="0"/>
              <a:t> o </a:t>
            </a:r>
            <a:r>
              <a:rPr lang="en-US" dirty="0" err="1"/>
              <a:t>platformă</a:t>
            </a:r>
            <a:r>
              <a:rPr lang="en-US" dirty="0"/>
              <a:t> </a:t>
            </a:r>
            <a:r>
              <a:rPr lang="en-US" dirty="0" err="1"/>
              <a:t>unificată</a:t>
            </a:r>
            <a:r>
              <a:rPr lang="en-US" dirty="0"/>
              <a:t>, special </a:t>
            </a:r>
            <a:r>
              <a:rPr lang="en-US" dirty="0" err="1"/>
              <a:t>concepută</a:t>
            </a:r>
            <a:r>
              <a:rPr lang="en-US" dirty="0"/>
              <a:t> </a:t>
            </a:r>
            <a:r>
              <a:rPr lang="en-US" dirty="0" err="1"/>
              <a:t>pentru</a:t>
            </a:r>
            <a:r>
              <a:rPr lang="en-US" dirty="0"/>
              <a:t> </a:t>
            </a:r>
            <a:r>
              <a:rPr lang="en-US" dirty="0" err="1"/>
              <a:t>comunicare</a:t>
            </a:r>
            <a:r>
              <a:rPr lang="en-US" dirty="0"/>
              <a:t> </a:t>
            </a:r>
            <a:r>
              <a:rPr lang="en-US" dirty="0" err="1"/>
              <a:t>educațională.În</a:t>
            </a:r>
            <a:r>
              <a:rPr lang="en-US" dirty="0"/>
              <a:t> </a:t>
            </a:r>
            <a:r>
              <a:rPr lang="en-US" dirty="0" err="1"/>
              <a:t>universități</a:t>
            </a:r>
            <a:r>
              <a:rPr lang="en-US" dirty="0"/>
              <a:t>, </a:t>
            </a:r>
            <a:r>
              <a:rPr lang="en-US" dirty="0" err="1"/>
              <a:t>interacțiunea</a:t>
            </a:r>
            <a:r>
              <a:rPr lang="en-US" dirty="0"/>
              <a:t> </a:t>
            </a:r>
            <a:r>
              <a:rPr lang="en-US" dirty="0" err="1"/>
              <a:t>între</a:t>
            </a:r>
            <a:r>
              <a:rPr lang="en-US" dirty="0"/>
              <a:t> </a:t>
            </a:r>
            <a:r>
              <a:rPr lang="en-US" dirty="0" err="1"/>
              <a:t>studenți</a:t>
            </a:r>
            <a:r>
              <a:rPr lang="en-US" dirty="0"/>
              <a:t> </a:t>
            </a:r>
            <a:r>
              <a:rPr lang="en-US" dirty="0" err="1"/>
              <a:t>și</a:t>
            </a:r>
            <a:r>
              <a:rPr lang="en-US" dirty="0"/>
              <a:t> cadre </a:t>
            </a:r>
            <a:r>
              <a:rPr lang="en-US" dirty="0" err="1"/>
              <a:t>didactice</a:t>
            </a:r>
            <a:r>
              <a:rPr lang="en-US" dirty="0"/>
              <a:t> se face </a:t>
            </a:r>
            <a:r>
              <a:rPr lang="en-US" dirty="0" err="1"/>
              <a:t>adesea</a:t>
            </a:r>
            <a:r>
              <a:rPr lang="en-US" dirty="0"/>
              <a:t> </a:t>
            </a:r>
            <a:r>
              <a:rPr lang="en-US" dirty="0" err="1"/>
              <a:t>prin</a:t>
            </a:r>
            <a:r>
              <a:rPr lang="en-US" dirty="0"/>
              <a:t> </a:t>
            </a:r>
            <a:r>
              <a:rPr lang="en-US" dirty="0" err="1"/>
              <a:t>platforme</a:t>
            </a:r>
            <a:r>
              <a:rPr lang="en-US" dirty="0"/>
              <a:t> multiple </a:t>
            </a:r>
            <a:r>
              <a:rPr lang="en-US" dirty="0" err="1"/>
              <a:t>și</a:t>
            </a:r>
            <a:r>
              <a:rPr lang="en-US" dirty="0"/>
              <a:t> fragmentate – </a:t>
            </a:r>
            <a:r>
              <a:rPr lang="en-US" dirty="0" err="1"/>
              <a:t>ceea</a:t>
            </a:r>
            <a:r>
              <a:rPr lang="en-US" dirty="0"/>
              <a:t> </a:t>
            </a:r>
            <a:r>
              <a:rPr lang="en-US" dirty="0" err="1"/>
              <a:t>ce</a:t>
            </a:r>
            <a:r>
              <a:rPr lang="en-US" dirty="0"/>
              <a:t> </a:t>
            </a:r>
            <a:r>
              <a:rPr lang="en-US" dirty="0" err="1"/>
              <a:t>creează</a:t>
            </a:r>
            <a:r>
              <a:rPr lang="en-US" dirty="0"/>
              <a:t> </a:t>
            </a:r>
            <a:r>
              <a:rPr lang="en-US" dirty="0" err="1"/>
              <a:t>dificultăți</a:t>
            </a:r>
            <a:r>
              <a:rPr lang="en-US" dirty="0"/>
              <a:t> </a:t>
            </a:r>
            <a:r>
              <a:rPr lang="en-US" dirty="0" err="1"/>
              <a:t>în</a:t>
            </a:r>
            <a:r>
              <a:rPr lang="en-US" dirty="0"/>
              <a:t> </a:t>
            </a:r>
            <a:r>
              <a:rPr lang="en-US" dirty="0" err="1"/>
              <a:t>colaborare</a:t>
            </a:r>
            <a:r>
              <a:rPr lang="en-US" dirty="0"/>
              <a:t> </a:t>
            </a:r>
            <a:r>
              <a:rPr lang="en-US" dirty="0" err="1"/>
              <a:t>și</a:t>
            </a:r>
            <a:r>
              <a:rPr lang="en-US" dirty="0"/>
              <a:t> </a:t>
            </a:r>
            <a:r>
              <a:rPr lang="en-US" dirty="0" err="1"/>
              <a:t>organizare</a:t>
            </a:r>
            <a:r>
              <a:rPr lang="en-US" dirty="0"/>
              <a:t>.</a:t>
            </a:r>
          </a:p>
        </p:txBody>
      </p:sp>
      <p:sp>
        <p:nvSpPr>
          <p:cNvPr id="4" name="Substituent număr diapozitiv 3"/>
          <p:cNvSpPr>
            <a:spLocks noGrp="1"/>
          </p:cNvSpPr>
          <p:nvPr>
            <p:ph type="sldNum" sz="quarter" idx="5"/>
          </p:nvPr>
        </p:nvSpPr>
        <p:spPr/>
        <p:txBody>
          <a:bodyPr/>
          <a:lstStyle/>
          <a:p>
            <a:fld id="{D060679C-80C7-4E7D-9614-ABA41C5B2858}" type="slidenum">
              <a:rPr lang="en-US" smtClean="0"/>
              <a:t>3</a:t>
            </a:fld>
            <a:endParaRPr lang="en-US" dirty="0"/>
          </a:p>
        </p:txBody>
      </p:sp>
    </p:spTree>
    <p:extLst>
      <p:ext uri="{BB962C8B-B14F-4D97-AF65-F5344CB8AC3E}">
        <p14:creationId xmlns:p14="http://schemas.microsoft.com/office/powerpoint/2010/main" val="297321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Obiectivele</a:t>
            </a:r>
            <a:r>
              <a:rPr lang="en-US" dirty="0"/>
              <a:t> </a:t>
            </a:r>
            <a:r>
              <a:rPr lang="en-US" dirty="0" err="1"/>
              <a:t>lucrării</a:t>
            </a:r>
            <a:r>
              <a:rPr lang="en-US" dirty="0"/>
              <a:t> au </a:t>
            </a:r>
            <a:r>
              <a:rPr lang="en-US" dirty="0" err="1"/>
              <a:t>fost</a:t>
            </a:r>
            <a:r>
              <a:rPr lang="en-US" dirty="0"/>
              <a:t> definite </a:t>
            </a:r>
            <a:r>
              <a:rPr lang="en-US" dirty="0" err="1"/>
              <a:t>clar</a:t>
            </a:r>
            <a:r>
              <a:rPr lang="en-US" dirty="0"/>
              <a:t> de la </a:t>
            </a:r>
            <a:r>
              <a:rPr lang="en-US" dirty="0" err="1"/>
              <a:t>început</a:t>
            </a:r>
            <a:r>
              <a:rPr lang="en-US" dirty="0"/>
              <a:t>, </a:t>
            </a:r>
            <a:r>
              <a:rPr lang="en-US" dirty="0" err="1"/>
              <a:t>astfel</a:t>
            </a:r>
            <a:r>
              <a:rPr lang="en-US" dirty="0"/>
              <a:t> </a:t>
            </a:r>
            <a:r>
              <a:rPr lang="en-US" dirty="0" err="1"/>
              <a:t>încât</a:t>
            </a:r>
            <a:r>
              <a:rPr lang="en-US" dirty="0"/>
              <a:t> </a:t>
            </a:r>
            <a:r>
              <a:rPr lang="en-US" dirty="0" err="1"/>
              <a:t>aplicația</a:t>
            </a:r>
            <a:r>
              <a:rPr lang="en-US" dirty="0"/>
              <a:t> </a:t>
            </a:r>
            <a:r>
              <a:rPr lang="en-US" dirty="0" err="1"/>
              <a:t>să</a:t>
            </a:r>
            <a:r>
              <a:rPr lang="en-US" dirty="0"/>
              <a:t> </a:t>
            </a:r>
            <a:r>
              <a:rPr lang="en-US" dirty="0" err="1"/>
              <a:t>răspundă</a:t>
            </a:r>
            <a:r>
              <a:rPr lang="en-US" dirty="0"/>
              <a:t> </a:t>
            </a:r>
            <a:r>
              <a:rPr lang="en-US" dirty="0" err="1"/>
              <a:t>cât</a:t>
            </a:r>
            <a:r>
              <a:rPr lang="en-US" dirty="0"/>
              <a:t> </a:t>
            </a:r>
            <a:r>
              <a:rPr lang="en-US" dirty="0" err="1"/>
              <a:t>mai</a:t>
            </a:r>
            <a:r>
              <a:rPr lang="en-US" dirty="0"/>
              <a:t> bine </a:t>
            </a:r>
            <a:r>
              <a:rPr lang="en-US" dirty="0" err="1"/>
              <a:t>cerințelor</a:t>
            </a:r>
            <a:r>
              <a:rPr lang="en-US" dirty="0"/>
              <a:t> </a:t>
            </a:r>
            <a:r>
              <a:rPr lang="en-US" dirty="0" err="1"/>
              <a:t>unui</a:t>
            </a:r>
            <a:r>
              <a:rPr lang="en-US" dirty="0"/>
              <a:t> </a:t>
            </a:r>
            <a:r>
              <a:rPr lang="en-US" dirty="0" err="1"/>
              <a:t>mediu</a:t>
            </a:r>
            <a:r>
              <a:rPr lang="en-US" dirty="0"/>
              <a:t> </a:t>
            </a:r>
            <a:r>
              <a:rPr lang="en-US" dirty="0" err="1"/>
              <a:t>educațional</a:t>
            </a:r>
            <a:r>
              <a:rPr lang="en-US" dirty="0"/>
              <a:t>.</a:t>
            </a:r>
          </a:p>
          <a:p>
            <a:r>
              <a:rPr lang="en-US" b="1" dirty="0" err="1"/>
              <a:t>Primul</a:t>
            </a:r>
            <a:r>
              <a:rPr lang="en-US" b="1" dirty="0"/>
              <a:t> </a:t>
            </a:r>
            <a:r>
              <a:rPr lang="en-US" b="1" dirty="0" err="1"/>
              <a:t>obiectiv</a:t>
            </a:r>
            <a:r>
              <a:rPr lang="en-US" dirty="0"/>
              <a:t> a </a:t>
            </a:r>
            <a:r>
              <a:rPr lang="en-US" dirty="0" err="1"/>
              <a:t>fost</a:t>
            </a:r>
            <a:r>
              <a:rPr lang="en-US" dirty="0"/>
              <a:t> </a:t>
            </a:r>
            <a:r>
              <a:rPr lang="en-US" dirty="0" err="1"/>
              <a:t>implementarea</a:t>
            </a:r>
            <a:r>
              <a:rPr lang="en-US" dirty="0"/>
              <a:t> </a:t>
            </a:r>
            <a:r>
              <a:rPr lang="en-US" dirty="0" err="1"/>
              <a:t>unui</a:t>
            </a:r>
            <a:r>
              <a:rPr lang="en-US" dirty="0"/>
              <a:t> </a:t>
            </a:r>
            <a:r>
              <a:rPr lang="en-US" dirty="0" err="1"/>
              <a:t>sistem</a:t>
            </a:r>
            <a:r>
              <a:rPr lang="en-US" dirty="0"/>
              <a:t> de </a:t>
            </a:r>
            <a:r>
              <a:rPr lang="en-US" b="1" dirty="0" err="1"/>
              <a:t>autentificare</a:t>
            </a:r>
            <a:r>
              <a:rPr lang="en-US" b="1" dirty="0"/>
              <a:t> </a:t>
            </a:r>
            <a:r>
              <a:rPr lang="en-US" b="1" dirty="0" err="1"/>
              <a:t>securizată</a:t>
            </a:r>
            <a:r>
              <a:rPr lang="en-US" dirty="0"/>
              <a:t>, </a:t>
            </a:r>
            <a:r>
              <a:rPr lang="en-US" dirty="0" err="1"/>
              <a:t>în</a:t>
            </a:r>
            <a:r>
              <a:rPr lang="en-US" dirty="0"/>
              <a:t> care </a:t>
            </a:r>
            <a:r>
              <a:rPr lang="en-US" dirty="0" err="1"/>
              <a:t>utilizatorii</a:t>
            </a:r>
            <a:r>
              <a:rPr lang="en-US" dirty="0"/>
              <a:t> sunt </a:t>
            </a:r>
            <a:r>
              <a:rPr lang="en-US" dirty="0" err="1"/>
              <a:t>încadrați</a:t>
            </a:r>
            <a:r>
              <a:rPr lang="en-US" dirty="0"/>
              <a:t> </a:t>
            </a:r>
            <a:r>
              <a:rPr lang="en-US" dirty="0" err="1"/>
              <a:t>în</a:t>
            </a:r>
            <a:r>
              <a:rPr lang="en-US" dirty="0"/>
              <a:t> </a:t>
            </a:r>
            <a:r>
              <a:rPr lang="en-US" b="1" dirty="0" err="1"/>
              <a:t>roluri</a:t>
            </a:r>
            <a:r>
              <a:rPr lang="en-US" b="1" dirty="0"/>
              <a:t> </a:t>
            </a:r>
            <a:r>
              <a:rPr lang="en-US" b="1" dirty="0" err="1"/>
              <a:t>specifice</a:t>
            </a:r>
            <a:r>
              <a:rPr lang="en-US" dirty="0"/>
              <a:t>:</a:t>
            </a:r>
            <a:br>
              <a:rPr lang="en-US" dirty="0"/>
            </a:br>
            <a:r>
              <a:rPr lang="en-US" dirty="0"/>
              <a:t>– student,</a:t>
            </a:r>
            <a:br>
              <a:rPr lang="en-US" dirty="0"/>
            </a:br>
            <a:r>
              <a:rPr lang="en-US" dirty="0"/>
              <a:t>– </a:t>
            </a:r>
            <a:r>
              <a:rPr lang="en-US" dirty="0" err="1"/>
              <a:t>tutore</a:t>
            </a:r>
            <a:r>
              <a:rPr lang="en-US" dirty="0"/>
              <a:t>,</a:t>
            </a:r>
            <a:br>
              <a:rPr lang="en-US" dirty="0"/>
            </a:br>
            <a:r>
              <a:rPr lang="en-US" dirty="0"/>
              <a:t>– administrator.</a:t>
            </a:r>
            <a:br>
              <a:rPr lang="en-US" dirty="0"/>
            </a:br>
            <a:r>
              <a:rPr lang="en-US" dirty="0" err="1"/>
              <a:t>Aceste</a:t>
            </a:r>
            <a:r>
              <a:rPr lang="en-US" dirty="0"/>
              <a:t> </a:t>
            </a:r>
            <a:r>
              <a:rPr lang="en-US" dirty="0" err="1"/>
              <a:t>roluri</a:t>
            </a:r>
            <a:r>
              <a:rPr lang="en-US" dirty="0"/>
              <a:t> permit </a:t>
            </a:r>
            <a:r>
              <a:rPr lang="en-US" dirty="0" err="1"/>
              <a:t>acces</a:t>
            </a:r>
            <a:r>
              <a:rPr lang="en-US" dirty="0"/>
              <a:t> </a:t>
            </a:r>
            <a:r>
              <a:rPr lang="en-US" dirty="0" err="1"/>
              <a:t>diferențiat</a:t>
            </a:r>
            <a:r>
              <a:rPr lang="en-US" dirty="0"/>
              <a:t> la </a:t>
            </a:r>
            <a:r>
              <a:rPr lang="en-US" dirty="0" err="1"/>
              <a:t>funcționalități</a:t>
            </a:r>
            <a:r>
              <a:rPr lang="en-US" dirty="0"/>
              <a:t> </a:t>
            </a:r>
            <a:r>
              <a:rPr lang="en-US" dirty="0" err="1"/>
              <a:t>și</a:t>
            </a:r>
            <a:r>
              <a:rPr lang="en-US" dirty="0"/>
              <a:t> </a:t>
            </a:r>
            <a:r>
              <a:rPr lang="en-US" dirty="0" err="1"/>
              <a:t>stabilesc</a:t>
            </a:r>
            <a:r>
              <a:rPr lang="en-US" dirty="0"/>
              <a:t> o </a:t>
            </a:r>
            <a:r>
              <a:rPr lang="en-US" dirty="0" err="1"/>
              <a:t>ierarhie</a:t>
            </a:r>
            <a:r>
              <a:rPr lang="en-US" dirty="0"/>
              <a:t> </a:t>
            </a:r>
            <a:r>
              <a:rPr lang="en-US" dirty="0" err="1"/>
              <a:t>clară</a:t>
            </a:r>
            <a:r>
              <a:rPr lang="en-US" dirty="0"/>
              <a:t> </a:t>
            </a:r>
            <a:r>
              <a:rPr lang="en-US" dirty="0" err="1"/>
              <a:t>în</a:t>
            </a:r>
            <a:r>
              <a:rPr lang="en-US" dirty="0"/>
              <a:t> </a:t>
            </a:r>
            <a:r>
              <a:rPr lang="en-US" dirty="0" err="1"/>
              <a:t>aplicație</a:t>
            </a:r>
            <a:r>
              <a:rPr lang="en-US" dirty="0"/>
              <a:t>.</a:t>
            </a:r>
          </a:p>
          <a:p>
            <a:r>
              <a:rPr lang="en-US" b="1" dirty="0"/>
              <a:t>Al </a:t>
            </a:r>
            <a:r>
              <a:rPr lang="en-US" b="1" dirty="0" err="1"/>
              <a:t>doilea</a:t>
            </a:r>
            <a:r>
              <a:rPr lang="en-US" b="1" dirty="0"/>
              <a:t> </a:t>
            </a:r>
            <a:r>
              <a:rPr lang="en-US" b="1" dirty="0" err="1"/>
              <a:t>obiectiv</a:t>
            </a:r>
            <a:r>
              <a:rPr lang="en-US" b="1" dirty="0"/>
              <a:t> major</a:t>
            </a:r>
            <a:r>
              <a:rPr lang="en-US" dirty="0"/>
              <a:t> a </a:t>
            </a:r>
            <a:r>
              <a:rPr lang="en-US" dirty="0" err="1"/>
              <a:t>fost</a:t>
            </a:r>
            <a:r>
              <a:rPr lang="en-US" dirty="0"/>
              <a:t> </a:t>
            </a:r>
            <a:r>
              <a:rPr lang="en-US" dirty="0" err="1"/>
              <a:t>dezvoltarea</a:t>
            </a:r>
            <a:r>
              <a:rPr lang="en-US" dirty="0"/>
              <a:t> </a:t>
            </a:r>
            <a:r>
              <a:rPr lang="en-US" dirty="0" err="1"/>
              <a:t>unui</a:t>
            </a:r>
            <a:r>
              <a:rPr lang="en-US" dirty="0"/>
              <a:t> </a:t>
            </a:r>
            <a:r>
              <a:rPr lang="en-US" b="1" dirty="0" err="1"/>
              <a:t>sistem</a:t>
            </a:r>
            <a:r>
              <a:rPr lang="en-US" b="1" dirty="0"/>
              <a:t> de chat </a:t>
            </a:r>
            <a:r>
              <a:rPr lang="en-US" b="1" dirty="0" err="1"/>
              <a:t>în</a:t>
            </a:r>
            <a:r>
              <a:rPr lang="en-US" b="1" dirty="0"/>
              <a:t> </a:t>
            </a:r>
            <a:r>
              <a:rPr lang="en-US" b="1" dirty="0" err="1"/>
              <a:t>timp</a:t>
            </a:r>
            <a:r>
              <a:rPr lang="en-US" b="1" dirty="0"/>
              <a:t> real</a:t>
            </a:r>
            <a:r>
              <a:rPr lang="en-US" dirty="0"/>
              <a:t>, </a:t>
            </a:r>
            <a:r>
              <a:rPr lang="en-US" dirty="0" err="1"/>
              <a:t>folosind</a:t>
            </a:r>
            <a:r>
              <a:rPr lang="en-US" dirty="0"/>
              <a:t> WebSocket.</a:t>
            </a:r>
            <a:br>
              <a:rPr lang="en-US" dirty="0"/>
            </a:br>
            <a:r>
              <a:rPr lang="en-US" dirty="0" err="1"/>
              <a:t>Acest</a:t>
            </a:r>
            <a:r>
              <a:rPr lang="en-US" dirty="0"/>
              <a:t> </a:t>
            </a:r>
            <a:r>
              <a:rPr lang="en-US" dirty="0" err="1"/>
              <a:t>sistem</a:t>
            </a:r>
            <a:r>
              <a:rPr lang="en-US" dirty="0"/>
              <a:t> </a:t>
            </a:r>
            <a:r>
              <a:rPr lang="en-US" dirty="0" err="1"/>
              <a:t>permite</a:t>
            </a:r>
            <a:r>
              <a:rPr lang="en-US" dirty="0"/>
              <a:t> </a:t>
            </a:r>
            <a:r>
              <a:rPr lang="en-US" dirty="0" err="1"/>
              <a:t>comunicarea</a:t>
            </a:r>
            <a:r>
              <a:rPr lang="en-US" dirty="0"/>
              <a:t> </a:t>
            </a:r>
            <a:r>
              <a:rPr lang="en-US" dirty="0" err="1"/>
              <a:t>instantă</a:t>
            </a:r>
            <a:r>
              <a:rPr lang="en-US" dirty="0"/>
              <a:t> </a:t>
            </a:r>
            <a:r>
              <a:rPr lang="en-US" dirty="0" err="1"/>
              <a:t>între</a:t>
            </a:r>
            <a:r>
              <a:rPr lang="en-US" dirty="0"/>
              <a:t> </a:t>
            </a:r>
            <a:r>
              <a:rPr lang="en-US" dirty="0" err="1"/>
              <a:t>utilizatori</a:t>
            </a:r>
            <a:r>
              <a:rPr lang="en-US" dirty="0"/>
              <a:t>, </a:t>
            </a:r>
            <a:r>
              <a:rPr lang="en-US" dirty="0" err="1"/>
              <a:t>atât</a:t>
            </a:r>
            <a:r>
              <a:rPr lang="en-US" dirty="0"/>
              <a:t> </a:t>
            </a:r>
            <a:r>
              <a:rPr lang="en-US" dirty="0" err="1"/>
              <a:t>în</a:t>
            </a:r>
            <a:r>
              <a:rPr lang="en-US" dirty="0"/>
              <a:t> </a:t>
            </a:r>
            <a:r>
              <a:rPr lang="en-US" b="1" dirty="0" err="1"/>
              <a:t>conversații</a:t>
            </a:r>
            <a:r>
              <a:rPr lang="en-US" b="1" dirty="0"/>
              <a:t> private</a:t>
            </a:r>
            <a:r>
              <a:rPr lang="en-US" dirty="0"/>
              <a:t>, </a:t>
            </a:r>
            <a:r>
              <a:rPr lang="en-US" dirty="0" err="1"/>
              <a:t>cât</a:t>
            </a:r>
            <a:r>
              <a:rPr lang="en-US" dirty="0"/>
              <a:t> </a:t>
            </a:r>
            <a:r>
              <a:rPr lang="en-US" dirty="0" err="1"/>
              <a:t>și</a:t>
            </a:r>
            <a:r>
              <a:rPr lang="en-US" dirty="0"/>
              <a:t> </a:t>
            </a:r>
            <a:r>
              <a:rPr lang="en-US" dirty="0" err="1"/>
              <a:t>în</a:t>
            </a:r>
            <a:r>
              <a:rPr lang="en-US" dirty="0"/>
              <a:t> </a:t>
            </a:r>
            <a:r>
              <a:rPr lang="en-US" b="1" dirty="0" err="1"/>
              <a:t>grupuri</a:t>
            </a:r>
            <a:r>
              <a:rPr lang="en-US" b="1" dirty="0"/>
              <a:t> de </a:t>
            </a:r>
            <a:r>
              <a:rPr lang="en-US" b="1" dirty="0" err="1"/>
              <a:t>discuție</a:t>
            </a:r>
            <a:r>
              <a:rPr lang="en-US" dirty="0"/>
              <a:t>.</a:t>
            </a:r>
          </a:p>
          <a:p>
            <a:r>
              <a:rPr lang="en-US" b="1" dirty="0"/>
              <a:t>Al </a:t>
            </a:r>
            <a:r>
              <a:rPr lang="en-US" b="1" dirty="0" err="1"/>
              <a:t>treilea</a:t>
            </a:r>
            <a:r>
              <a:rPr lang="en-US" b="1" dirty="0"/>
              <a:t> </a:t>
            </a:r>
            <a:r>
              <a:rPr lang="en-US" b="1" dirty="0" err="1"/>
              <a:t>obiectiv</a:t>
            </a:r>
            <a:r>
              <a:rPr lang="en-US" dirty="0"/>
              <a:t> a </a:t>
            </a:r>
            <a:r>
              <a:rPr lang="en-US" dirty="0" err="1"/>
              <a:t>fost</a:t>
            </a:r>
            <a:r>
              <a:rPr lang="en-US" dirty="0"/>
              <a:t> </a:t>
            </a:r>
            <a:r>
              <a:rPr lang="en-US" dirty="0" err="1"/>
              <a:t>adăugarea</a:t>
            </a:r>
            <a:r>
              <a:rPr lang="en-US" dirty="0"/>
              <a:t> </a:t>
            </a:r>
            <a:r>
              <a:rPr lang="en-US" dirty="0" err="1"/>
              <a:t>unor</a:t>
            </a:r>
            <a:r>
              <a:rPr lang="en-US" dirty="0"/>
              <a:t> </a:t>
            </a:r>
            <a:r>
              <a:rPr lang="en-US" dirty="0" err="1"/>
              <a:t>funcționalități</a:t>
            </a:r>
            <a:r>
              <a:rPr lang="en-US" dirty="0"/>
              <a:t> care </a:t>
            </a:r>
            <a:r>
              <a:rPr lang="en-US" dirty="0" err="1"/>
              <a:t>să</a:t>
            </a:r>
            <a:r>
              <a:rPr lang="en-US" dirty="0"/>
              <a:t> </a:t>
            </a:r>
            <a:r>
              <a:rPr lang="en-US" dirty="0" err="1"/>
              <a:t>aducă</a:t>
            </a:r>
            <a:r>
              <a:rPr lang="en-US" dirty="0"/>
              <a:t> un plus </a:t>
            </a:r>
            <a:r>
              <a:rPr lang="en-US" dirty="0" err="1"/>
              <a:t>față</a:t>
            </a:r>
            <a:r>
              <a:rPr lang="en-US" dirty="0"/>
              <a:t> de </a:t>
            </a:r>
            <a:r>
              <a:rPr lang="en-US" dirty="0" err="1"/>
              <a:t>aplicațiile</a:t>
            </a:r>
            <a:r>
              <a:rPr lang="en-US" dirty="0"/>
              <a:t> de chat </a:t>
            </a:r>
            <a:r>
              <a:rPr lang="en-US" dirty="0" err="1"/>
              <a:t>clasice</a:t>
            </a:r>
            <a:r>
              <a:rPr lang="en-US" dirty="0"/>
              <a:t>:</a:t>
            </a:r>
            <a:br>
              <a:rPr lang="en-US" dirty="0"/>
            </a:br>
            <a:r>
              <a:rPr lang="en-US" dirty="0"/>
              <a:t>– </a:t>
            </a:r>
            <a:r>
              <a:rPr lang="en-US" dirty="0" err="1"/>
              <a:t>partajare</a:t>
            </a:r>
            <a:r>
              <a:rPr lang="en-US" dirty="0"/>
              <a:t> de </a:t>
            </a:r>
            <a:r>
              <a:rPr lang="en-US" dirty="0" err="1"/>
              <a:t>fișiere</a:t>
            </a:r>
            <a:r>
              <a:rPr lang="en-US" dirty="0"/>
              <a:t> (PDF-</a:t>
            </a:r>
            <a:r>
              <a:rPr lang="en-US" dirty="0" err="1"/>
              <a:t>uri</a:t>
            </a:r>
            <a:r>
              <a:rPr lang="en-US" dirty="0"/>
              <a:t>, </a:t>
            </a:r>
            <a:r>
              <a:rPr lang="en-US" dirty="0" err="1"/>
              <a:t>documente</a:t>
            </a:r>
            <a:r>
              <a:rPr lang="en-US" dirty="0"/>
              <a:t>, </a:t>
            </a:r>
            <a:r>
              <a:rPr lang="en-US" dirty="0" err="1"/>
              <a:t>imagini</a:t>
            </a:r>
            <a:r>
              <a:rPr lang="en-US" dirty="0"/>
              <a:t>),</a:t>
            </a:r>
            <a:br>
              <a:rPr lang="en-US" dirty="0"/>
            </a:br>
            <a:r>
              <a:rPr lang="en-US" dirty="0"/>
              <a:t>– </a:t>
            </a:r>
            <a:r>
              <a:rPr lang="en-US" dirty="0" err="1"/>
              <a:t>trimiterea</a:t>
            </a:r>
            <a:r>
              <a:rPr lang="en-US" dirty="0"/>
              <a:t> de </a:t>
            </a:r>
            <a:r>
              <a:rPr lang="en-US" dirty="0" err="1"/>
              <a:t>linkuri</a:t>
            </a:r>
            <a:r>
              <a:rPr lang="en-US" dirty="0"/>
              <a:t> </a:t>
            </a:r>
            <a:r>
              <a:rPr lang="en-US" dirty="0" err="1"/>
              <a:t>și</a:t>
            </a:r>
            <a:r>
              <a:rPr lang="en-US" dirty="0"/>
              <a:t> </a:t>
            </a:r>
            <a:r>
              <a:rPr lang="en-US" dirty="0" err="1"/>
              <a:t>conținut</a:t>
            </a:r>
            <a:r>
              <a:rPr lang="en-US" dirty="0"/>
              <a:t> media,</a:t>
            </a:r>
            <a:br>
              <a:rPr lang="en-US" dirty="0"/>
            </a:br>
            <a:r>
              <a:rPr lang="en-US" dirty="0"/>
              <a:t>– </a:t>
            </a:r>
            <a:r>
              <a:rPr lang="en-US" dirty="0" err="1"/>
              <a:t>posibilitatea</a:t>
            </a:r>
            <a:r>
              <a:rPr lang="en-US" dirty="0"/>
              <a:t> de a </a:t>
            </a:r>
            <a:r>
              <a:rPr lang="en-US" b="1" dirty="0" err="1"/>
              <a:t>crea</a:t>
            </a:r>
            <a:r>
              <a:rPr lang="en-US" b="1" dirty="0"/>
              <a:t> </a:t>
            </a:r>
            <a:r>
              <a:rPr lang="en-US" b="1" dirty="0" err="1"/>
              <a:t>grupuri</a:t>
            </a:r>
            <a:r>
              <a:rPr lang="en-US" dirty="0"/>
              <a:t> </a:t>
            </a:r>
            <a:r>
              <a:rPr lang="en-US" dirty="0" err="1"/>
              <a:t>și</a:t>
            </a:r>
            <a:r>
              <a:rPr lang="en-US" dirty="0"/>
              <a:t> de a </a:t>
            </a:r>
            <a:r>
              <a:rPr lang="en-US" b="1" dirty="0" err="1"/>
              <a:t>atribuiri</a:t>
            </a:r>
            <a:r>
              <a:rPr lang="en-US" b="1" dirty="0"/>
              <a:t> </a:t>
            </a:r>
            <a:r>
              <a:rPr lang="en-US" b="1" dirty="0" err="1"/>
              <a:t>roluri</a:t>
            </a:r>
            <a:r>
              <a:rPr lang="en-US" dirty="0"/>
              <a:t> </a:t>
            </a:r>
            <a:r>
              <a:rPr lang="en-US" dirty="0" err="1"/>
              <a:t>în</a:t>
            </a:r>
            <a:r>
              <a:rPr lang="en-US" dirty="0"/>
              <a:t> </a:t>
            </a:r>
            <a:r>
              <a:rPr lang="en-US" dirty="0" err="1"/>
              <a:t>cadrul</a:t>
            </a:r>
            <a:r>
              <a:rPr lang="en-US" dirty="0"/>
              <a:t> </a:t>
            </a:r>
            <a:r>
              <a:rPr lang="en-US" dirty="0" err="1"/>
              <a:t>acestora</a:t>
            </a:r>
            <a:r>
              <a:rPr lang="en-US" dirty="0"/>
              <a:t> (ex: </a:t>
            </a:r>
            <a:r>
              <a:rPr lang="en-US" dirty="0" err="1"/>
              <a:t>tutore</a:t>
            </a:r>
            <a:r>
              <a:rPr lang="en-US" dirty="0"/>
              <a:t> </a:t>
            </a:r>
            <a:r>
              <a:rPr lang="en-US" dirty="0" err="1"/>
              <a:t>sau</a:t>
            </a:r>
            <a:r>
              <a:rPr lang="en-US" dirty="0"/>
              <a:t> administrator al </a:t>
            </a:r>
            <a:r>
              <a:rPr lang="en-US" dirty="0" err="1"/>
              <a:t>grupului</a:t>
            </a:r>
            <a:r>
              <a:rPr lang="en-US" dirty="0"/>
              <a:t>).</a:t>
            </a:r>
          </a:p>
          <a:p>
            <a:endParaRPr lang="en-US" dirty="0"/>
          </a:p>
        </p:txBody>
      </p:sp>
      <p:sp>
        <p:nvSpPr>
          <p:cNvPr id="4" name="Substituent număr diapozitiv 3"/>
          <p:cNvSpPr>
            <a:spLocks noGrp="1"/>
          </p:cNvSpPr>
          <p:nvPr>
            <p:ph type="sldNum" sz="quarter" idx="5"/>
          </p:nvPr>
        </p:nvSpPr>
        <p:spPr/>
        <p:txBody>
          <a:bodyPr/>
          <a:lstStyle/>
          <a:p>
            <a:fld id="{D060679C-80C7-4E7D-9614-ABA41C5B2858}" type="slidenum">
              <a:rPr lang="en-US" smtClean="0"/>
              <a:t>4</a:t>
            </a:fld>
            <a:endParaRPr lang="en-US" dirty="0"/>
          </a:p>
        </p:txBody>
      </p:sp>
    </p:spTree>
    <p:extLst>
      <p:ext uri="{BB962C8B-B14F-4D97-AF65-F5344CB8AC3E}">
        <p14:creationId xmlns:p14="http://schemas.microsoft.com/office/powerpoint/2010/main" val="4246001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err="1"/>
              <a:t>Pentru</a:t>
            </a:r>
            <a:r>
              <a:rPr lang="en-US" dirty="0"/>
              <a:t> </a:t>
            </a:r>
            <a:r>
              <a:rPr lang="en-US" dirty="0" err="1"/>
              <a:t>realizarea</a:t>
            </a:r>
            <a:r>
              <a:rPr lang="en-US" dirty="0"/>
              <a:t> </a:t>
            </a:r>
            <a:r>
              <a:rPr lang="en-US" dirty="0" err="1"/>
              <a:t>aplicației</a:t>
            </a:r>
            <a:r>
              <a:rPr lang="en-US" dirty="0"/>
              <a:t> </a:t>
            </a:r>
            <a:r>
              <a:rPr lang="en-US" dirty="0" err="1"/>
              <a:t>CampusConnect</a:t>
            </a:r>
            <a:r>
              <a:rPr lang="en-US" dirty="0"/>
              <a:t> am </a:t>
            </a:r>
            <a:r>
              <a:rPr lang="en-US" dirty="0" err="1"/>
              <a:t>folosit</a:t>
            </a:r>
            <a:r>
              <a:rPr lang="en-US" dirty="0"/>
              <a:t> un set de </a:t>
            </a:r>
            <a:r>
              <a:rPr lang="en-US" dirty="0" err="1"/>
              <a:t>tehnologii</a:t>
            </a:r>
            <a:r>
              <a:rPr lang="en-US" dirty="0"/>
              <a:t> </a:t>
            </a:r>
            <a:r>
              <a:rPr lang="en-US" dirty="0" err="1"/>
              <a:t>moderne</a:t>
            </a:r>
            <a:r>
              <a:rPr lang="en-US" dirty="0"/>
              <a:t>, care </a:t>
            </a:r>
            <a:r>
              <a:rPr lang="en-US" dirty="0" err="1"/>
              <a:t>îmi</a:t>
            </a:r>
            <a:r>
              <a:rPr lang="en-US" dirty="0"/>
              <a:t> permit </a:t>
            </a:r>
            <a:r>
              <a:rPr lang="en-US" dirty="0" err="1"/>
              <a:t>să</a:t>
            </a:r>
            <a:r>
              <a:rPr lang="en-US" dirty="0"/>
              <a:t> </a:t>
            </a:r>
            <a:r>
              <a:rPr lang="en-US" dirty="0" err="1"/>
              <a:t>ofer</a:t>
            </a:r>
            <a:r>
              <a:rPr lang="en-US" dirty="0"/>
              <a:t> </a:t>
            </a:r>
            <a:r>
              <a:rPr lang="en-US" dirty="0" err="1"/>
              <a:t>atât</a:t>
            </a:r>
            <a:r>
              <a:rPr lang="en-US" dirty="0"/>
              <a:t> o </a:t>
            </a:r>
            <a:r>
              <a:rPr lang="en-US" dirty="0" err="1"/>
              <a:t>interfață</a:t>
            </a:r>
            <a:r>
              <a:rPr lang="en-US" dirty="0"/>
              <a:t> </a:t>
            </a:r>
            <a:r>
              <a:rPr lang="en-US" dirty="0" err="1"/>
              <a:t>prietenoasă</a:t>
            </a:r>
            <a:r>
              <a:rPr lang="en-US" dirty="0"/>
              <a:t>, </a:t>
            </a:r>
            <a:r>
              <a:rPr lang="en-US" dirty="0" err="1"/>
              <a:t>cât</a:t>
            </a:r>
            <a:r>
              <a:rPr lang="en-US" dirty="0"/>
              <a:t> </a:t>
            </a:r>
            <a:r>
              <a:rPr lang="en-US" dirty="0" err="1"/>
              <a:t>și</a:t>
            </a:r>
            <a:r>
              <a:rPr lang="en-US" dirty="0"/>
              <a:t> o </a:t>
            </a:r>
            <a:r>
              <a:rPr lang="en-US" dirty="0" err="1"/>
              <a:t>arhitectură</a:t>
            </a:r>
            <a:r>
              <a:rPr lang="en-US" dirty="0"/>
              <a:t> </a:t>
            </a:r>
            <a:r>
              <a:rPr lang="en-US" dirty="0" err="1"/>
              <a:t>performantă</a:t>
            </a:r>
            <a:r>
              <a:rPr lang="en-US" dirty="0"/>
              <a:t> </a:t>
            </a:r>
            <a:r>
              <a:rPr lang="en-US" dirty="0" err="1"/>
              <a:t>și</a:t>
            </a:r>
            <a:r>
              <a:rPr lang="en-US" dirty="0"/>
              <a:t> </a:t>
            </a:r>
            <a:r>
              <a:rPr lang="en-US" dirty="0" err="1"/>
              <a:t>sigură</a:t>
            </a:r>
            <a:r>
              <a:rPr lang="en-US" dirty="0"/>
              <a:t>.</a:t>
            </a:r>
          </a:p>
          <a:p>
            <a:r>
              <a:rPr lang="en-US" b="1" dirty="0"/>
              <a:t>React</a:t>
            </a:r>
            <a:r>
              <a:rPr lang="en-US" dirty="0"/>
              <a:t> – </a:t>
            </a:r>
            <a:r>
              <a:rPr lang="en-US" dirty="0" err="1"/>
              <a:t>este</a:t>
            </a:r>
            <a:r>
              <a:rPr lang="en-US" dirty="0"/>
              <a:t> </a:t>
            </a:r>
            <a:r>
              <a:rPr lang="en-US" dirty="0" err="1"/>
              <a:t>biblioteca</a:t>
            </a:r>
            <a:r>
              <a:rPr lang="en-US" dirty="0"/>
              <a:t> JavaScript pe care am </a:t>
            </a:r>
            <a:r>
              <a:rPr lang="en-US" dirty="0" err="1"/>
              <a:t>folosit</a:t>
            </a:r>
            <a:r>
              <a:rPr lang="en-US" dirty="0"/>
              <a:t>-o </a:t>
            </a:r>
            <a:r>
              <a:rPr lang="en-US" dirty="0" err="1"/>
              <a:t>pentru</a:t>
            </a:r>
            <a:r>
              <a:rPr lang="en-US" dirty="0"/>
              <a:t> </a:t>
            </a:r>
            <a:r>
              <a:rPr lang="en-US" dirty="0" err="1"/>
              <a:t>dezvoltarea</a:t>
            </a:r>
            <a:r>
              <a:rPr lang="en-US" dirty="0"/>
              <a:t> </a:t>
            </a:r>
            <a:r>
              <a:rPr lang="en-US" b="1" dirty="0"/>
              <a:t>frontend-</a:t>
            </a:r>
            <a:r>
              <a:rPr lang="en-US" b="1" dirty="0" err="1"/>
              <a:t>ului</a:t>
            </a:r>
            <a:r>
              <a:rPr lang="en-US" dirty="0"/>
              <a:t>.</a:t>
            </a:r>
            <a:br>
              <a:rPr lang="en-US" dirty="0"/>
            </a:br>
            <a:r>
              <a:rPr lang="en-US" dirty="0" err="1"/>
              <a:t>Oferă</a:t>
            </a:r>
            <a:r>
              <a:rPr lang="en-US" dirty="0"/>
              <a:t> o </a:t>
            </a:r>
            <a:r>
              <a:rPr lang="en-US" dirty="0" err="1"/>
              <a:t>interfață</a:t>
            </a:r>
            <a:r>
              <a:rPr lang="en-US" dirty="0"/>
              <a:t> </a:t>
            </a:r>
            <a:r>
              <a:rPr lang="en-US" dirty="0" err="1"/>
              <a:t>rapidă</a:t>
            </a:r>
            <a:r>
              <a:rPr lang="en-US" dirty="0"/>
              <a:t>, </a:t>
            </a:r>
            <a:r>
              <a:rPr lang="en-US" dirty="0" err="1"/>
              <a:t>dinamică</a:t>
            </a:r>
            <a:r>
              <a:rPr lang="en-US" dirty="0"/>
              <a:t> </a:t>
            </a:r>
            <a:r>
              <a:rPr lang="en-US" dirty="0" err="1"/>
              <a:t>și</a:t>
            </a:r>
            <a:r>
              <a:rPr lang="en-US" dirty="0"/>
              <a:t> </a:t>
            </a:r>
            <a:r>
              <a:rPr lang="en-US" dirty="0" err="1"/>
              <a:t>interactivă</a:t>
            </a:r>
            <a:r>
              <a:rPr lang="en-US" dirty="0"/>
              <a:t>, exact ca </a:t>
            </a:r>
            <a:r>
              <a:rPr lang="en-US" dirty="0" err="1"/>
              <a:t>aplicațiile</a:t>
            </a:r>
            <a:r>
              <a:rPr lang="en-US" dirty="0"/>
              <a:t> </a:t>
            </a:r>
            <a:r>
              <a:rPr lang="en-US" dirty="0" err="1"/>
              <a:t>moderne</a:t>
            </a:r>
            <a:r>
              <a:rPr lang="en-US" dirty="0"/>
              <a:t> de chat.</a:t>
            </a:r>
            <a:br>
              <a:rPr lang="en-US" dirty="0"/>
            </a:br>
            <a:r>
              <a:rPr lang="en-US" dirty="0" err="1"/>
              <a:t>Componentizarea</a:t>
            </a:r>
            <a:r>
              <a:rPr lang="en-US" dirty="0"/>
              <a:t> </a:t>
            </a:r>
            <a:r>
              <a:rPr lang="en-US" dirty="0" err="1"/>
              <a:t>în</a:t>
            </a:r>
            <a:r>
              <a:rPr lang="en-US" dirty="0"/>
              <a:t> React a </a:t>
            </a:r>
            <a:r>
              <a:rPr lang="en-US" dirty="0" err="1"/>
              <a:t>făcut</a:t>
            </a:r>
            <a:r>
              <a:rPr lang="en-US" dirty="0"/>
              <a:t> </a:t>
            </a:r>
            <a:r>
              <a:rPr lang="en-US" dirty="0" err="1"/>
              <a:t>posibilă</a:t>
            </a:r>
            <a:r>
              <a:rPr lang="en-US" dirty="0"/>
              <a:t> o </a:t>
            </a:r>
            <a:r>
              <a:rPr lang="en-US" dirty="0" err="1"/>
              <a:t>organizare</a:t>
            </a:r>
            <a:r>
              <a:rPr lang="en-US" dirty="0"/>
              <a:t> </a:t>
            </a:r>
            <a:r>
              <a:rPr lang="en-US" dirty="0" err="1"/>
              <a:t>clară</a:t>
            </a:r>
            <a:r>
              <a:rPr lang="en-US" dirty="0"/>
              <a:t> a </a:t>
            </a:r>
            <a:r>
              <a:rPr lang="en-US" dirty="0" err="1"/>
              <a:t>aplicației</a:t>
            </a:r>
            <a:r>
              <a:rPr lang="en-US" dirty="0"/>
              <a:t>: </a:t>
            </a:r>
            <a:r>
              <a:rPr lang="en-US" dirty="0" err="1"/>
              <a:t>conversații</a:t>
            </a:r>
            <a:r>
              <a:rPr lang="en-US" dirty="0"/>
              <a:t>, </a:t>
            </a:r>
            <a:r>
              <a:rPr lang="en-US" dirty="0" err="1"/>
              <a:t>mesaje</a:t>
            </a:r>
            <a:r>
              <a:rPr lang="en-US" dirty="0"/>
              <a:t>, </a:t>
            </a:r>
            <a:r>
              <a:rPr lang="en-US" dirty="0" err="1"/>
              <a:t>profiluri</a:t>
            </a:r>
            <a:r>
              <a:rPr lang="en-US" dirty="0"/>
              <a:t>, media etc.</a:t>
            </a:r>
          </a:p>
          <a:p>
            <a:r>
              <a:rPr lang="en-US" b="1" dirty="0"/>
              <a:t>Spring Boot</a:t>
            </a:r>
            <a:r>
              <a:rPr lang="en-US" dirty="0"/>
              <a:t> – a </a:t>
            </a:r>
            <a:r>
              <a:rPr lang="en-US" dirty="0" err="1"/>
              <a:t>fost</a:t>
            </a:r>
            <a:r>
              <a:rPr lang="en-US" dirty="0"/>
              <a:t> </a:t>
            </a:r>
            <a:r>
              <a:rPr lang="en-US" dirty="0" err="1"/>
              <a:t>folosit</a:t>
            </a:r>
            <a:r>
              <a:rPr lang="en-US" dirty="0"/>
              <a:t> </a:t>
            </a:r>
            <a:r>
              <a:rPr lang="en-US" dirty="0" err="1"/>
              <a:t>pentru</a:t>
            </a:r>
            <a:r>
              <a:rPr lang="en-US" dirty="0"/>
              <a:t> </a:t>
            </a:r>
            <a:r>
              <a:rPr lang="en-US" b="1" dirty="0"/>
              <a:t>backend</a:t>
            </a:r>
            <a:r>
              <a:rPr lang="en-US" dirty="0"/>
              <a:t>.</a:t>
            </a:r>
            <a:br>
              <a:rPr lang="en-US" dirty="0"/>
            </a:br>
            <a:r>
              <a:rPr lang="en-US" dirty="0"/>
              <a:t>Este un framework Java </a:t>
            </a:r>
            <a:r>
              <a:rPr lang="en-US" dirty="0" err="1"/>
              <a:t>foarte</a:t>
            </a:r>
            <a:r>
              <a:rPr lang="en-US" dirty="0"/>
              <a:t> </a:t>
            </a:r>
            <a:r>
              <a:rPr lang="en-US" dirty="0" err="1"/>
              <a:t>puternic</a:t>
            </a:r>
            <a:r>
              <a:rPr lang="en-US" dirty="0"/>
              <a:t>, cu </a:t>
            </a:r>
            <a:r>
              <a:rPr lang="en-US" dirty="0" err="1"/>
              <a:t>suport</a:t>
            </a:r>
            <a:r>
              <a:rPr lang="en-US" dirty="0"/>
              <a:t> </a:t>
            </a:r>
            <a:r>
              <a:rPr lang="en-US" dirty="0" err="1"/>
              <a:t>nativ</a:t>
            </a:r>
            <a:r>
              <a:rPr lang="en-US" dirty="0"/>
              <a:t> </a:t>
            </a:r>
            <a:r>
              <a:rPr lang="en-US" dirty="0" err="1"/>
              <a:t>pentru</a:t>
            </a:r>
            <a:r>
              <a:rPr lang="en-US" dirty="0"/>
              <a:t> REST APIs, </a:t>
            </a:r>
            <a:r>
              <a:rPr lang="en-US" dirty="0" err="1"/>
              <a:t>securitate</a:t>
            </a:r>
            <a:r>
              <a:rPr lang="en-US" dirty="0"/>
              <a:t>, </a:t>
            </a:r>
            <a:r>
              <a:rPr lang="en-US" dirty="0" err="1"/>
              <a:t>și</a:t>
            </a:r>
            <a:r>
              <a:rPr lang="en-US" dirty="0"/>
              <a:t> </a:t>
            </a:r>
            <a:r>
              <a:rPr lang="en-US" dirty="0" err="1"/>
              <a:t>integrare</a:t>
            </a:r>
            <a:r>
              <a:rPr lang="en-US" dirty="0"/>
              <a:t> </a:t>
            </a:r>
            <a:r>
              <a:rPr lang="en-US" dirty="0" err="1"/>
              <a:t>ușoară</a:t>
            </a:r>
            <a:r>
              <a:rPr lang="en-US" dirty="0"/>
              <a:t> cu </a:t>
            </a:r>
            <a:r>
              <a:rPr lang="en-US" dirty="0" err="1"/>
              <a:t>baze</a:t>
            </a:r>
            <a:r>
              <a:rPr lang="en-US" dirty="0"/>
              <a:t> de date.</a:t>
            </a:r>
            <a:br>
              <a:rPr lang="en-US" dirty="0"/>
            </a:br>
            <a:r>
              <a:rPr lang="en-US" dirty="0"/>
              <a:t>Tot cu Spring am </a:t>
            </a:r>
            <a:r>
              <a:rPr lang="en-US" dirty="0" err="1"/>
              <a:t>implementat</a:t>
            </a:r>
            <a:r>
              <a:rPr lang="en-US" dirty="0"/>
              <a:t> </a:t>
            </a:r>
            <a:r>
              <a:rPr lang="en-US" dirty="0" err="1"/>
              <a:t>logica</a:t>
            </a:r>
            <a:r>
              <a:rPr lang="en-US" dirty="0"/>
              <a:t> de </a:t>
            </a:r>
            <a:r>
              <a:rPr lang="en-US" dirty="0" err="1"/>
              <a:t>autentificare</a:t>
            </a:r>
            <a:r>
              <a:rPr lang="en-US" dirty="0"/>
              <a:t>, </a:t>
            </a:r>
            <a:r>
              <a:rPr lang="en-US" dirty="0" err="1"/>
              <a:t>gestionarea</a:t>
            </a:r>
            <a:r>
              <a:rPr lang="en-US" dirty="0"/>
              <a:t> </a:t>
            </a:r>
            <a:r>
              <a:rPr lang="en-US" dirty="0" err="1"/>
              <a:t>mesajelor</a:t>
            </a:r>
            <a:r>
              <a:rPr lang="en-US" dirty="0"/>
              <a:t> </a:t>
            </a:r>
            <a:r>
              <a:rPr lang="en-US" dirty="0" err="1"/>
              <a:t>și</a:t>
            </a:r>
            <a:r>
              <a:rPr lang="en-US" dirty="0"/>
              <a:t> </a:t>
            </a:r>
            <a:r>
              <a:rPr lang="en-US" dirty="0" err="1"/>
              <a:t>comunicarea</a:t>
            </a:r>
            <a:r>
              <a:rPr lang="en-US" dirty="0"/>
              <a:t> cu </a:t>
            </a:r>
            <a:r>
              <a:rPr lang="en-US" dirty="0" err="1"/>
              <a:t>baza</a:t>
            </a:r>
            <a:r>
              <a:rPr lang="en-US" dirty="0"/>
              <a:t> de date.</a:t>
            </a:r>
          </a:p>
          <a:p>
            <a:r>
              <a:rPr lang="en-US" b="1" dirty="0"/>
              <a:t>WebSocket</a:t>
            </a:r>
            <a:r>
              <a:rPr lang="en-US" dirty="0"/>
              <a:t> – </a:t>
            </a:r>
            <a:r>
              <a:rPr lang="en-US" dirty="0" err="1"/>
              <a:t>este</a:t>
            </a:r>
            <a:r>
              <a:rPr lang="en-US" dirty="0"/>
              <a:t> </a:t>
            </a:r>
            <a:r>
              <a:rPr lang="en-US" dirty="0" err="1"/>
              <a:t>tehnologia</a:t>
            </a:r>
            <a:r>
              <a:rPr lang="en-US" dirty="0"/>
              <a:t> care </a:t>
            </a:r>
            <a:r>
              <a:rPr lang="en-US" dirty="0" err="1"/>
              <a:t>permite</a:t>
            </a:r>
            <a:r>
              <a:rPr lang="en-US" dirty="0"/>
              <a:t> </a:t>
            </a:r>
            <a:r>
              <a:rPr lang="en-US" b="1" dirty="0" err="1"/>
              <a:t>comunicarea</a:t>
            </a:r>
            <a:r>
              <a:rPr lang="en-US" b="1" dirty="0"/>
              <a:t> </a:t>
            </a:r>
            <a:r>
              <a:rPr lang="en-US" b="1" dirty="0" err="1"/>
              <a:t>în</a:t>
            </a:r>
            <a:r>
              <a:rPr lang="en-US" b="1" dirty="0"/>
              <a:t> </a:t>
            </a:r>
            <a:r>
              <a:rPr lang="en-US" b="1" dirty="0" err="1"/>
              <a:t>timp</a:t>
            </a:r>
            <a:r>
              <a:rPr lang="en-US" b="1" dirty="0"/>
              <a:t> real</a:t>
            </a:r>
            <a:r>
              <a:rPr lang="en-US" dirty="0"/>
              <a:t>.</a:t>
            </a:r>
            <a:br>
              <a:rPr lang="en-US" dirty="0"/>
            </a:br>
            <a:r>
              <a:rPr lang="en-US" dirty="0" err="1"/>
              <a:t>Spre</a:t>
            </a:r>
            <a:r>
              <a:rPr lang="en-US" dirty="0"/>
              <a:t> </a:t>
            </a:r>
            <a:r>
              <a:rPr lang="en-US" dirty="0" err="1"/>
              <a:t>deosebire</a:t>
            </a:r>
            <a:r>
              <a:rPr lang="en-US" dirty="0"/>
              <a:t> de </a:t>
            </a:r>
            <a:r>
              <a:rPr lang="en-US" dirty="0" err="1"/>
              <a:t>apelurile</a:t>
            </a:r>
            <a:r>
              <a:rPr lang="en-US" dirty="0"/>
              <a:t> </a:t>
            </a:r>
            <a:r>
              <a:rPr lang="en-US" dirty="0" err="1"/>
              <a:t>clasice</a:t>
            </a:r>
            <a:r>
              <a:rPr lang="en-US" dirty="0"/>
              <a:t> HTTP, WebSocket </a:t>
            </a:r>
            <a:r>
              <a:rPr lang="en-US" dirty="0" err="1"/>
              <a:t>menține</a:t>
            </a:r>
            <a:r>
              <a:rPr lang="en-US" dirty="0"/>
              <a:t> o </a:t>
            </a:r>
            <a:r>
              <a:rPr lang="en-US" dirty="0" err="1"/>
              <a:t>conexiune</a:t>
            </a:r>
            <a:r>
              <a:rPr lang="en-US" dirty="0"/>
              <a:t> </a:t>
            </a:r>
            <a:r>
              <a:rPr lang="en-US" dirty="0" err="1"/>
              <a:t>activă</a:t>
            </a:r>
            <a:r>
              <a:rPr lang="en-US" dirty="0"/>
              <a:t> </a:t>
            </a:r>
            <a:r>
              <a:rPr lang="en-US" dirty="0" err="1"/>
              <a:t>între</a:t>
            </a:r>
            <a:r>
              <a:rPr lang="en-US" dirty="0"/>
              <a:t> client </a:t>
            </a:r>
            <a:r>
              <a:rPr lang="en-US" dirty="0" err="1"/>
              <a:t>și</a:t>
            </a:r>
            <a:r>
              <a:rPr lang="en-US" dirty="0"/>
              <a:t> server, </a:t>
            </a:r>
            <a:r>
              <a:rPr lang="en-US" dirty="0" err="1"/>
              <a:t>astfel</a:t>
            </a:r>
            <a:r>
              <a:rPr lang="en-US" dirty="0"/>
              <a:t> </a:t>
            </a:r>
            <a:r>
              <a:rPr lang="en-US" dirty="0" err="1"/>
              <a:t>încât</a:t>
            </a:r>
            <a:r>
              <a:rPr lang="en-US" dirty="0"/>
              <a:t> </a:t>
            </a:r>
            <a:r>
              <a:rPr lang="en-US" dirty="0" err="1"/>
              <a:t>mesajele</a:t>
            </a:r>
            <a:r>
              <a:rPr lang="en-US" dirty="0"/>
              <a:t> se </a:t>
            </a:r>
            <a:r>
              <a:rPr lang="en-US" dirty="0" err="1"/>
              <a:t>trimit</a:t>
            </a:r>
            <a:r>
              <a:rPr lang="en-US" dirty="0"/>
              <a:t> </a:t>
            </a:r>
            <a:r>
              <a:rPr lang="en-US" dirty="0" err="1"/>
              <a:t>și</a:t>
            </a:r>
            <a:r>
              <a:rPr lang="en-US" dirty="0"/>
              <a:t> se </a:t>
            </a:r>
            <a:r>
              <a:rPr lang="en-US" dirty="0" err="1"/>
              <a:t>primesc</a:t>
            </a:r>
            <a:r>
              <a:rPr lang="en-US" dirty="0"/>
              <a:t> instant.</a:t>
            </a:r>
            <a:br>
              <a:rPr lang="en-US" dirty="0"/>
            </a:br>
            <a:r>
              <a:rPr lang="en-US" dirty="0"/>
              <a:t>Este </a:t>
            </a:r>
            <a:r>
              <a:rPr lang="en-US" dirty="0" err="1"/>
              <a:t>esențial</a:t>
            </a:r>
            <a:r>
              <a:rPr lang="en-US" dirty="0"/>
              <a:t> </a:t>
            </a:r>
            <a:r>
              <a:rPr lang="en-US" dirty="0" err="1"/>
              <a:t>pentru</a:t>
            </a:r>
            <a:r>
              <a:rPr lang="en-US" dirty="0"/>
              <a:t> un chat modern.</a:t>
            </a:r>
          </a:p>
          <a:p>
            <a:r>
              <a:rPr lang="en-US" b="1" dirty="0"/>
              <a:t>PostgreSQL</a:t>
            </a:r>
            <a:r>
              <a:rPr lang="en-US" dirty="0"/>
              <a:t> – </a:t>
            </a:r>
            <a:r>
              <a:rPr lang="en-US" dirty="0" err="1"/>
              <a:t>este</a:t>
            </a:r>
            <a:r>
              <a:rPr lang="en-US" dirty="0"/>
              <a:t> </a:t>
            </a:r>
            <a:r>
              <a:rPr lang="en-US" dirty="0" err="1"/>
              <a:t>sistemul</a:t>
            </a:r>
            <a:r>
              <a:rPr lang="en-US" dirty="0"/>
              <a:t> de </a:t>
            </a:r>
            <a:r>
              <a:rPr lang="en-US" b="1" dirty="0" err="1"/>
              <a:t>bază</a:t>
            </a:r>
            <a:r>
              <a:rPr lang="en-US" b="1" dirty="0"/>
              <a:t> de date </a:t>
            </a:r>
            <a:r>
              <a:rPr lang="en-US" b="1" dirty="0" err="1"/>
              <a:t>relațională</a:t>
            </a:r>
            <a:r>
              <a:rPr lang="en-US" dirty="0"/>
              <a:t> pe care l-am </a:t>
            </a:r>
            <a:r>
              <a:rPr lang="en-US" dirty="0" err="1"/>
              <a:t>folosit</a:t>
            </a:r>
            <a:r>
              <a:rPr lang="en-US" dirty="0"/>
              <a:t>.</a:t>
            </a:r>
            <a:br>
              <a:rPr lang="en-US" dirty="0"/>
            </a:br>
            <a:r>
              <a:rPr lang="en-US" dirty="0"/>
              <a:t>Este robust, </a:t>
            </a:r>
            <a:r>
              <a:rPr lang="en-US" dirty="0" err="1"/>
              <a:t>sigur</a:t>
            </a:r>
            <a:r>
              <a:rPr lang="en-US" dirty="0"/>
              <a:t> </a:t>
            </a:r>
            <a:r>
              <a:rPr lang="en-US" dirty="0" err="1"/>
              <a:t>și</a:t>
            </a:r>
            <a:r>
              <a:rPr lang="en-US" dirty="0"/>
              <a:t> </a:t>
            </a:r>
            <a:r>
              <a:rPr lang="en-US" dirty="0" err="1"/>
              <a:t>foarte</a:t>
            </a:r>
            <a:r>
              <a:rPr lang="en-US" dirty="0"/>
              <a:t> performant. </a:t>
            </a:r>
            <a:r>
              <a:rPr lang="en-US" dirty="0" err="1"/>
              <a:t>Aici</a:t>
            </a:r>
            <a:r>
              <a:rPr lang="en-US" dirty="0"/>
              <a:t> sunt </a:t>
            </a:r>
            <a:r>
              <a:rPr lang="en-US" dirty="0" err="1"/>
              <a:t>salvate</a:t>
            </a:r>
            <a:r>
              <a:rPr lang="en-US" dirty="0"/>
              <a:t> </a:t>
            </a:r>
            <a:r>
              <a:rPr lang="en-US" dirty="0" err="1"/>
              <a:t>toate</a:t>
            </a:r>
            <a:r>
              <a:rPr lang="en-US" dirty="0"/>
              <a:t> </a:t>
            </a:r>
            <a:r>
              <a:rPr lang="en-US" dirty="0" err="1"/>
              <a:t>datele</a:t>
            </a:r>
            <a:r>
              <a:rPr lang="en-US" dirty="0"/>
              <a:t> </a:t>
            </a:r>
            <a:r>
              <a:rPr lang="en-US" dirty="0" err="1"/>
              <a:t>aplicației</a:t>
            </a:r>
            <a:r>
              <a:rPr lang="en-US" dirty="0"/>
              <a:t>: </a:t>
            </a:r>
            <a:r>
              <a:rPr lang="en-US" dirty="0" err="1"/>
              <a:t>utilizatori</a:t>
            </a:r>
            <a:r>
              <a:rPr lang="en-US" dirty="0"/>
              <a:t>, </a:t>
            </a:r>
            <a:r>
              <a:rPr lang="en-US" dirty="0" err="1"/>
              <a:t>mesaje</a:t>
            </a:r>
            <a:r>
              <a:rPr lang="en-US" dirty="0"/>
              <a:t>, </a:t>
            </a:r>
            <a:r>
              <a:rPr lang="en-US" dirty="0" err="1"/>
              <a:t>conversații</a:t>
            </a:r>
            <a:r>
              <a:rPr lang="en-US" dirty="0"/>
              <a:t>, </a:t>
            </a:r>
            <a:r>
              <a:rPr lang="en-US" dirty="0" err="1"/>
              <a:t>fișiere</a:t>
            </a:r>
            <a:r>
              <a:rPr lang="en-US" dirty="0"/>
              <a:t> etc.</a:t>
            </a:r>
          </a:p>
          <a:p>
            <a:r>
              <a:rPr lang="en-US" dirty="0" err="1"/>
              <a:t>Alegerea</a:t>
            </a:r>
            <a:r>
              <a:rPr lang="en-US" dirty="0"/>
              <a:t> </a:t>
            </a:r>
            <a:r>
              <a:rPr lang="en-US" dirty="0" err="1"/>
              <a:t>acestor</a:t>
            </a:r>
            <a:r>
              <a:rPr lang="en-US" dirty="0"/>
              <a:t> </a:t>
            </a:r>
            <a:r>
              <a:rPr lang="en-US" dirty="0" err="1"/>
              <a:t>tehnologii</a:t>
            </a:r>
            <a:r>
              <a:rPr lang="en-US" dirty="0"/>
              <a:t> a </a:t>
            </a:r>
            <a:r>
              <a:rPr lang="en-US" dirty="0" err="1"/>
              <a:t>fost</a:t>
            </a:r>
            <a:r>
              <a:rPr lang="en-US" dirty="0"/>
              <a:t> </a:t>
            </a:r>
            <a:r>
              <a:rPr lang="en-US" dirty="0" err="1"/>
              <a:t>făcută</a:t>
            </a:r>
            <a:r>
              <a:rPr lang="en-US" dirty="0"/>
              <a:t> </a:t>
            </a:r>
            <a:r>
              <a:rPr lang="en-US" dirty="0" err="1"/>
              <a:t>pentru</a:t>
            </a:r>
            <a:r>
              <a:rPr lang="en-US" dirty="0"/>
              <a:t> a </a:t>
            </a:r>
            <a:r>
              <a:rPr lang="en-US" dirty="0" err="1"/>
              <a:t>obține</a:t>
            </a:r>
            <a:r>
              <a:rPr lang="en-US" dirty="0"/>
              <a:t> o </a:t>
            </a:r>
            <a:r>
              <a:rPr lang="en-US" dirty="0" err="1"/>
              <a:t>aplicație</a:t>
            </a:r>
            <a:r>
              <a:rPr lang="en-US" dirty="0"/>
              <a:t> </a:t>
            </a:r>
            <a:r>
              <a:rPr lang="en-US" dirty="0" err="1"/>
              <a:t>modernă</a:t>
            </a:r>
            <a:r>
              <a:rPr lang="en-US" dirty="0"/>
              <a:t>, </a:t>
            </a:r>
            <a:r>
              <a:rPr lang="en-US" dirty="0" err="1"/>
              <a:t>scalabilă</a:t>
            </a:r>
            <a:r>
              <a:rPr lang="en-US" dirty="0"/>
              <a:t> </a:t>
            </a:r>
            <a:r>
              <a:rPr lang="en-US" dirty="0" err="1"/>
              <a:t>și</a:t>
            </a:r>
            <a:r>
              <a:rPr lang="en-US" dirty="0"/>
              <a:t> </a:t>
            </a:r>
            <a:r>
              <a:rPr lang="en-US" dirty="0" err="1"/>
              <a:t>ușor</a:t>
            </a:r>
            <a:r>
              <a:rPr lang="en-US" dirty="0"/>
              <a:t> de </a:t>
            </a:r>
            <a:r>
              <a:rPr lang="en-US" dirty="0" err="1"/>
              <a:t>întreținut</a:t>
            </a:r>
            <a:r>
              <a:rPr lang="en-US" dirty="0"/>
              <a:t>, care </a:t>
            </a:r>
            <a:r>
              <a:rPr lang="en-US" dirty="0" err="1"/>
              <a:t>să</a:t>
            </a:r>
            <a:r>
              <a:rPr lang="en-US" dirty="0"/>
              <a:t> </a:t>
            </a:r>
            <a:r>
              <a:rPr lang="en-US" dirty="0" err="1"/>
              <a:t>răspundă</a:t>
            </a:r>
            <a:r>
              <a:rPr lang="en-US" dirty="0"/>
              <a:t> </a:t>
            </a:r>
            <a:r>
              <a:rPr lang="en-US" dirty="0" err="1"/>
              <a:t>cerințelor</a:t>
            </a:r>
            <a:r>
              <a:rPr lang="en-US" dirty="0"/>
              <a:t> </a:t>
            </a:r>
            <a:r>
              <a:rPr lang="en-US" dirty="0" err="1"/>
              <a:t>mediului</a:t>
            </a:r>
            <a:r>
              <a:rPr lang="en-US" dirty="0"/>
              <a:t> </a:t>
            </a:r>
            <a:r>
              <a:rPr lang="en-US" dirty="0" err="1"/>
              <a:t>universitar</a:t>
            </a:r>
            <a:r>
              <a:rPr lang="en-US" dirty="0"/>
              <a:t>.</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err="1"/>
              <a:t>Arhitectura</a:t>
            </a:r>
            <a:r>
              <a:rPr lang="en-US" dirty="0"/>
              <a:t> </a:t>
            </a:r>
            <a:r>
              <a:rPr lang="en-US" dirty="0" err="1"/>
              <a:t>aplicației</a:t>
            </a:r>
            <a:r>
              <a:rPr lang="en-US" dirty="0"/>
              <a:t> </a:t>
            </a:r>
            <a:r>
              <a:rPr lang="en-US" dirty="0" err="1"/>
              <a:t>este</a:t>
            </a:r>
            <a:r>
              <a:rPr lang="en-US" dirty="0"/>
              <a:t> </a:t>
            </a:r>
            <a:r>
              <a:rPr lang="en-US" dirty="0" err="1"/>
              <a:t>una</a:t>
            </a:r>
            <a:r>
              <a:rPr lang="en-US" dirty="0"/>
              <a:t> </a:t>
            </a:r>
            <a:r>
              <a:rPr lang="en-US" b="1" dirty="0" err="1"/>
              <a:t>modulară</a:t>
            </a:r>
            <a:r>
              <a:rPr lang="en-US" b="1" dirty="0"/>
              <a:t> </a:t>
            </a:r>
            <a:r>
              <a:rPr lang="en-US" b="1" dirty="0" err="1"/>
              <a:t>și</a:t>
            </a:r>
            <a:r>
              <a:rPr lang="en-US" b="1" dirty="0"/>
              <a:t> </a:t>
            </a:r>
            <a:r>
              <a:rPr lang="en-US" b="1" dirty="0" err="1"/>
              <a:t>clar</a:t>
            </a:r>
            <a:r>
              <a:rPr lang="en-US" b="1" dirty="0"/>
              <a:t> </a:t>
            </a:r>
            <a:r>
              <a:rPr lang="en-US" b="1" dirty="0" err="1"/>
              <a:t>separată</a:t>
            </a:r>
            <a:r>
              <a:rPr lang="en-US" dirty="0"/>
              <a:t> </a:t>
            </a:r>
            <a:r>
              <a:rPr lang="en-US" dirty="0" err="1"/>
              <a:t>între</a:t>
            </a:r>
            <a:r>
              <a:rPr lang="en-US" dirty="0"/>
              <a:t> </a:t>
            </a:r>
            <a:r>
              <a:rPr lang="en-US" dirty="0" err="1"/>
              <a:t>partea</a:t>
            </a:r>
            <a:r>
              <a:rPr lang="en-US" dirty="0"/>
              <a:t> de client </a:t>
            </a:r>
            <a:r>
              <a:rPr lang="en-US" dirty="0" err="1"/>
              <a:t>și</a:t>
            </a:r>
            <a:r>
              <a:rPr lang="en-US" dirty="0"/>
              <a:t> </a:t>
            </a:r>
            <a:r>
              <a:rPr lang="en-US" dirty="0" err="1"/>
              <a:t>partea</a:t>
            </a:r>
            <a:r>
              <a:rPr lang="en-US" dirty="0"/>
              <a:t> de server.</a:t>
            </a:r>
            <a:br>
              <a:rPr lang="en-US" dirty="0"/>
            </a:br>
            <a:r>
              <a:rPr lang="en-US" dirty="0" err="1"/>
              <a:t>Acest</a:t>
            </a:r>
            <a:r>
              <a:rPr lang="en-US" dirty="0"/>
              <a:t> </a:t>
            </a:r>
            <a:r>
              <a:rPr lang="en-US" dirty="0" err="1"/>
              <a:t>lucru</a:t>
            </a:r>
            <a:r>
              <a:rPr lang="en-US" dirty="0"/>
              <a:t> </a:t>
            </a:r>
            <a:r>
              <a:rPr lang="en-US" dirty="0" err="1"/>
              <a:t>permite</a:t>
            </a:r>
            <a:r>
              <a:rPr lang="en-US" dirty="0"/>
              <a:t> o </a:t>
            </a:r>
            <a:r>
              <a:rPr lang="en-US" dirty="0" err="1"/>
              <a:t>mai</a:t>
            </a:r>
            <a:r>
              <a:rPr lang="en-US" dirty="0"/>
              <a:t> </a:t>
            </a:r>
            <a:r>
              <a:rPr lang="en-US" dirty="0" err="1"/>
              <a:t>bună</a:t>
            </a:r>
            <a:r>
              <a:rPr lang="en-US" dirty="0"/>
              <a:t> </a:t>
            </a:r>
            <a:r>
              <a:rPr lang="en-US" dirty="0" err="1"/>
              <a:t>întreținere</a:t>
            </a:r>
            <a:r>
              <a:rPr lang="en-US" dirty="0"/>
              <a:t>, </a:t>
            </a:r>
            <a:r>
              <a:rPr lang="en-US" dirty="0" err="1"/>
              <a:t>scalabilitate</a:t>
            </a:r>
            <a:r>
              <a:rPr lang="en-US" dirty="0"/>
              <a:t> </a:t>
            </a:r>
            <a:r>
              <a:rPr lang="en-US" dirty="0" err="1"/>
              <a:t>și</a:t>
            </a:r>
            <a:r>
              <a:rPr lang="en-US" dirty="0"/>
              <a:t> o </a:t>
            </a:r>
            <a:r>
              <a:rPr lang="en-US" dirty="0" err="1"/>
              <a:t>organizare</a:t>
            </a:r>
            <a:r>
              <a:rPr lang="en-US" dirty="0"/>
              <a:t> </a:t>
            </a:r>
            <a:r>
              <a:rPr lang="en-US" dirty="0" err="1"/>
              <a:t>clară</a:t>
            </a:r>
            <a:r>
              <a:rPr lang="en-US" dirty="0"/>
              <a:t> a </a:t>
            </a:r>
            <a:r>
              <a:rPr lang="en-US" dirty="0" err="1"/>
              <a:t>codului</a:t>
            </a:r>
            <a:r>
              <a:rPr lang="en-US" dirty="0"/>
              <a:t>.</a:t>
            </a:r>
          </a:p>
          <a:p>
            <a:r>
              <a:rPr lang="en-US" b="1" dirty="0"/>
              <a:t>Frontend-ul</a:t>
            </a:r>
            <a:r>
              <a:rPr lang="en-US" dirty="0"/>
              <a:t>, </a:t>
            </a:r>
            <a:r>
              <a:rPr lang="en-US" dirty="0" err="1"/>
              <a:t>dezvoltat</a:t>
            </a:r>
            <a:r>
              <a:rPr lang="en-US" dirty="0"/>
              <a:t> cu </a:t>
            </a:r>
            <a:r>
              <a:rPr lang="en-US" b="1" dirty="0"/>
              <a:t>React</a:t>
            </a:r>
            <a:r>
              <a:rPr lang="en-US" dirty="0"/>
              <a:t>, </a:t>
            </a:r>
            <a:r>
              <a:rPr lang="en-US" dirty="0" err="1"/>
              <a:t>este</a:t>
            </a:r>
            <a:r>
              <a:rPr lang="en-US" dirty="0"/>
              <a:t> </a:t>
            </a:r>
            <a:r>
              <a:rPr lang="en-US" dirty="0" err="1"/>
              <a:t>partea</a:t>
            </a:r>
            <a:r>
              <a:rPr lang="en-US" dirty="0"/>
              <a:t> cu care </a:t>
            </a:r>
            <a:r>
              <a:rPr lang="en-US" dirty="0" err="1"/>
              <a:t>interacționează</a:t>
            </a:r>
            <a:r>
              <a:rPr lang="en-US" dirty="0"/>
              <a:t> </a:t>
            </a:r>
            <a:r>
              <a:rPr lang="en-US" dirty="0" err="1"/>
              <a:t>utilizatorul</a:t>
            </a:r>
            <a:r>
              <a:rPr lang="en-US" dirty="0"/>
              <a:t>.</a:t>
            </a:r>
            <a:br>
              <a:rPr lang="en-US" dirty="0"/>
            </a:br>
            <a:r>
              <a:rPr lang="en-US" dirty="0" err="1"/>
              <a:t>Aici</a:t>
            </a:r>
            <a:r>
              <a:rPr lang="en-US" dirty="0"/>
              <a:t> se </a:t>
            </a:r>
            <a:r>
              <a:rPr lang="en-US" dirty="0" err="1"/>
              <a:t>află</a:t>
            </a:r>
            <a:r>
              <a:rPr lang="en-US" dirty="0"/>
              <a:t> </a:t>
            </a:r>
            <a:r>
              <a:rPr lang="en-US" dirty="0" err="1"/>
              <a:t>componentele</a:t>
            </a:r>
            <a:r>
              <a:rPr lang="en-US" dirty="0"/>
              <a:t> </a:t>
            </a:r>
            <a:r>
              <a:rPr lang="en-US" dirty="0" err="1"/>
              <a:t>vizuale</a:t>
            </a:r>
            <a:r>
              <a:rPr lang="en-US" dirty="0"/>
              <a:t>: </a:t>
            </a:r>
            <a:r>
              <a:rPr lang="en-US" dirty="0" err="1"/>
              <a:t>lista</a:t>
            </a:r>
            <a:r>
              <a:rPr lang="en-US" dirty="0"/>
              <a:t> de </a:t>
            </a:r>
            <a:r>
              <a:rPr lang="en-US" dirty="0" err="1"/>
              <a:t>conversații</a:t>
            </a:r>
            <a:r>
              <a:rPr lang="en-US" dirty="0"/>
              <a:t>, </a:t>
            </a:r>
            <a:r>
              <a:rPr lang="en-US" dirty="0" err="1"/>
              <a:t>mesaje</a:t>
            </a:r>
            <a:r>
              <a:rPr lang="en-US" dirty="0"/>
              <a:t>, </a:t>
            </a:r>
            <a:r>
              <a:rPr lang="en-US" dirty="0" err="1"/>
              <a:t>fișiere</a:t>
            </a:r>
            <a:r>
              <a:rPr lang="en-US" dirty="0"/>
              <a:t> media etc.</a:t>
            </a:r>
            <a:br>
              <a:rPr lang="en-US" dirty="0"/>
            </a:br>
            <a:r>
              <a:rPr lang="en-US" dirty="0"/>
              <a:t>Frontend-ul </a:t>
            </a:r>
            <a:r>
              <a:rPr lang="en-US" dirty="0" err="1"/>
              <a:t>comunică</a:t>
            </a:r>
            <a:r>
              <a:rPr lang="en-US" dirty="0"/>
              <a:t> cu </a:t>
            </a:r>
            <a:r>
              <a:rPr lang="en-US" dirty="0" err="1"/>
              <a:t>serverul</a:t>
            </a:r>
            <a:r>
              <a:rPr lang="en-US" dirty="0"/>
              <a:t> </a:t>
            </a:r>
            <a:r>
              <a:rPr lang="en-US" dirty="0" err="1"/>
              <a:t>prin</a:t>
            </a:r>
            <a:r>
              <a:rPr lang="en-US" dirty="0"/>
              <a:t>:</a:t>
            </a:r>
            <a:br>
              <a:rPr lang="en-US" dirty="0"/>
            </a:br>
            <a:r>
              <a:rPr lang="en-US" dirty="0"/>
              <a:t>– </a:t>
            </a:r>
            <a:r>
              <a:rPr lang="en-US" b="1" dirty="0"/>
              <a:t>REST API</a:t>
            </a:r>
            <a:r>
              <a:rPr lang="en-US" dirty="0"/>
              <a:t>, </a:t>
            </a:r>
            <a:r>
              <a:rPr lang="en-US" dirty="0" err="1"/>
              <a:t>pentru</a:t>
            </a:r>
            <a:r>
              <a:rPr lang="en-US" dirty="0"/>
              <a:t> </a:t>
            </a:r>
            <a:r>
              <a:rPr lang="en-US" dirty="0" err="1"/>
              <a:t>operațiuni</a:t>
            </a:r>
            <a:r>
              <a:rPr lang="en-US" dirty="0"/>
              <a:t> </a:t>
            </a:r>
            <a:r>
              <a:rPr lang="en-US" dirty="0" err="1"/>
              <a:t>obișnuite</a:t>
            </a:r>
            <a:r>
              <a:rPr lang="en-US" dirty="0"/>
              <a:t> (de </a:t>
            </a:r>
            <a:r>
              <a:rPr lang="en-US" dirty="0" err="1"/>
              <a:t>exemplu</a:t>
            </a:r>
            <a:r>
              <a:rPr lang="en-US" dirty="0"/>
              <a:t>: login, </a:t>
            </a:r>
            <a:r>
              <a:rPr lang="en-US" dirty="0" err="1"/>
              <a:t>crearea</a:t>
            </a:r>
            <a:r>
              <a:rPr lang="en-US" dirty="0"/>
              <a:t> </a:t>
            </a:r>
            <a:r>
              <a:rPr lang="en-US" dirty="0" err="1"/>
              <a:t>unui</a:t>
            </a:r>
            <a:r>
              <a:rPr lang="en-US" dirty="0"/>
              <a:t> </a:t>
            </a:r>
            <a:r>
              <a:rPr lang="en-US" dirty="0" err="1"/>
              <a:t>grup</a:t>
            </a:r>
            <a:r>
              <a:rPr lang="en-US" dirty="0"/>
              <a:t>, </a:t>
            </a:r>
            <a:r>
              <a:rPr lang="en-US" dirty="0" err="1"/>
              <a:t>obținerea</a:t>
            </a:r>
            <a:r>
              <a:rPr lang="en-US" dirty="0"/>
              <a:t> </a:t>
            </a:r>
            <a:r>
              <a:rPr lang="en-US" dirty="0" err="1"/>
              <a:t>istoricului</a:t>
            </a:r>
            <a:r>
              <a:rPr lang="en-US" dirty="0"/>
              <a:t> </a:t>
            </a:r>
            <a:r>
              <a:rPr lang="en-US" dirty="0" err="1"/>
              <a:t>mesajelor</a:t>
            </a:r>
            <a:r>
              <a:rPr lang="en-US" dirty="0"/>
              <a:t>);</a:t>
            </a:r>
            <a:br>
              <a:rPr lang="en-US" dirty="0"/>
            </a:br>
            <a:r>
              <a:rPr lang="en-US" dirty="0"/>
              <a:t>– </a:t>
            </a:r>
            <a:r>
              <a:rPr lang="en-US" dirty="0" err="1"/>
              <a:t>și</a:t>
            </a:r>
            <a:r>
              <a:rPr lang="en-US" dirty="0"/>
              <a:t> </a:t>
            </a:r>
            <a:r>
              <a:rPr lang="en-US" dirty="0" err="1"/>
              <a:t>prin</a:t>
            </a:r>
            <a:r>
              <a:rPr lang="en-US" dirty="0"/>
              <a:t> </a:t>
            </a:r>
            <a:r>
              <a:rPr lang="en-US" b="1" dirty="0"/>
              <a:t>WebSocket</a:t>
            </a:r>
            <a:r>
              <a:rPr lang="en-US" dirty="0"/>
              <a:t>, </a:t>
            </a:r>
            <a:r>
              <a:rPr lang="en-US" dirty="0" err="1"/>
              <a:t>pentru</a:t>
            </a:r>
            <a:r>
              <a:rPr lang="en-US" dirty="0"/>
              <a:t> </a:t>
            </a:r>
            <a:r>
              <a:rPr lang="en-US" dirty="0" err="1"/>
              <a:t>mesageria</a:t>
            </a:r>
            <a:r>
              <a:rPr lang="en-US" dirty="0"/>
              <a:t> </a:t>
            </a:r>
            <a:r>
              <a:rPr lang="en-US" dirty="0" err="1"/>
              <a:t>în</a:t>
            </a:r>
            <a:r>
              <a:rPr lang="en-US" dirty="0"/>
              <a:t> </a:t>
            </a:r>
            <a:r>
              <a:rPr lang="en-US" dirty="0" err="1"/>
              <a:t>timp</a:t>
            </a:r>
            <a:r>
              <a:rPr lang="en-US" dirty="0"/>
              <a:t> real (</a:t>
            </a:r>
            <a:r>
              <a:rPr lang="en-US" dirty="0" err="1"/>
              <a:t>adică</a:t>
            </a:r>
            <a:r>
              <a:rPr lang="en-US" dirty="0"/>
              <a:t> </a:t>
            </a:r>
            <a:r>
              <a:rPr lang="en-US" dirty="0" err="1"/>
              <a:t>trimiterea</a:t>
            </a:r>
            <a:r>
              <a:rPr lang="en-US" dirty="0"/>
              <a:t> </a:t>
            </a:r>
            <a:r>
              <a:rPr lang="en-US" dirty="0" err="1"/>
              <a:t>și</a:t>
            </a:r>
            <a:r>
              <a:rPr lang="en-US" dirty="0"/>
              <a:t> </a:t>
            </a:r>
            <a:r>
              <a:rPr lang="en-US" dirty="0" err="1"/>
              <a:t>primirea</a:t>
            </a:r>
            <a:r>
              <a:rPr lang="en-US" dirty="0"/>
              <a:t> </a:t>
            </a:r>
            <a:r>
              <a:rPr lang="en-US" dirty="0" err="1"/>
              <a:t>instantă</a:t>
            </a:r>
            <a:r>
              <a:rPr lang="en-US" dirty="0"/>
              <a:t> a </a:t>
            </a:r>
            <a:r>
              <a:rPr lang="en-US" dirty="0" err="1"/>
              <a:t>mesajelor</a:t>
            </a:r>
            <a:r>
              <a:rPr lang="en-US" dirty="0"/>
              <a:t>).</a:t>
            </a:r>
          </a:p>
          <a:p>
            <a:r>
              <a:rPr lang="en-US" b="1" dirty="0"/>
              <a:t>Backend-ul</a:t>
            </a:r>
            <a:r>
              <a:rPr lang="en-US" dirty="0"/>
              <a:t>, </a:t>
            </a:r>
            <a:r>
              <a:rPr lang="en-US" dirty="0" err="1"/>
              <a:t>construit</a:t>
            </a:r>
            <a:r>
              <a:rPr lang="en-US" dirty="0"/>
              <a:t> cu </a:t>
            </a:r>
            <a:r>
              <a:rPr lang="en-US" b="1" dirty="0"/>
              <a:t>Spring Boot</a:t>
            </a:r>
            <a:r>
              <a:rPr lang="en-US" dirty="0"/>
              <a:t>, </a:t>
            </a:r>
            <a:r>
              <a:rPr lang="en-US" dirty="0" err="1"/>
              <a:t>este</a:t>
            </a:r>
            <a:r>
              <a:rPr lang="en-US" dirty="0"/>
              <a:t> </a:t>
            </a:r>
            <a:r>
              <a:rPr lang="en-US" dirty="0" err="1"/>
              <a:t>responsabil</a:t>
            </a:r>
            <a:r>
              <a:rPr lang="en-US" dirty="0"/>
              <a:t> </a:t>
            </a:r>
            <a:r>
              <a:rPr lang="en-US" dirty="0" err="1"/>
              <a:t>pentru</a:t>
            </a:r>
            <a:r>
              <a:rPr lang="en-US" dirty="0"/>
              <a:t> </a:t>
            </a:r>
            <a:r>
              <a:rPr lang="en-US" dirty="0" err="1"/>
              <a:t>toată</a:t>
            </a:r>
            <a:r>
              <a:rPr lang="en-US" dirty="0"/>
              <a:t> </a:t>
            </a:r>
            <a:r>
              <a:rPr lang="en-US" b="1" dirty="0" err="1"/>
              <a:t>logica</a:t>
            </a:r>
            <a:r>
              <a:rPr lang="en-US" b="1" dirty="0"/>
              <a:t> </a:t>
            </a:r>
            <a:r>
              <a:rPr lang="en-US" b="1" dirty="0" err="1"/>
              <a:t>aplicației</a:t>
            </a:r>
            <a:r>
              <a:rPr lang="en-US" dirty="0"/>
              <a:t>:</a:t>
            </a:r>
            <a:br>
              <a:rPr lang="en-US" dirty="0"/>
            </a:br>
            <a:r>
              <a:rPr lang="en-US" dirty="0"/>
              <a:t>– </a:t>
            </a:r>
            <a:r>
              <a:rPr lang="en-US" dirty="0" err="1"/>
              <a:t>autentificare</a:t>
            </a:r>
            <a:r>
              <a:rPr lang="en-US" dirty="0"/>
              <a:t>,</a:t>
            </a:r>
            <a:br>
              <a:rPr lang="en-US" dirty="0"/>
            </a:br>
            <a:r>
              <a:rPr lang="en-US" dirty="0"/>
              <a:t>– </a:t>
            </a:r>
            <a:r>
              <a:rPr lang="en-US" dirty="0" err="1"/>
              <a:t>autorizare</a:t>
            </a:r>
            <a:r>
              <a:rPr lang="en-US" dirty="0"/>
              <a:t>,</a:t>
            </a:r>
            <a:br>
              <a:rPr lang="en-US" dirty="0"/>
            </a:br>
            <a:r>
              <a:rPr lang="en-US" dirty="0"/>
              <a:t>– </a:t>
            </a:r>
            <a:r>
              <a:rPr lang="en-US" dirty="0" err="1"/>
              <a:t>salvarea</a:t>
            </a:r>
            <a:r>
              <a:rPr lang="en-US" dirty="0"/>
              <a:t> </a:t>
            </a:r>
            <a:r>
              <a:rPr lang="en-US" dirty="0" err="1"/>
              <a:t>și</a:t>
            </a:r>
            <a:r>
              <a:rPr lang="en-US" dirty="0"/>
              <a:t> </a:t>
            </a:r>
            <a:r>
              <a:rPr lang="en-US" dirty="0" err="1"/>
              <a:t>trimiterea</a:t>
            </a:r>
            <a:r>
              <a:rPr lang="en-US" dirty="0"/>
              <a:t> </a:t>
            </a:r>
            <a:r>
              <a:rPr lang="en-US" dirty="0" err="1"/>
              <a:t>mesajelor</a:t>
            </a:r>
            <a:r>
              <a:rPr lang="en-US" dirty="0"/>
              <a:t>,</a:t>
            </a:r>
            <a:br>
              <a:rPr lang="en-US" dirty="0"/>
            </a:br>
            <a:r>
              <a:rPr lang="en-US" dirty="0"/>
              <a:t>– </a:t>
            </a:r>
            <a:r>
              <a:rPr lang="en-US" dirty="0" err="1"/>
              <a:t>gestiunea</a:t>
            </a:r>
            <a:r>
              <a:rPr lang="en-US" dirty="0"/>
              <a:t> </a:t>
            </a:r>
            <a:r>
              <a:rPr lang="en-US" dirty="0" err="1"/>
              <a:t>utilizatorilor</a:t>
            </a:r>
            <a:r>
              <a:rPr lang="en-US" dirty="0"/>
              <a:t>, </a:t>
            </a:r>
            <a:r>
              <a:rPr lang="en-US" dirty="0" err="1"/>
              <a:t>conversațiilor</a:t>
            </a:r>
            <a:r>
              <a:rPr lang="en-US" dirty="0"/>
              <a:t>, </a:t>
            </a:r>
            <a:r>
              <a:rPr lang="en-US" dirty="0" err="1"/>
              <a:t>fișierelor</a:t>
            </a:r>
            <a:r>
              <a:rPr lang="en-US" dirty="0"/>
              <a:t> etc.</a:t>
            </a:r>
            <a:br>
              <a:rPr lang="en-US" dirty="0"/>
            </a:br>
            <a:r>
              <a:rPr lang="en-US" dirty="0"/>
              <a:t>Backend-ul </a:t>
            </a:r>
            <a:r>
              <a:rPr lang="en-US" dirty="0" err="1"/>
              <a:t>persistă</a:t>
            </a:r>
            <a:r>
              <a:rPr lang="en-US" dirty="0"/>
              <a:t> </a:t>
            </a:r>
            <a:r>
              <a:rPr lang="en-US" dirty="0" err="1"/>
              <a:t>datele</a:t>
            </a:r>
            <a:r>
              <a:rPr lang="en-US" dirty="0"/>
              <a:t> </a:t>
            </a:r>
            <a:r>
              <a:rPr lang="en-US" dirty="0" err="1"/>
              <a:t>într</a:t>
            </a:r>
            <a:r>
              <a:rPr lang="en-US" dirty="0"/>
              <a:t>-o </a:t>
            </a:r>
            <a:r>
              <a:rPr lang="en-US" dirty="0" err="1"/>
              <a:t>bază</a:t>
            </a:r>
            <a:r>
              <a:rPr lang="en-US" dirty="0"/>
              <a:t> de date PostgreSQL.</a:t>
            </a:r>
          </a:p>
          <a:p>
            <a:r>
              <a:rPr lang="en-US" dirty="0" err="1"/>
              <a:t>Comunicarea</a:t>
            </a:r>
            <a:r>
              <a:rPr lang="en-US" dirty="0"/>
              <a:t> </a:t>
            </a:r>
            <a:r>
              <a:rPr lang="en-US" dirty="0" err="1"/>
              <a:t>dintre</a:t>
            </a:r>
            <a:r>
              <a:rPr lang="en-US" dirty="0"/>
              <a:t> client </a:t>
            </a:r>
            <a:r>
              <a:rPr lang="en-US" dirty="0" err="1"/>
              <a:t>și</a:t>
            </a:r>
            <a:r>
              <a:rPr lang="en-US" dirty="0"/>
              <a:t> server </a:t>
            </a:r>
            <a:r>
              <a:rPr lang="en-US" dirty="0" err="1"/>
              <a:t>este</a:t>
            </a:r>
            <a:r>
              <a:rPr lang="en-US" dirty="0"/>
              <a:t> </a:t>
            </a:r>
            <a:r>
              <a:rPr lang="en-US" dirty="0" err="1"/>
              <a:t>împărțită</a:t>
            </a:r>
            <a:r>
              <a:rPr lang="en-US" dirty="0"/>
              <a:t> </a:t>
            </a:r>
            <a:r>
              <a:rPr lang="en-US" dirty="0" err="1"/>
              <a:t>în</a:t>
            </a:r>
            <a:r>
              <a:rPr lang="en-US" dirty="0"/>
              <a:t> </a:t>
            </a:r>
            <a:r>
              <a:rPr lang="en-US" dirty="0" err="1"/>
              <a:t>două</a:t>
            </a:r>
            <a:r>
              <a:rPr lang="en-US" dirty="0"/>
              <a:t> </a:t>
            </a:r>
            <a:r>
              <a:rPr lang="en-US" dirty="0" err="1"/>
              <a:t>canale</a:t>
            </a:r>
            <a:r>
              <a:rPr lang="en-US" dirty="0"/>
              <a:t>:</a:t>
            </a:r>
            <a:br>
              <a:rPr lang="en-US" dirty="0"/>
            </a:br>
            <a:r>
              <a:rPr lang="en-US" dirty="0"/>
              <a:t>– </a:t>
            </a:r>
            <a:r>
              <a:rPr lang="en-US" b="1" dirty="0"/>
              <a:t>REST</a:t>
            </a:r>
            <a:r>
              <a:rPr lang="en-US" dirty="0"/>
              <a:t>, </a:t>
            </a:r>
            <a:r>
              <a:rPr lang="en-US" dirty="0" err="1"/>
              <a:t>pentru</a:t>
            </a:r>
            <a:r>
              <a:rPr lang="en-US" dirty="0"/>
              <a:t> </a:t>
            </a:r>
            <a:r>
              <a:rPr lang="en-US" dirty="0" err="1"/>
              <a:t>acțiuni</a:t>
            </a:r>
            <a:r>
              <a:rPr lang="en-US" dirty="0"/>
              <a:t> </a:t>
            </a:r>
            <a:r>
              <a:rPr lang="en-US" dirty="0" err="1"/>
              <a:t>sincrone</a:t>
            </a:r>
            <a:r>
              <a:rPr lang="en-US" dirty="0"/>
              <a:t> (</a:t>
            </a:r>
            <a:r>
              <a:rPr lang="en-US" dirty="0" err="1"/>
              <a:t>când</a:t>
            </a:r>
            <a:r>
              <a:rPr lang="en-US" dirty="0"/>
              <a:t> </a:t>
            </a:r>
            <a:r>
              <a:rPr lang="en-US" dirty="0" err="1"/>
              <a:t>aștepți</a:t>
            </a:r>
            <a:r>
              <a:rPr lang="en-US" dirty="0"/>
              <a:t> un </a:t>
            </a:r>
            <a:r>
              <a:rPr lang="en-US" dirty="0" err="1"/>
              <a:t>răspuns</a:t>
            </a:r>
            <a:r>
              <a:rPr lang="en-US" dirty="0"/>
              <a:t>, ca la o </a:t>
            </a:r>
            <a:r>
              <a:rPr lang="en-US" dirty="0" err="1"/>
              <a:t>cerere</a:t>
            </a:r>
            <a:r>
              <a:rPr lang="en-US" dirty="0"/>
              <a:t> </a:t>
            </a:r>
            <a:r>
              <a:rPr lang="en-US" dirty="0" err="1"/>
              <a:t>clasică</a:t>
            </a:r>
            <a:r>
              <a:rPr lang="en-US" dirty="0"/>
              <a:t> HTTP),</a:t>
            </a:r>
            <a:br>
              <a:rPr lang="en-US" dirty="0"/>
            </a:br>
            <a:r>
              <a:rPr lang="en-US" dirty="0"/>
              <a:t>– </a:t>
            </a:r>
            <a:r>
              <a:rPr lang="en-US" dirty="0" err="1"/>
              <a:t>și</a:t>
            </a:r>
            <a:r>
              <a:rPr lang="en-US" dirty="0"/>
              <a:t> </a:t>
            </a:r>
            <a:r>
              <a:rPr lang="en-US" b="1" dirty="0"/>
              <a:t>WebSocket</a:t>
            </a:r>
            <a:r>
              <a:rPr lang="en-US" dirty="0"/>
              <a:t>, </a:t>
            </a:r>
            <a:r>
              <a:rPr lang="en-US" dirty="0" err="1"/>
              <a:t>pentru</a:t>
            </a:r>
            <a:r>
              <a:rPr lang="en-US" dirty="0"/>
              <a:t> </a:t>
            </a:r>
            <a:r>
              <a:rPr lang="en-US" dirty="0" err="1"/>
              <a:t>comunicare</a:t>
            </a:r>
            <a:r>
              <a:rPr lang="en-US" dirty="0"/>
              <a:t> </a:t>
            </a:r>
            <a:r>
              <a:rPr lang="en-US" dirty="0" err="1"/>
              <a:t>în</a:t>
            </a:r>
            <a:r>
              <a:rPr lang="en-US" dirty="0"/>
              <a:t> </a:t>
            </a:r>
            <a:r>
              <a:rPr lang="en-US" dirty="0" err="1"/>
              <a:t>timp</a:t>
            </a:r>
            <a:r>
              <a:rPr lang="en-US" dirty="0"/>
              <a:t> real, </a:t>
            </a:r>
            <a:r>
              <a:rPr lang="en-US" dirty="0" err="1"/>
              <a:t>adică</a:t>
            </a:r>
            <a:r>
              <a:rPr lang="en-US" dirty="0"/>
              <a:t> </a:t>
            </a:r>
            <a:r>
              <a:rPr lang="en-US" dirty="0" err="1"/>
              <a:t>mesajele</a:t>
            </a:r>
            <a:r>
              <a:rPr lang="en-US" dirty="0"/>
              <a:t> apar instant pe </a:t>
            </a:r>
            <a:r>
              <a:rPr lang="en-US" dirty="0" err="1"/>
              <a:t>ecran</a:t>
            </a:r>
            <a:r>
              <a:rPr lang="en-US" dirty="0"/>
              <a:t>, </a:t>
            </a:r>
            <a:r>
              <a:rPr lang="en-US" dirty="0" err="1"/>
              <a:t>fără</a:t>
            </a:r>
            <a:r>
              <a:rPr lang="en-US" dirty="0"/>
              <a:t> </a:t>
            </a:r>
            <a:r>
              <a:rPr lang="en-US" dirty="0" err="1"/>
              <a:t>să</a:t>
            </a:r>
            <a:r>
              <a:rPr lang="en-US" dirty="0"/>
              <a:t> </a:t>
            </a:r>
            <a:r>
              <a:rPr lang="en-US" dirty="0" err="1"/>
              <a:t>reîncărcăm</a:t>
            </a:r>
            <a:r>
              <a:rPr lang="en-US" dirty="0"/>
              <a:t> </a:t>
            </a:r>
            <a:r>
              <a:rPr lang="en-US" dirty="0" err="1"/>
              <a:t>pagina</a:t>
            </a:r>
            <a:r>
              <a:rPr lang="en-US" dirty="0"/>
              <a:t>.</a:t>
            </a:r>
          </a:p>
          <a:p>
            <a:r>
              <a:rPr lang="en-US" dirty="0" err="1"/>
              <a:t>Această</a:t>
            </a:r>
            <a:r>
              <a:rPr lang="en-US" dirty="0"/>
              <a:t> </a:t>
            </a:r>
            <a:r>
              <a:rPr lang="en-US" dirty="0" err="1"/>
              <a:t>arhitectură</a:t>
            </a:r>
            <a:r>
              <a:rPr lang="en-US" dirty="0"/>
              <a:t> </a:t>
            </a:r>
            <a:r>
              <a:rPr lang="en-US" dirty="0" err="1"/>
              <a:t>este</a:t>
            </a:r>
            <a:r>
              <a:rPr lang="en-US" dirty="0"/>
              <a:t> </a:t>
            </a:r>
            <a:r>
              <a:rPr lang="en-US" dirty="0" err="1"/>
              <a:t>una</a:t>
            </a:r>
            <a:r>
              <a:rPr lang="en-US" dirty="0"/>
              <a:t> </a:t>
            </a:r>
            <a:r>
              <a:rPr lang="en-US" dirty="0" err="1"/>
              <a:t>modernă</a:t>
            </a:r>
            <a:r>
              <a:rPr lang="en-US" dirty="0"/>
              <a:t> </a:t>
            </a:r>
            <a:r>
              <a:rPr lang="en-US" dirty="0" err="1"/>
              <a:t>și</a:t>
            </a:r>
            <a:r>
              <a:rPr lang="en-US" dirty="0"/>
              <a:t> </a:t>
            </a:r>
            <a:r>
              <a:rPr lang="en-US" dirty="0" err="1"/>
              <a:t>scalabilă</a:t>
            </a:r>
            <a:r>
              <a:rPr lang="en-US" dirty="0"/>
              <a:t>, exact ca la </a:t>
            </a:r>
            <a:r>
              <a:rPr lang="en-US" dirty="0" err="1"/>
              <a:t>aplicațiile</a:t>
            </a:r>
            <a:r>
              <a:rPr lang="en-US" dirty="0"/>
              <a:t> </a:t>
            </a:r>
            <a:r>
              <a:rPr lang="en-US" dirty="0" err="1"/>
              <a:t>mari</a:t>
            </a:r>
            <a:r>
              <a:rPr lang="en-US" dirty="0"/>
              <a:t> de chat (ex: Slack </a:t>
            </a:r>
            <a:r>
              <a:rPr lang="en-US" dirty="0" err="1"/>
              <a:t>sau</a:t>
            </a:r>
            <a:r>
              <a:rPr lang="en-US" dirty="0"/>
              <a:t> Discord).</a:t>
            </a:r>
          </a:p>
          <a:p>
            <a:endParaRPr lang="en-US" dirty="0"/>
          </a:p>
        </p:txBody>
      </p:sp>
      <p:sp>
        <p:nvSpPr>
          <p:cNvPr id="4" name="Substituent număr diapozitiv 3"/>
          <p:cNvSpPr>
            <a:spLocks noGrp="1"/>
          </p:cNvSpPr>
          <p:nvPr>
            <p:ph type="sldNum" sz="quarter" idx="5"/>
          </p:nvPr>
        </p:nvSpPr>
        <p:spPr/>
        <p:txBody>
          <a:bodyPr/>
          <a:lstStyle/>
          <a:p>
            <a:fld id="{D060679C-80C7-4E7D-9614-ABA41C5B2858}" type="slidenum">
              <a:rPr lang="en-US" smtClean="0"/>
              <a:t>6</a:t>
            </a:fld>
            <a:endParaRPr lang="en-US" dirty="0"/>
          </a:p>
        </p:txBody>
      </p:sp>
    </p:spTree>
    <p:extLst>
      <p:ext uri="{BB962C8B-B14F-4D97-AF65-F5344CB8AC3E}">
        <p14:creationId xmlns:p14="http://schemas.microsoft.com/office/powerpoint/2010/main" val="3161195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r>
              <a:rPr lang="en-US" dirty="0"/>
              <a:t>Una </a:t>
            </a:r>
            <a:r>
              <a:rPr lang="en-US" dirty="0" err="1"/>
              <a:t>dintre</a:t>
            </a:r>
            <a:r>
              <a:rPr lang="en-US" dirty="0"/>
              <a:t> </a:t>
            </a:r>
            <a:r>
              <a:rPr lang="en-US" dirty="0" err="1"/>
              <a:t>cele</a:t>
            </a:r>
            <a:r>
              <a:rPr lang="en-US" dirty="0"/>
              <a:t> </a:t>
            </a:r>
            <a:r>
              <a:rPr lang="en-US" dirty="0" err="1"/>
              <a:t>mai</a:t>
            </a:r>
            <a:r>
              <a:rPr lang="en-US" dirty="0"/>
              <a:t> </a:t>
            </a:r>
            <a:r>
              <a:rPr lang="en-US" dirty="0" err="1"/>
              <a:t>importante</a:t>
            </a:r>
            <a:r>
              <a:rPr lang="en-US" dirty="0"/>
              <a:t> </a:t>
            </a:r>
            <a:r>
              <a:rPr lang="en-US" dirty="0" err="1"/>
              <a:t>funcționalități</a:t>
            </a:r>
            <a:r>
              <a:rPr lang="en-US" dirty="0"/>
              <a:t> ale </a:t>
            </a:r>
            <a:r>
              <a:rPr lang="en-US" dirty="0" err="1"/>
              <a:t>aplicației</a:t>
            </a:r>
            <a:r>
              <a:rPr lang="en-US" dirty="0"/>
              <a:t> </a:t>
            </a:r>
            <a:r>
              <a:rPr lang="en-US" dirty="0" err="1"/>
              <a:t>CampusConnect</a:t>
            </a:r>
            <a:r>
              <a:rPr lang="en-US" dirty="0"/>
              <a:t> </a:t>
            </a:r>
            <a:r>
              <a:rPr lang="en-US" dirty="0" err="1"/>
              <a:t>este</a:t>
            </a:r>
            <a:r>
              <a:rPr lang="en-US" dirty="0"/>
              <a:t> </a:t>
            </a:r>
            <a:r>
              <a:rPr lang="en-US" b="1" dirty="0" err="1"/>
              <a:t>comunicarea</a:t>
            </a:r>
            <a:r>
              <a:rPr lang="en-US" b="1" dirty="0"/>
              <a:t> </a:t>
            </a:r>
            <a:r>
              <a:rPr lang="en-US" b="1" dirty="0" err="1"/>
              <a:t>în</a:t>
            </a:r>
            <a:r>
              <a:rPr lang="en-US" b="1" dirty="0"/>
              <a:t> </a:t>
            </a:r>
            <a:r>
              <a:rPr lang="en-US" b="1" dirty="0" err="1"/>
              <a:t>timp</a:t>
            </a:r>
            <a:r>
              <a:rPr lang="en-US" b="1" dirty="0"/>
              <a:t> real</a:t>
            </a:r>
            <a:r>
              <a:rPr lang="en-US" dirty="0"/>
              <a:t>, </a:t>
            </a:r>
            <a:r>
              <a:rPr lang="en-US" dirty="0" err="1"/>
              <a:t>realizată</a:t>
            </a:r>
            <a:r>
              <a:rPr lang="en-US" dirty="0"/>
              <a:t> cu </a:t>
            </a:r>
            <a:r>
              <a:rPr lang="en-US" dirty="0" err="1"/>
              <a:t>ajutorul</a:t>
            </a:r>
            <a:r>
              <a:rPr lang="en-US" dirty="0"/>
              <a:t> </a:t>
            </a:r>
            <a:r>
              <a:rPr lang="en-US" dirty="0" err="1"/>
              <a:t>tehnologiei</a:t>
            </a:r>
            <a:r>
              <a:rPr lang="en-US" dirty="0"/>
              <a:t> </a:t>
            </a:r>
            <a:r>
              <a:rPr lang="en-US" b="1" dirty="0"/>
              <a:t>WebSocket</a:t>
            </a:r>
            <a:r>
              <a:rPr lang="en-US" dirty="0"/>
              <a:t>.</a:t>
            </a:r>
            <a:br>
              <a:rPr lang="en-US" dirty="0"/>
            </a:br>
            <a:r>
              <a:rPr lang="en-US" dirty="0"/>
              <a:t>Asta </a:t>
            </a:r>
            <a:r>
              <a:rPr lang="en-US" dirty="0" err="1"/>
              <a:t>permite</a:t>
            </a:r>
            <a:r>
              <a:rPr lang="en-US" dirty="0"/>
              <a:t> ca </a:t>
            </a:r>
            <a:r>
              <a:rPr lang="en-US" dirty="0" err="1"/>
              <a:t>mesajele</a:t>
            </a:r>
            <a:r>
              <a:rPr lang="en-US" dirty="0"/>
              <a:t> </a:t>
            </a:r>
            <a:r>
              <a:rPr lang="en-US" dirty="0" err="1"/>
              <a:t>să</a:t>
            </a:r>
            <a:r>
              <a:rPr lang="en-US" dirty="0"/>
              <a:t> </a:t>
            </a:r>
            <a:r>
              <a:rPr lang="en-US" dirty="0" err="1"/>
              <a:t>ajungă</a:t>
            </a:r>
            <a:r>
              <a:rPr lang="en-US" dirty="0"/>
              <a:t> instant de la un </a:t>
            </a:r>
            <a:r>
              <a:rPr lang="en-US" dirty="0" err="1"/>
              <a:t>utilizator</a:t>
            </a:r>
            <a:r>
              <a:rPr lang="en-US" dirty="0"/>
              <a:t> la </a:t>
            </a:r>
            <a:r>
              <a:rPr lang="en-US" dirty="0" err="1"/>
              <a:t>altul</a:t>
            </a:r>
            <a:r>
              <a:rPr lang="en-US" dirty="0"/>
              <a:t>, </a:t>
            </a:r>
            <a:r>
              <a:rPr lang="en-US" dirty="0" err="1"/>
              <a:t>fără</a:t>
            </a:r>
            <a:r>
              <a:rPr lang="en-US" dirty="0"/>
              <a:t> refresh, </a:t>
            </a:r>
            <a:r>
              <a:rPr lang="en-US" dirty="0" err="1"/>
              <a:t>fără</a:t>
            </a:r>
            <a:r>
              <a:rPr lang="en-US" dirty="0"/>
              <a:t> </a:t>
            </a:r>
            <a:r>
              <a:rPr lang="en-US" dirty="0" err="1"/>
              <a:t>reîncărcare</a:t>
            </a:r>
            <a:r>
              <a:rPr lang="en-US" dirty="0"/>
              <a:t> a </a:t>
            </a:r>
            <a:r>
              <a:rPr lang="en-US" dirty="0" err="1"/>
              <a:t>paginii</a:t>
            </a:r>
            <a:r>
              <a:rPr lang="en-US" dirty="0"/>
              <a:t> – exact ca </a:t>
            </a:r>
            <a:r>
              <a:rPr lang="en-US" dirty="0" err="1"/>
              <a:t>în</a:t>
            </a:r>
            <a:r>
              <a:rPr lang="en-US" dirty="0"/>
              <a:t> </a:t>
            </a:r>
            <a:r>
              <a:rPr lang="en-US" dirty="0" err="1"/>
              <a:t>aplicațiile</a:t>
            </a:r>
            <a:r>
              <a:rPr lang="en-US" dirty="0"/>
              <a:t> </a:t>
            </a:r>
            <a:r>
              <a:rPr lang="en-US" dirty="0" err="1"/>
              <a:t>moderne</a:t>
            </a:r>
            <a:r>
              <a:rPr lang="en-US" dirty="0"/>
              <a:t> de chat.</a:t>
            </a:r>
          </a:p>
          <a:p>
            <a:r>
              <a:rPr lang="en-US" dirty="0" err="1"/>
              <a:t>Iată</a:t>
            </a:r>
            <a:r>
              <a:rPr lang="en-US" dirty="0"/>
              <a:t> cum </a:t>
            </a:r>
            <a:r>
              <a:rPr lang="en-US" dirty="0" err="1"/>
              <a:t>funcționează</a:t>
            </a:r>
            <a:r>
              <a:rPr lang="en-US" dirty="0"/>
              <a:t> </a:t>
            </a:r>
            <a:r>
              <a:rPr lang="en-US" dirty="0" err="1"/>
              <a:t>concret</a:t>
            </a:r>
            <a:r>
              <a:rPr lang="en-US" dirty="0"/>
              <a:t> </a:t>
            </a:r>
            <a:r>
              <a:rPr lang="en-US" dirty="0" err="1"/>
              <a:t>acest</a:t>
            </a:r>
            <a:r>
              <a:rPr lang="en-US" dirty="0"/>
              <a:t> </a:t>
            </a:r>
            <a:r>
              <a:rPr lang="en-US" dirty="0" err="1"/>
              <a:t>mecanism</a:t>
            </a:r>
            <a:r>
              <a:rPr lang="en-US" dirty="0"/>
              <a:t>:</a:t>
            </a:r>
          </a:p>
          <a:p>
            <a:r>
              <a:rPr lang="en-US" dirty="0" err="1"/>
              <a:t>Când</a:t>
            </a:r>
            <a:r>
              <a:rPr lang="en-US" dirty="0"/>
              <a:t> un </a:t>
            </a:r>
            <a:r>
              <a:rPr lang="en-US" dirty="0" err="1"/>
              <a:t>utilizator</a:t>
            </a:r>
            <a:r>
              <a:rPr lang="en-US" dirty="0"/>
              <a:t> </a:t>
            </a:r>
            <a:r>
              <a:rPr lang="en-US" dirty="0" err="1"/>
              <a:t>scrie</a:t>
            </a:r>
            <a:r>
              <a:rPr lang="en-US" dirty="0"/>
              <a:t> </a:t>
            </a:r>
            <a:r>
              <a:rPr lang="en-US" dirty="0" err="1"/>
              <a:t>și</a:t>
            </a:r>
            <a:r>
              <a:rPr lang="en-US" dirty="0"/>
              <a:t> </a:t>
            </a:r>
            <a:r>
              <a:rPr lang="en-US" dirty="0" err="1"/>
              <a:t>trimite</a:t>
            </a:r>
            <a:r>
              <a:rPr lang="en-US" dirty="0"/>
              <a:t> un </a:t>
            </a:r>
            <a:r>
              <a:rPr lang="en-US" dirty="0" err="1"/>
              <a:t>mesaj</a:t>
            </a:r>
            <a:r>
              <a:rPr lang="en-US" dirty="0"/>
              <a:t>, </a:t>
            </a:r>
            <a:r>
              <a:rPr lang="en-US" b="1" dirty="0"/>
              <a:t>frontend-ul</a:t>
            </a:r>
            <a:r>
              <a:rPr lang="en-US" dirty="0"/>
              <a:t> </a:t>
            </a:r>
            <a:r>
              <a:rPr lang="en-US" dirty="0" err="1"/>
              <a:t>îl</a:t>
            </a:r>
            <a:r>
              <a:rPr lang="en-US" dirty="0"/>
              <a:t> </a:t>
            </a:r>
            <a:r>
              <a:rPr lang="en-US" dirty="0" err="1"/>
              <a:t>trimite</a:t>
            </a:r>
            <a:r>
              <a:rPr lang="en-US" dirty="0"/>
              <a:t> </a:t>
            </a:r>
            <a:r>
              <a:rPr lang="en-US" dirty="0" err="1"/>
              <a:t>către</a:t>
            </a:r>
            <a:r>
              <a:rPr lang="en-US" dirty="0"/>
              <a:t> backend </a:t>
            </a:r>
            <a:r>
              <a:rPr lang="en-US" dirty="0" err="1"/>
              <a:t>printr</a:t>
            </a:r>
            <a:r>
              <a:rPr lang="en-US" dirty="0"/>
              <a:t>-un </a:t>
            </a:r>
            <a:r>
              <a:rPr lang="en-US" b="1" dirty="0"/>
              <a:t>topic WebSocket</a:t>
            </a:r>
            <a:r>
              <a:rPr lang="en-US" dirty="0"/>
              <a:t>, de </a:t>
            </a:r>
            <a:r>
              <a:rPr lang="en-US" dirty="0" err="1"/>
              <a:t>exemplu</a:t>
            </a:r>
            <a:r>
              <a:rPr lang="en-US" dirty="0"/>
              <a:t>:</a:t>
            </a:r>
            <a:br>
              <a:rPr lang="en-US" dirty="0"/>
            </a:br>
            <a:r>
              <a:rPr lang="en-US" dirty="0"/>
              <a:t>"/app/send-message"</a:t>
            </a:r>
            <a:br>
              <a:rPr lang="en-US" dirty="0"/>
            </a:br>
            <a:r>
              <a:rPr lang="en-US" dirty="0" err="1"/>
              <a:t>Practic</a:t>
            </a:r>
            <a:r>
              <a:rPr lang="en-US" dirty="0"/>
              <a:t>, </a:t>
            </a:r>
            <a:r>
              <a:rPr lang="en-US" dirty="0" err="1"/>
              <a:t>acesta</a:t>
            </a:r>
            <a:r>
              <a:rPr lang="en-US" dirty="0"/>
              <a:t> e un canal </a:t>
            </a:r>
            <a:r>
              <a:rPr lang="en-US" dirty="0" err="1"/>
              <a:t>prin</a:t>
            </a:r>
            <a:r>
              <a:rPr lang="en-US" dirty="0"/>
              <a:t> care </a:t>
            </a:r>
            <a:r>
              <a:rPr lang="en-US" dirty="0" err="1"/>
              <a:t>mesajul</a:t>
            </a:r>
            <a:r>
              <a:rPr lang="en-US" dirty="0"/>
              <a:t> </a:t>
            </a:r>
            <a:r>
              <a:rPr lang="en-US" dirty="0" err="1"/>
              <a:t>este</a:t>
            </a:r>
            <a:r>
              <a:rPr lang="en-US" dirty="0"/>
              <a:t> </a:t>
            </a:r>
            <a:r>
              <a:rPr lang="en-US" dirty="0" err="1"/>
              <a:t>publicat</a:t>
            </a:r>
            <a:r>
              <a:rPr lang="en-US" dirty="0"/>
              <a:t> </a:t>
            </a:r>
            <a:r>
              <a:rPr lang="en-US" dirty="0" err="1"/>
              <a:t>către</a:t>
            </a:r>
            <a:r>
              <a:rPr lang="en-US" dirty="0"/>
              <a:t> server.</a:t>
            </a:r>
          </a:p>
          <a:p>
            <a:r>
              <a:rPr lang="en-US" b="1" dirty="0"/>
              <a:t>Backend-ul</a:t>
            </a:r>
            <a:r>
              <a:rPr lang="en-US" dirty="0"/>
              <a:t> </a:t>
            </a:r>
            <a:r>
              <a:rPr lang="en-US" dirty="0" err="1"/>
              <a:t>primește</a:t>
            </a:r>
            <a:r>
              <a:rPr lang="en-US" dirty="0"/>
              <a:t> </a:t>
            </a:r>
            <a:r>
              <a:rPr lang="en-US" dirty="0" err="1"/>
              <a:t>mesajul</a:t>
            </a:r>
            <a:r>
              <a:rPr lang="en-US" dirty="0"/>
              <a:t>, </a:t>
            </a:r>
            <a:r>
              <a:rPr lang="en-US" dirty="0" err="1"/>
              <a:t>îl</a:t>
            </a:r>
            <a:r>
              <a:rPr lang="en-US" dirty="0"/>
              <a:t> </a:t>
            </a:r>
            <a:r>
              <a:rPr lang="en-US" b="1" dirty="0" err="1"/>
              <a:t>procesează</a:t>
            </a:r>
            <a:r>
              <a:rPr lang="en-US" b="1" dirty="0"/>
              <a:t> </a:t>
            </a:r>
            <a:r>
              <a:rPr lang="en-US" b="1" dirty="0" err="1"/>
              <a:t>și</a:t>
            </a:r>
            <a:r>
              <a:rPr lang="en-US" b="1" dirty="0"/>
              <a:t> </a:t>
            </a:r>
            <a:r>
              <a:rPr lang="en-US" b="1" dirty="0" err="1"/>
              <a:t>îl</a:t>
            </a:r>
            <a:r>
              <a:rPr lang="en-US" b="1" dirty="0"/>
              <a:t> </a:t>
            </a:r>
            <a:r>
              <a:rPr lang="en-US" b="1" dirty="0" err="1"/>
              <a:t>salvează</a:t>
            </a:r>
            <a:r>
              <a:rPr lang="en-US" b="1" dirty="0"/>
              <a:t> </a:t>
            </a:r>
            <a:r>
              <a:rPr lang="en-US" b="1" dirty="0" err="1"/>
              <a:t>în</a:t>
            </a:r>
            <a:r>
              <a:rPr lang="en-US" b="1" dirty="0"/>
              <a:t> </a:t>
            </a:r>
            <a:r>
              <a:rPr lang="en-US" b="1" dirty="0" err="1"/>
              <a:t>baza</a:t>
            </a:r>
            <a:r>
              <a:rPr lang="en-US" b="1" dirty="0"/>
              <a:t> de date</a:t>
            </a:r>
            <a:r>
              <a:rPr lang="en-US" dirty="0"/>
              <a:t>, cu </a:t>
            </a:r>
            <a:r>
              <a:rPr lang="en-US" dirty="0" err="1"/>
              <a:t>toate</a:t>
            </a:r>
            <a:r>
              <a:rPr lang="en-US" dirty="0"/>
              <a:t> </a:t>
            </a:r>
            <a:r>
              <a:rPr lang="en-US" dirty="0" err="1"/>
              <a:t>informațiile</a:t>
            </a:r>
            <a:r>
              <a:rPr lang="en-US" dirty="0"/>
              <a:t> </a:t>
            </a:r>
            <a:r>
              <a:rPr lang="en-US" dirty="0" err="1"/>
              <a:t>necesare</a:t>
            </a:r>
            <a:r>
              <a:rPr lang="en-US" dirty="0"/>
              <a:t>: expeditor, </a:t>
            </a:r>
            <a:r>
              <a:rPr lang="en-US" dirty="0" err="1"/>
              <a:t>conversație</a:t>
            </a:r>
            <a:r>
              <a:rPr lang="en-US" dirty="0"/>
              <a:t>, timestamp, </a:t>
            </a:r>
            <a:r>
              <a:rPr lang="en-US" dirty="0" err="1"/>
              <a:t>atașamente</a:t>
            </a:r>
            <a:r>
              <a:rPr lang="en-US" dirty="0"/>
              <a:t> etc.</a:t>
            </a:r>
          </a:p>
          <a:p>
            <a:r>
              <a:rPr lang="en-US" dirty="0" err="1"/>
              <a:t>După</a:t>
            </a:r>
            <a:r>
              <a:rPr lang="en-US" dirty="0"/>
              <a:t> </a:t>
            </a:r>
            <a:r>
              <a:rPr lang="en-US" dirty="0" err="1"/>
              <a:t>salvare</a:t>
            </a:r>
            <a:r>
              <a:rPr lang="en-US" dirty="0"/>
              <a:t>, backend-ul </a:t>
            </a:r>
            <a:r>
              <a:rPr lang="en-US" dirty="0" err="1"/>
              <a:t>trimite</a:t>
            </a:r>
            <a:r>
              <a:rPr lang="en-US" dirty="0"/>
              <a:t> </a:t>
            </a:r>
            <a:r>
              <a:rPr lang="en-US" dirty="0" err="1"/>
              <a:t>mesajul</a:t>
            </a:r>
            <a:r>
              <a:rPr lang="en-US" dirty="0"/>
              <a:t> </a:t>
            </a:r>
            <a:r>
              <a:rPr lang="en-US" dirty="0" err="1"/>
              <a:t>mai</a:t>
            </a:r>
            <a:r>
              <a:rPr lang="en-US" dirty="0"/>
              <a:t> </a:t>
            </a:r>
            <a:r>
              <a:rPr lang="en-US" dirty="0" err="1"/>
              <a:t>departe</a:t>
            </a:r>
            <a:r>
              <a:rPr lang="en-US" dirty="0"/>
              <a:t> </a:t>
            </a:r>
            <a:r>
              <a:rPr lang="en-US" dirty="0" err="1"/>
              <a:t>către</a:t>
            </a:r>
            <a:r>
              <a:rPr lang="en-US" dirty="0"/>
              <a:t> </a:t>
            </a:r>
            <a:r>
              <a:rPr lang="en-US" dirty="0" err="1"/>
              <a:t>toți</a:t>
            </a:r>
            <a:r>
              <a:rPr lang="en-US" dirty="0"/>
              <a:t> </a:t>
            </a:r>
            <a:r>
              <a:rPr lang="en-US" dirty="0" err="1"/>
              <a:t>utilizatorii</a:t>
            </a:r>
            <a:r>
              <a:rPr lang="en-US" dirty="0"/>
              <a:t> </a:t>
            </a:r>
            <a:r>
              <a:rPr lang="en-US" dirty="0" err="1"/>
              <a:t>abonați</a:t>
            </a:r>
            <a:r>
              <a:rPr lang="en-US" dirty="0"/>
              <a:t> la </a:t>
            </a:r>
            <a:r>
              <a:rPr lang="en-US" dirty="0" err="1"/>
              <a:t>conversația</a:t>
            </a:r>
            <a:r>
              <a:rPr lang="en-US" dirty="0"/>
              <a:t> </a:t>
            </a:r>
            <a:r>
              <a:rPr lang="en-US" dirty="0" err="1"/>
              <a:t>respectivă</a:t>
            </a:r>
            <a:r>
              <a:rPr lang="en-US" dirty="0"/>
              <a:t>, </a:t>
            </a:r>
            <a:r>
              <a:rPr lang="en-US" dirty="0" err="1"/>
              <a:t>folosind</a:t>
            </a:r>
            <a:r>
              <a:rPr lang="en-US" dirty="0"/>
              <a:t> alt topic, de </a:t>
            </a:r>
            <a:r>
              <a:rPr lang="en-US" dirty="0" err="1"/>
              <a:t>exemplu</a:t>
            </a:r>
            <a:r>
              <a:rPr lang="en-US" dirty="0"/>
              <a:t>:</a:t>
            </a:r>
            <a:br>
              <a:rPr lang="en-US" dirty="0"/>
            </a:br>
            <a:r>
              <a:rPr lang="en-US" dirty="0"/>
              <a:t>"/message/message-send-response"</a:t>
            </a:r>
            <a:br>
              <a:rPr lang="en-US" dirty="0"/>
            </a:br>
            <a:r>
              <a:rPr lang="en-US" dirty="0" err="1"/>
              <a:t>Aici</a:t>
            </a:r>
            <a:r>
              <a:rPr lang="en-US" dirty="0"/>
              <a:t>, </a:t>
            </a:r>
            <a:r>
              <a:rPr lang="en-US" dirty="0" err="1"/>
              <a:t>fiecare</a:t>
            </a:r>
            <a:r>
              <a:rPr lang="en-US" dirty="0"/>
              <a:t> client </a:t>
            </a:r>
            <a:r>
              <a:rPr lang="en-US" dirty="0" err="1"/>
              <a:t>conectat</a:t>
            </a:r>
            <a:r>
              <a:rPr lang="en-US" dirty="0"/>
              <a:t> </a:t>
            </a:r>
            <a:r>
              <a:rPr lang="en-US" dirty="0" err="1"/>
              <a:t>și</a:t>
            </a:r>
            <a:r>
              <a:rPr lang="en-US" dirty="0"/>
              <a:t> </a:t>
            </a:r>
            <a:r>
              <a:rPr lang="en-US" dirty="0" err="1"/>
              <a:t>abonat</a:t>
            </a:r>
            <a:r>
              <a:rPr lang="en-US" dirty="0"/>
              <a:t> la </a:t>
            </a:r>
            <a:r>
              <a:rPr lang="en-US" dirty="0" err="1"/>
              <a:t>conversație</a:t>
            </a:r>
            <a:r>
              <a:rPr lang="en-US" dirty="0"/>
              <a:t> </a:t>
            </a:r>
            <a:r>
              <a:rPr lang="en-US" b="1" dirty="0" err="1"/>
              <a:t>primește</a:t>
            </a:r>
            <a:r>
              <a:rPr lang="en-US" b="1" dirty="0"/>
              <a:t> </a:t>
            </a:r>
            <a:r>
              <a:rPr lang="en-US" b="1" dirty="0" err="1"/>
              <a:t>mesajul</a:t>
            </a:r>
            <a:r>
              <a:rPr lang="en-US" b="1" dirty="0"/>
              <a:t> instant</a:t>
            </a:r>
            <a:r>
              <a:rPr lang="en-US" dirty="0"/>
              <a:t>.</a:t>
            </a:r>
          </a:p>
          <a:p>
            <a:r>
              <a:rPr lang="en-US" dirty="0"/>
              <a:t>Totul se </a:t>
            </a:r>
            <a:r>
              <a:rPr lang="en-US" dirty="0" err="1"/>
              <a:t>întâmplă</a:t>
            </a:r>
            <a:r>
              <a:rPr lang="en-US" dirty="0"/>
              <a:t> </a:t>
            </a:r>
            <a:r>
              <a:rPr lang="en-US" dirty="0" err="1"/>
              <a:t>în</a:t>
            </a:r>
            <a:r>
              <a:rPr lang="en-US" dirty="0"/>
              <a:t> </a:t>
            </a:r>
            <a:r>
              <a:rPr lang="en-US" dirty="0" err="1"/>
              <a:t>mai</a:t>
            </a:r>
            <a:r>
              <a:rPr lang="en-US" dirty="0"/>
              <a:t> </a:t>
            </a:r>
            <a:r>
              <a:rPr lang="en-US" dirty="0" err="1"/>
              <a:t>puțin</a:t>
            </a:r>
            <a:r>
              <a:rPr lang="en-US" dirty="0"/>
              <a:t> de o </a:t>
            </a:r>
            <a:r>
              <a:rPr lang="en-US" dirty="0" err="1"/>
              <a:t>secundă</a:t>
            </a:r>
            <a:r>
              <a:rPr lang="en-US" dirty="0"/>
              <a:t>, </a:t>
            </a:r>
            <a:r>
              <a:rPr lang="en-US" dirty="0" err="1"/>
              <a:t>fără</a:t>
            </a:r>
            <a:r>
              <a:rPr lang="en-US" dirty="0"/>
              <a:t> a da refresh </a:t>
            </a:r>
            <a:r>
              <a:rPr lang="en-US" dirty="0" err="1"/>
              <a:t>paginii</a:t>
            </a:r>
            <a:r>
              <a:rPr lang="en-US" dirty="0"/>
              <a:t>.</a:t>
            </a:r>
            <a:br>
              <a:rPr lang="en-US" dirty="0"/>
            </a:br>
            <a:r>
              <a:rPr lang="en-US" dirty="0" err="1"/>
              <a:t>Aceasta</a:t>
            </a:r>
            <a:r>
              <a:rPr lang="en-US" dirty="0"/>
              <a:t> </a:t>
            </a:r>
            <a:r>
              <a:rPr lang="en-US" dirty="0" err="1"/>
              <a:t>este</a:t>
            </a:r>
            <a:r>
              <a:rPr lang="en-US" dirty="0"/>
              <a:t> o </a:t>
            </a:r>
            <a:r>
              <a:rPr lang="en-US" b="1" dirty="0" err="1"/>
              <a:t>comunicare</a:t>
            </a:r>
            <a:r>
              <a:rPr lang="en-US" b="1" dirty="0"/>
              <a:t> </a:t>
            </a:r>
            <a:r>
              <a:rPr lang="en-US" b="1" dirty="0" err="1"/>
              <a:t>bidirecțională</a:t>
            </a:r>
            <a:r>
              <a:rPr lang="en-US" b="1" dirty="0"/>
              <a:t>, </a:t>
            </a:r>
            <a:r>
              <a:rPr lang="en-US" b="1" dirty="0" err="1"/>
              <a:t>persistentă</a:t>
            </a:r>
            <a:r>
              <a:rPr lang="en-US" dirty="0"/>
              <a:t>, </a:t>
            </a:r>
            <a:r>
              <a:rPr lang="en-US" dirty="0" err="1"/>
              <a:t>mult</a:t>
            </a:r>
            <a:r>
              <a:rPr lang="en-US" dirty="0"/>
              <a:t> </a:t>
            </a:r>
            <a:r>
              <a:rPr lang="en-US" dirty="0" err="1"/>
              <a:t>mai</a:t>
            </a:r>
            <a:r>
              <a:rPr lang="en-US" dirty="0"/>
              <a:t> </a:t>
            </a:r>
            <a:r>
              <a:rPr lang="en-US" dirty="0" err="1"/>
              <a:t>eficientă</a:t>
            </a:r>
            <a:r>
              <a:rPr lang="en-US" dirty="0"/>
              <a:t> </a:t>
            </a:r>
            <a:r>
              <a:rPr lang="en-US" dirty="0" err="1"/>
              <a:t>decât</a:t>
            </a:r>
            <a:r>
              <a:rPr lang="en-US" dirty="0"/>
              <a:t> </a:t>
            </a:r>
            <a:r>
              <a:rPr lang="en-US" dirty="0" err="1"/>
              <a:t>cererile</a:t>
            </a:r>
            <a:r>
              <a:rPr lang="en-US" dirty="0"/>
              <a:t> HTTP </a:t>
            </a:r>
            <a:r>
              <a:rPr lang="en-US" dirty="0" err="1"/>
              <a:t>clasice</a:t>
            </a:r>
            <a:r>
              <a:rPr lang="en-US" dirty="0"/>
              <a:t>.</a:t>
            </a:r>
          </a:p>
          <a:p>
            <a:endParaRPr lang="en-US" dirty="0"/>
          </a:p>
        </p:txBody>
      </p:sp>
      <p:sp>
        <p:nvSpPr>
          <p:cNvPr id="4" name="Substituent număr diapozitiv 3"/>
          <p:cNvSpPr>
            <a:spLocks noGrp="1"/>
          </p:cNvSpPr>
          <p:nvPr>
            <p:ph type="sldNum" sz="quarter" idx="5"/>
          </p:nvPr>
        </p:nvSpPr>
        <p:spPr/>
        <p:txBody>
          <a:bodyPr/>
          <a:lstStyle/>
          <a:p>
            <a:fld id="{D060679C-80C7-4E7D-9614-ABA41C5B2858}" type="slidenum">
              <a:rPr lang="en-US" smtClean="0"/>
              <a:t>7</a:t>
            </a:fld>
            <a:endParaRPr lang="en-US" dirty="0"/>
          </a:p>
        </p:txBody>
      </p:sp>
    </p:spTree>
    <p:extLst>
      <p:ext uri="{BB962C8B-B14F-4D97-AF65-F5344CB8AC3E}">
        <p14:creationId xmlns:p14="http://schemas.microsoft.com/office/powerpoint/2010/main" val="18042677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US" dirty="0" err="1"/>
              <a:t>După</a:t>
            </a:r>
            <a:r>
              <a:rPr lang="en-US" dirty="0"/>
              <a:t> </a:t>
            </a:r>
            <a:r>
              <a:rPr lang="en-US" dirty="0" err="1"/>
              <a:t>autentificare</a:t>
            </a:r>
            <a:r>
              <a:rPr lang="en-US" dirty="0"/>
              <a:t>, </a:t>
            </a:r>
            <a:r>
              <a:rPr lang="en-US" dirty="0" err="1"/>
              <a:t>utilizatorul</a:t>
            </a:r>
            <a:r>
              <a:rPr lang="en-US" dirty="0"/>
              <a:t> </a:t>
            </a:r>
            <a:r>
              <a:rPr lang="en-US" dirty="0" err="1"/>
              <a:t>este</a:t>
            </a:r>
            <a:r>
              <a:rPr lang="en-US" dirty="0"/>
              <a:t> </a:t>
            </a:r>
            <a:r>
              <a:rPr lang="en-US" dirty="0" err="1"/>
              <a:t>redirecționat</a:t>
            </a:r>
            <a:r>
              <a:rPr lang="en-US" dirty="0"/>
              <a:t> </a:t>
            </a:r>
            <a:r>
              <a:rPr lang="en-US" dirty="0" err="1"/>
              <a:t>către</a:t>
            </a:r>
            <a:r>
              <a:rPr lang="en-US" dirty="0"/>
              <a:t> </a:t>
            </a:r>
            <a:r>
              <a:rPr lang="en-US" b="1" dirty="0" err="1"/>
              <a:t>pagina</a:t>
            </a:r>
            <a:r>
              <a:rPr lang="en-US" b="1" dirty="0"/>
              <a:t> </a:t>
            </a:r>
            <a:r>
              <a:rPr lang="en-US" b="1" dirty="0" err="1"/>
              <a:t>principală</a:t>
            </a:r>
            <a:r>
              <a:rPr lang="en-US" dirty="0"/>
              <a:t>, care </a:t>
            </a:r>
            <a:r>
              <a:rPr lang="en-US" dirty="0" err="1"/>
              <a:t>afișează</a:t>
            </a:r>
            <a:r>
              <a:rPr lang="en-US" dirty="0"/>
              <a:t> </a:t>
            </a:r>
            <a:r>
              <a:rPr lang="en-US" b="1" dirty="0" err="1"/>
              <a:t>toate</a:t>
            </a:r>
            <a:r>
              <a:rPr lang="en-US" b="1" dirty="0"/>
              <a:t> </a:t>
            </a:r>
            <a:r>
              <a:rPr lang="en-US" b="1" dirty="0" err="1"/>
              <a:t>conversațiile</a:t>
            </a:r>
            <a:r>
              <a:rPr lang="en-US" b="1" dirty="0"/>
              <a:t> private</a:t>
            </a:r>
            <a:r>
              <a:rPr lang="en-US" dirty="0"/>
              <a:t> </a:t>
            </a:r>
            <a:r>
              <a:rPr lang="en-US" dirty="0" err="1"/>
              <a:t>existente</a:t>
            </a:r>
            <a:r>
              <a:rPr lang="en-US" dirty="0"/>
              <a:t>.</a:t>
            </a:r>
          </a:p>
          <a:p>
            <a:r>
              <a:rPr lang="en-US" dirty="0" err="1"/>
              <a:t>În</a:t>
            </a:r>
            <a:r>
              <a:rPr lang="en-US" dirty="0"/>
              <a:t> </a:t>
            </a:r>
            <a:r>
              <a:rPr lang="en-US" dirty="0" err="1"/>
              <a:t>această</a:t>
            </a:r>
            <a:r>
              <a:rPr lang="en-US" dirty="0"/>
              <a:t> </a:t>
            </a:r>
            <a:r>
              <a:rPr lang="en-US" dirty="0" err="1"/>
              <a:t>pagină</a:t>
            </a:r>
            <a:r>
              <a:rPr lang="en-US" dirty="0"/>
              <a:t>, </a:t>
            </a:r>
            <a:r>
              <a:rPr lang="en-US" dirty="0" err="1"/>
              <a:t>utilizatorul</a:t>
            </a:r>
            <a:r>
              <a:rPr lang="en-US" dirty="0"/>
              <a:t> </a:t>
            </a:r>
            <a:r>
              <a:rPr lang="en-US" dirty="0" err="1"/>
              <a:t>poate</a:t>
            </a:r>
            <a:r>
              <a:rPr lang="en-US" dirty="0"/>
              <a:t>:</a:t>
            </a:r>
            <a:br>
              <a:rPr lang="en-US" dirty="0"/>
            </a:br>
            <a:r>
              <a:rPr lang="en-US" dirty="0"/>
              <a:t>– </a:t>
            </a:r>
            <a:r>
              <a:rPr lang="en-US" b="1" dirty="0"/>
              <a:t>Crea un chat nou</a:t>
            </a:r>
            <a:r>
              <a:rPr lang="en-US" dirty="0"/>
              <a:t>,</a:t>
            </a:r>
            <a:br>
              <a:rPr lang="en-US" dirty="0"/>
            </a:br>
            <a:r>
              <a:rPr lang="en-US" dirty="0"/>
              <a:t>– </a:t>
            </a:r>
            <a:r>
              <a:rPr lang="en-US" b="1" dirty="0" err="1"/>
              <a:t>Căuta</a:t>
            </a:r>
            <a:r>
              <a:rPr lang="en-US" b="1" dirty="0"/>
              <a:t> </a:t>
            </a:r>
            <a:r>
              <a:rPr lang="en-US" b="1" dirty="0" err="1"/>
              <a:t>alți</a:t>
            </a:r>
            <a:r>
              <a:rPr lang="en-US" b="1" dirty="0"/>
              <a:t> </a:t>
            </a:r>
            <a:r>
              <a:rPr lang="en-US" b="1" dirty="0" err="1"/>
              <a:t>studenți</a:t>
            </a:r>
            <a:r>
              <a:rPr lang="en-US" b="1" dirty="0"/>
              <a:t> </a:t>
            </a:r>
            <a:r>
              <a:rPr lang="en-US" b="1" dirty="0" err="1"/>
              <a:t>sau</a:t>
            </a:r>
            <a:r>
              <a:rPr lang="en-US" b="1" dirty="0"/>
              <a:t> </a:t>
            </a:r>
            <a:r>
              <a:rPr lang="en-US" b="1" dirty="0" err="1"/>
              <a:t>tutori</a:t>
            </a:r>
            <a:r>
              <a:rPr lang="en-US" dirty="0"/>
              <a:t> </a:t>
            </a:r>
            <a:r>
              <a:rPr lang="en-US" dirty="0" err="1"/>
              <a:t>după</a:t>
            </a:r>
            <a:r>
              <a:rPr lang="en-US" dirty="0"/>
              <a:t> </a:t>
            </a:r>
            <a:r>
              <a:rPr lang="en-US" dirty="0" err="1"/>
              <a:t>nume</a:t>
            </a:r>
            <a:r>
              <a:rPr lang="en-US" dirty="0"/>
              <a:t>,</a:t>
            </a:r>
            <a:br>
              <a:rPr lang="en-US" dirty="0"/>
            </a:br>
            <a:r>
              <a:rPr lang="en-US" dirty="0"/>
              <a:t>– </a:t>
            </a:r>
            <a:r>
              <a:rPr lang="en-US" dirty="0" err="1"/>
              <a:t>Și</a:t>
            </a:r>
            <a:r>
              <a:rPr lang="en-US" dirty="0"/>
              <a:t> </a:t>
            </a:r>
            <a:r>
              <a:rPr lang="en-US" dirty="0" err="1"/>
              <a:t>poate</a:t>
            </a:r>
            <a:r>
              <a:rPr lang="en-US" dirty="0"/>
              <a:t> </a:t>
            </a:r>
            <a:r>
              <a:rPr lang="en-US" dirty="0" err="1"/>
              <a:t>trimite</a:t>
            </a:r>
            <a:r>
              <a:rPr lang="en-US" dirty="0"/>
              <a:t> </a:t>
            </a:r>
            <a:r>
              <a:rPr lang="en-US" dirty="0" err="1"/>
              <a:t>mesaje</a:t>
            </a:r>
            <a:r>
              <a:rPr lang="en-US" dirty="0"/>
              <a:t> de </a:t>
            </a:r>
            <a:r>
              <a:rPr lang="en-US" dirty="0" err="1"/>
              <a:t>diferite</a:t>
            </a:r>
            <a:r>
              <a:rPr lang="en-US" dirty="0"/>
              <a:t> </a:t>
            </a:r>
            <a:r>
              <a:rPr lang="en-US" dirty="0" err="1"/>
              <a:t>tipuri</a:t>
            </a:r>
            <a:r>
              <a:rPr lang="en-US" dirty="0"/>
              <a:t>:</a:t>
            </a:r>
          </a:p>
          <a:p>
            <a:r>
              <a:rPr lang="en-US" dirty="0"/>
              <a:t>Text </a:t>
            </a:r>
            <a:r>
              <a:rPr lang="en-US" dirty="0" err="1"/>
              <a:t>simplu</a:t>
            </a:r>
            <a:endParaRPr lang="en-US" dirty="0"/>
          </a:p>
          <a:p>
            <a:r>
              <a:rPr lang="en-US" dirty="0" err="1"/>
              <a:t>Imagini</a:t>
            </a:r>
            <a:r>
              <a:rPr lang="en-US" dirty="0"/>
              <a:t> (JPEG, PNG etc.)</a:t>
            </a:r>
          </a:p>
          <a:p>
            <a:r>
              <a:rPr lang="en-US" dirty="0" err="1"/>
              <a:t>Documente</a:t>
            </a:r>
            <a:r>
              <a:rPr lang="en-US" dirty="0"/>
              <a:t> (PDF, Word etc.)</a:t>
            </a:r>
          </a:p>
          <a:p>
            <a:r>
              <a:rPr lang="en-US" dirty="0" err="1"/>
              <a:t>Linkuri</a:t>
            </a:r>
            <a:r>
              <a:rPr lang="en-US" dirty="0"/>
              <a:t> – care sunt </a:t>
            </a:r>
            <a:r>
              <a:rPr lang="en-US" dirty="0" err="1"/>
              <a:t>detectate</a:t>
            </a:r>
            <a:r>
              <a:rPr lang="en-US" dirty="0"/>
              <a:t> </a:t>
            </a:r>
            <a:r>
              <a:rPr lang="en-US" dirty="0" err="1"/>
              <a:t>și</a:t>
            </a:r>
            <a:r>
              <a:rPr lang="en-US" dirty="0"/>
              <a:t> </a:t>
            </a:r>
            <a:r>
              <a:rPr lang="en-US" dirty="0" err="1"/>
              <a:t>afișate</a:t>
            </a:r>
            <a:r>
              <a:rPr lang="en-US" dirty="0"/>
              <a:t> cu preview.</a:t>
            </a:r>
          </a:p>
          <a:p>
            <a:r>
              <a:rPr lang="en-US" dirty="0" err="1"/>
              <a:t>Conversatiile</a:t>
            </a:r>
            <a:r>
              <a:rPr lang="en-US" dirty="0"/>
              <a:t> </a:t>
            </a:r>
            <a:r>
              <a:rPr lang="en-US" dirty="0" err="1"/>
              <a:t>importante</a:t>
            </a:r>
            <a:r>
              <a:rPr lang="en-US" dirty="0"/>
              <a:t> pot fi </a:t>
            </a:r>
            <a:r>
              <a:rPr lang="en-US" dirty="0" err="1"/>
              <a:t>marcate</a:t>
            </a:r>
            <a:r>
              <a:rPr lang="en-US" dirty="0"/>
              <a:t> cu pinned. </a:t>
            </a:r>
            <a:r>
              <a:rPr lang="en-US" dirty="0" err="1"/>
              <a:t>Astfel</a:t>
            </a:r>
            <a:r>
              <a:rPr lang="en-US" dirty="0"/>
              <a:t> se </a:t>
            </a:r>
            <a:r>
              <a:rPr lang="en-US" dirty="0" err="1"/>
              <a:t>vor</a:t>
            </a:r>
            <a:r>
              <a:rPr lang="en-US" dirty="0"/>
              <a:t> </a:t>
            </a:r>
            <a:r>
              <a:rPr lang="en-US" dirty="0" err="1"/>
              <a:t>vedea</a:t>
            </a:r>
            <a:r>
              <a:rPr lang="en-US" dirty="0"/>
              <a:t> sub chat-ul cu AI. De </a:t>
            </a:r>
            <a:r>
              <a:rPr lang="en-US" dirty="0" err="1"/>
              <a:t>asemena</a:t>
            </a:r>
            <a:r>
              <a:rPr lang="en-US" dirty="0"/>
              <a:t>, </a:t>
            </a:r>
            <a:r>
              <a:rPr lang="en-US" dirty="0" err="1"/>
              <a:t>mesajele</a:t>
            </a:r>
            <a:r>
              <a:rPr lang="en-US" dirty="0"/>
              <a:t> </a:t>
            </a:r>
            <a:r>
              <a:rPr lang="en-US" dirty="0" err="1"/>
              <a:t>importante</a:t>
            </a:r>
            <a:r>
              <a:rPr lang="en-US" dirty="0"/>
              <a:t> pot fi </a:t>
            </a:r>
            <a:r>
              <a:rPr lang="en-US" dirty="0" err="1"/>
              <a:t>marcate</a:t>
            </a:r>
            <a:r>
              <a:rPr lang="en-US" dirty="0"/>
              <a:t> cu star.</a:t>
            </a:r>
          </a:p>
          <a:p>
            <a:r>
              <a:rPr lang="en-US" dirty="0" err="1"/>
              <a:t>Utilizatorul</a:t>
            </a:r>
            <a:r>
              <a:rPr lang="en-US" dirty="0"/>
              <a:t> </a:t>
            </a:r>
            <a:r>
              <a:rPr lang="en-US" dirty="0" err="1"/>
              <a:t>poate</a:t>
            </a:r>
            <a:r>
              <a:rPr lang="en-US" dirty="0"/>
              <a:t> </a:t>
            </a:r>
            <a:r>
              <a:rPr lang="en-US" dirty="0" err="1"/>
              <a:t>accesa</a:t>
            </a:r>
            <a:r>
              <a:rPr lang="en-US" dirty="0"/>
              <a:t> </a:t>
            </a:r>
            <a:r>
              <a:rPr lang="en-US" dirty="0" err="1"/>
              <a:t>și</a:t>
            </a:r>
            <a:r>
              <a:rPr lang="en-US" dirty="0"/>
              <a:t> o </a:t>
            </a:r>
            <a:r>
              <a:rPr lang="en-US" dirty="0" err="1"/>
              <a:t>secțiune</a:t>
            </a:r>
            <a:r>
              <a:rPr lang="en-US" dirty="0"/>
              <a:t> cu </a:t>
            </a:r>
            <a:r>
              <a:rPr lang="en-US" b="1" dirty="0"/>
              <a:t>media </a:t>
            </a:r>
            <a:r>
              <a:rPr lang="en-US" b="1" dirty="0" err="1"/>
              <a:t>partajată</a:t>
            </a:r>
            <a:r>
              <a:rPr lang="en-US" dirty="0"/>
              <a:t> – de </a:t>
            </a:r>
            <a:r>
              <a:rPr lang="en-US" dirty="0" err="1"/>
              <a:t>exemplu</a:t>
            </a:r>
            <a:r>
              <a:rPr lang="en-US" dirty="0"/>
              <a:t>:</a:t>
            </a:r>
            <a:br>
              <a:rPr lang="en-US" dirty="0"/>
            </a:br>
            <a:r>
              <a:rPr lang="en-US" dirty="0"/>
              <a:t>– </a:t>
            </a:r>
            <a:r>
              <a:rPr lang="en-US" dirty="0" err="1"/>
              <a:t>imagini</a:t>
            </a:r>
            <a:r>
              <a:rPr lang="en-US" dirty="0"/>
              <a:t> </a:t>
            </a:r>
            <a:r>
              <a:rPr lang="en-US" dirty="0" err="1"/>
              <a:t>trimise</a:t>
            </a:r>
            <a:r>
              <a:rPr lang="en-US" dirty="0"/>
              <a:t> </a:t>
            </a:r>
            <a:r>
              <a:rPr lang="en-US" dirty="0" err="1"/>
              <a:t>în</a:t>
            </a:r>
            <a:r>
              <a:rPr lang="en-US" dirty="0"/>
              <a:t> </a:t>
            </a:r>
            <a:r>
              <a:rPr lang="en-US" dirty="0" err="1"/>
              <a:t>acea</a:t>
            </a:r>
            <a:r>
              <a:rPr lang="en-US" dirty="0"/>
              <a:t> </a:t>
            </a:r>
            <a:r>
              <a:rPr lang="en-US" dirty="0" err="1"/>
              <a:t>conversație</a:t>
            </a:r>
            <a:r>
              <a:rPr lang="en-US" dirty="0"/>
              <a:t>,</a:t>
            </a:r>
            <a:br>
              <a:rPr lang="en-US" dirty="0"/>
            </a:br>
            <a:r>
              <a:rPr lang="en-US" dirty="0"/>
              <a:t>– </a:t>
            </a:r>
            <a:r>
              <a:rPr lang="en-US" dirty="0" err="1"/>
              <a:t>documente</a:t>
            </a:r>
            <a:r>
              <a:rPr lang="en-US" dirty="0"/>
              <a:t>,</a:t>
            </a:r>
            <a:br>
              <a:rPr lang="en-US" dirty="0"/>
            </a:br>
            <a:r>
              <a:rPr lang="en-US" dirty="0"/>
              <a:t>– </a:t>
            </a:r>
            <a:r>
              <a:rPr lang="en-US" dirty="0" err="1"/>
              <a:t>sau</a:t>
            </a:r>
            <a:r>
              <a:rPr lang="en-US" dirty="0"/>
              <a:t> </a:t>
            </a:r>
            <a:r>
              <a:rPr lang="en-US" dirty="0" err="1"/>
              <a:t>linkuri</a:t>
            </a:r>
            <a:r>
              <a:rPr lang="en-US" dirty="0"/>
              <a:t> – </a:t>
            </a:r>
            <a:r>
              <a:rPr lang="en-US" dirty="0" err="1"/>
              <a:t>toate</a:t>
            </a:r>
            <a:r>
              <a:rPr lang="en-US" dirty="0"/>
              <a:t> sunt </a:t>
            </a:r>
            <a:r>
              <a:rPr lang="en-US" dirty="0" err="1"/>
              <a:t>centralizate</a:t>
            </a:r>
            <a:r>
              <a:rPr lang="en-US" dirty="0"/>
              <a:t> </a:t>
            </a:r>
            <a:r>
              <a:rPr lang="en-US" dirty="0" err="1"/>
              <a:t>pentru</a:t>
            </a:r>
            <a:r>
              <a:rPr lang="en-US" dirty="0"/>
              <a:t> </a:t>
            </a:r>
            <a:r>
              <a:rPr lang="en-US" dirty="0" err="1"/>
              <a:t>acces</a:t>
            </a:r>
            <a:r>
              <a:rPr lang="en-US" dirty="0"/>
              <a:t> </a:t>
            </a:r>
            <a:r>
              <a:rPr lang="en-US" dirty="0" err="1"/>
              <a:t>ușor</a:t>
            </a:r>
            <a:r>
              <a:rPr lang="en-US" dirty="0"/>
              <a:t>.</a:t>
            </a:r>
          </a:p>
          <a:p>
            <a:r>
              <a:rPr lang="en-US" dirty="0" err="1"/>
              <a:t>Pentru</a:t>
            </a:r>
            <a:r>
              <a:rPr lang="en-US" dirty="0"/>
              <a:t> </a:t>
            </a:r>
            <a:r>
              <a:rPr lang="en-US" dirty="0" err="1"/>
              <a:t>grupuri</a:t>
            </a:r>
            <a:r>
              <a:rPr lang="en-US" dirty="0"/>
              <a:t>, </a:t>
            </a:r>
            <a:r>
              <a:rPr lang="en-US" dirty="0" err="1"/>
              <a:t>aplicația</a:t>
            </a:r>
            <a:r>
              <a:rPr lang="en-US" dirty="0"/>
              <a:t> </a:t>
            </a:r>
            <a:r>
              <a:rPr lang="en-US" dirty="0" err="1"/>
              <a:t>oferă</a:t>
            </a:r>
            <a:r>
              <a:rPr lang="en-US" dirty="0"/>
              <a:t>:</a:t>
            </a:r>
            <a:br>
              <a:rPr lang="en-US" dirty="0"/>
            </a:br>
            <a:r>
              <a:rPr lang="en-US" dirty="0"/>
              <a:t>– </a:t>
            </a:r>
            <a:r>
              <a:rPr lang="en-US" b="1" dirty="0" err="1"/>
              <a:t>Creare</a:t>
            </a:r>
            <a:r>
              <a:rPr lang="en-US" b="1" dirty="0"/>
              <a:t> de </a:t>
            </a:r>
            <a:r>
              <a:rPr lang="en-US" b="1" dirty="0" err="1"/>
              <a:t>grupuri</a:t>
            </a:r>
            <a:r>
              <a:rPr lang="en-US" b="1" dirty="0"/>
              <a:t> de </a:t>
            </a:r>
            <a:r>
              <a:rPr lang="en-US" b="1" dirty="0" err="1"/>
              <a:t>discuție</a:t>
            </a:r>
            <a:r>
              <a:rPr lang="en-US" b="1" dirty="0"/>
              <a:t>(</a:t>
            </a:r>
            <a:r>
              <a:rPr lang="en-US" b="1" dirty="0" err="1"/>
              <a:t>doar</a:t>
            </a:r>
            <a:r>
              <a:rPr lang="en-US" b="1" dirty="0"/>
              <a:t> de </a:t>
            </a:r>
            <a:r>
              <a:rPr lang="en-US" b="1" dirty="0" err="1"/>
              <a:t>catre</a:t>
            </a:r>
            <a:r>
              <a:rPr lang="en-US" b="1" dirty="0"/>
              <a:t> admin </a:t>
            </a:r>
            <a:r>
              <a:rPr lang="en-US" b="1" dirty="0" err="1"/>
              <a:t>si</a:t>
            </a:r>
            <a:r>
              <a:rPr lang="en-US" b="1" dirty="0"/>
              <a:t> tutor).</a:t>
            </a:r>
          </a:p>
          <a:p>
            <a:pPr marL="171450" indent="-171450">
              <a:buFontTx/>
              <a:buChar char="-"/>
            </a:pPr>
            <a:r>
              <a:rPr lang="en-US" b="1" dirty="0" err="1"/>
              <a:t>Trimiterea</a:t>
            </a:r>
            <a:r>
              <a:rPr lang="en-US" b="1" dirty="0"/>
              <a:t> de </a:t>
            </a:r>
            <a:r>
              <a:rPr lang="en-US" b="1" dirty="0" err="1"/>
              <a:t>mesaje</a:t>
            </a:r>
            <a:endParaRPr lang="en-US" b="1" dirty="0"/>
          </a:p>
          <a:p>
            <a:pPr marL="171450" indent="-171450">
              <a:buFontTx/>
              <a:buChar char="-"/>
            </a:pPr>
            <a:r>
              <a:rPr lang="en-US" b="1" dirty="0"/>
              <a:t>-</a:t>
            </a:r>
            <a:r>
              <a:rPr lang="en-US" b="1" dirty="0" err="1"/>
              <a:t>Setarea</a:t>
            </a:r>
            <a:r>
              <a:rPr lang="en-US" b="1" dirty="0"/>
              <a:t> </a:t>
            </a:r>
            <a:r>
              <a:rPr lang="en-US" b="1" dirty="0" err="1"/>
              <a:t>imaginii</a:t>
            </a:r>
            <a:r>
              <a:rPr lang="en-US" b="1" dirty="0"/>
              <a:t> de </a:t>
            </a:r>
            <a:r>
              <a:rPr lang="en-US" b="1" dirty="0" err="1"/>
              <a:t>profil</a:t>
            </a:r>
            <a:r>
              <a:rPr lang="en-US" b="1" dirty="0"/>
              <a:t> a </a:t>
            </a:r>
            <a:r>
              <a:rPr lang="en-US" b="1" dirty="0" err="1"/>
              <a:t>grupului</a:t>
            </a:r>
            <a:r>
              <a:rPr lang="en-US" b="1" dirty="0"/>
              <a:t> </a:t>
            </a:r>
            <a:r>
              <a:rPr lang="en-US" b="1" dirty="0" err="1"/>
              <a:t>doar</a:t>
            </a:r>
            <a:r>
              <a:rPr lang="en-US" b="1" dirty="0"/>
              <a:t> de </a:t>
            </a:r>
            <a:r>
              <a:rPr lang="en-US" b="1" dirty="0" err="1"/>
              <a:t>catre</a:t>
            </a:r>
            <a:r>
              <a:rPr lang="en-US" b="1" dirty="0"/>
              <a:t> tutor.</a:t>
            </a:r>
            <a:br>
              <a:rPr lang="en-US" dirty="0"/>
            </a:br>
            <a:r>
              <a:rPr lang="en-US" dirty="0"/>
              <a:t>– </a:t>
            </a:r>
            <a:r>
              <a:rPr lang="en-US" dirty="0" err="1"/>
              <a:t>Și</a:t>
            </a:r>
            <a:r>
              <a:rPr lang="en-US" dirty="0"/>
              <a:t> </a:t>
            </a:r>
            <a:r>
              <a:rPr lang="en-US" dirty="0" err="1"/>
              <a:t>vizualizarea</a:t>
            </a:r>
            <a:r>
              <a:rPr lang="en-US" dirty="0"/>
              <a:t> </a:t>
            </a:r>
            <a:r>
              <a:rPr lang="en-US" dirty="0" err="1"/>
              <a:t>tuturor</a:t>
            </a:r>
            <a:r>
              <a:rPr lang="en-US" dirty="0"/>
              <a:t> </a:t>
            </a:r>
            <a:r>
              <a:rPr lang="en-US" dirty="0" err="1"/>
              <a:t>membrilor</a:t>
            </a:r>
            <a:r>
              <a:rPr lang="en-US" dirty="0"/>
              <a:t>.</a:t>
            </a:r>
          </a:p>
          <a:p>
            <a:pPr marL="171450" indent="-171450">
              <a:buFontTx/>
              <a:buChar char="-"/>
            </a:pPr>
            <a:r>
              <a:rPr lang="en-US" dirty="0"/>
              <a:t>-</a:t>
            </a:r>
            <a:r>
              <a:rPr lang="en-US" dirty="0" err="1"/>
              <a:t>Tutorele</a:t>
            </a:r>
            <a:r>
              <a:rPr lang="en-US" dirty="0"/>
              <a:t> are </a:t>
            </a:r>
            <a:r>
              <a:rPr lang="en-US" dirty="0" err="1"/>
              <a:t>posibilitatea</a:t>
            </a:r>
            <a:r>
              <a:rPr lang="en-US" dirty="0"/>
              <a:t> de a </a:t>
            </a:r>
            <a:r>
              <a:rPr lang="en-US" dirty="0" err="1"/>
              <a:t>adauga</a:t>
            </a:r>
            <a:r>
              <a:rPr lang="en-US" dirty="0"/>
              <a:t>, </a:t>
            </a:r>
            <a:r>
              <a:rPr lang="en-US" dirty="0" err="1"/>
              <a:t>sterge</a:t>
            </a:r>
            <a:r>
              <a:rPr lang="en-US" dirty="0"/>
              <a:t> </a:t>
            </a:r>
            <a:r>
              <a:rPr lang="en-US" dirty="0" err="1"/>
              <a:t>sau</a:t>
            </a:r>
            <a:r>
              <a:rPr lang="en-US" dirty="0"/>
              <a:t> </a:t>
            </a:r>
            <a:r>
              <a:rPr lang="en-US" dirty="0" err="1"/>
              <a:t>iesi</a:t>
            </a:r>
            <a:r>
              <a:rPr lang="en-US" dirty="0"/>
              <a:t> din </a:t>
            </a:r>
            <a:r>
              <a:rPr lang="en-US" dirty="0" err="1"/>
              <a:t>grup</a:t>
            </a:r>
            <a:r>
              <a:rPr lang="en-US" dirty="0"/>
              <a:t>.</a:t>
            </a:r>
          </a:p>
          <a:p>
            <a:r>
              <a:rPr lang="en-US" dirty="0" err="1"/>
              <a:t>În</a:t>
            </a:r>
            <a:r>
              <a:rPr lang="en-US" dirty="0"/>
              <a:t> plus, </a:t>
            </a:r>
            <a:r>
              <a:rPr lang="en-US" dirty="0" err="1"/>
              <a:t>fiecare</a:t>
            </a:r>
            <a:r>
              <a:rPr lang="en-US" dirty="0"/>
              <a:t> </a:t>
            </a:r>
            <a:r>
              <a:rPr lang="en-US" dirty="0" err="1"/>
              <a:t>conversație</a:t>
            </a:r>
            <a:r>
              <a:rPr lang="en-US" dirty="0"/>
              <a:t> are o </a:t>
            </a:r>
            <a:r>
              <a:rPr lang="en-US" dirty="0" err="1"/>
              <a:t>secțiune</a:t>
            </a:r>
            <a:r>
              <a:rPr lang="en-US" dirty="0"/>
              <a:t> de </a:t>
            </a:r>
            <a:r>
              <a:rPr lang="en-US" b="1" dirty="0" err="1"/>
              <a:t>Informații</a:t>
            </a:r>
            <a:r>
              <a:rPr lang="en-US" b="1" dirty="0"/>
              <a:t> </a:t>
            </a:r>
            <a:r>
              <a:rPr lang="en-US" b="1" dirty="0" err="1"/>
              <a:t>despre</a:t>
            </a:r>
            <a:r>
              <a:rPr lang="en-US" b="1" dirty="0"/>
              <a:t> contact</a:t>
            </a:r>
            <a:r>
              <a:rPr lang="en-US" dirty="0"/>
              <a:t> – </a:t>
            </a:r>
            <a:r>
              <a:rPr lang="en-US" dirty="0" err="1"/>
              <a:t>unde</a:t>
            </a:r>
            <a:r>
              <a:rPr lang="en-US" dirty="0"/>
              <a:t> </a:t>
            </a:r>
            <a:r>
              <a:rPr lang="en-US" dirty="0" err="1"/>
              <a:t>poți</a:t>
            </a:r>
            <a:r>
              <a:rPr lang="en-US" dirty="0"/>
              <a:t> </a:t>
            </a:r>
            <a:r>
              <a:rPr lang="en-US" dirty="0" err="1"/>
              <a:t>vedea</a:t>
            </a:r>
            <a:r>
              <a:rPr lang="en-US" dirty="0"/>
              <a:t> </a:t>
            </a:r>
            <a:r>
              <a:rPr lang="en-US" dirty="0" err="1"/>
              <a:t>profilul</a:t>
            </a:r>
            <a:r>
              <a:rPr lang="en-US" dirty="0"/>
              <a:t> </a:t>
            </a:r>
            <a:r>
              <a:rPr lang="en-US" dirty="0" err="1"/>
              <a:t>utilizatorului</a:t>
            </a:r>
            <a:r>
              <a:rPr lang="en-US" dirty="0"/>
              <a:t> (</a:t>
            </a:r>
            <a:r>
              <a:rPr lang="en-US" dirty="0" err="1"/>
              <a:t>nume</a:t>
            </a:r>
            <a:r>
              <a:rPr lang="en-US" dirty="0"/>
              <a:t>, about).</a:t>
            </a:r>
          </a:p>
          <a:p>
            <a:r>
              <a:rPr lang="en-US" dirty="0" err="1"/>
              <a:t>Toate</a:t>
            </a:r>
            <a:r>
              <a:rPr lang="en-US" dirty="0"/>
              <a:t> </a:t>
            </a:r>
            <a:r>
              <a:rPr lang="en-US" dirty="0" err="1"/>
              <a:t>aceste</a:t>
            </a:r>
            <a:r>
              <a:rPr lang="en-US" dirty="0"/>
              <a:t> </a:t>
            </a:r>
            <a:r>
              <a:rPr lang="en-US" dirty="0" err="1"/>
              <a:t>funcționalități</a:t>
            </a:r>
            <a:r>
              <a:rPr lang="en-US" dirty="0"/>
              <a:t> au </a:t>
            </a:r>
            <a:r>
              <a:rPr lang="en-US" dirty="0" err="1"/>
              <a:t>fost</a:t>
            </a:r>
            <a:r>
              <a:rPr lang="en-US" dirty="0"/>
              <a:t> </a:t>
            </a:r>
            <a:r>
              <a:rPr lang="en-US" dirty="0" err="1"/>
              <a:t>gândite</a:t>
            </a:r>
            <a:r>
              <a:rPr lang="en-US" dirty="0"/>
              <a:t> </a:t>
            </a:r>
            <a:r>
              <a:rPr lang="en-US" dirty="0" err="1"/>
              <a:t>pentru</a:t>
            </a:r>
            <a:r>
              <a:rPr lang="en-US" dirty="0"/>
              <a:t> a </a:t>
            </a:r>
            <a:r>
              <a:rPr lang="en-US" dirty="0" err="1"/>
              <a:t>oferi</a:t>
            </a:r>
            <a:r>
              <a:rPr lang="en-US" dirty="0"/>
              <a:t> o </a:t>
            </a:r>
            <a:r>
              <a:rPr lang="en-US" b="1" dirty="0" err="1"/>
              <a:t>experiență</a:t>
            </a:r>
            <a:r>
              <a:rPr lang="en-US" b="1" dirty="0"/>
              <a:t> </a:t>
            </a:r>
            <a:r>
              <a:rPr lang="en-US" b="1" dirty="0" err="1"/>
              <a:t>completă</a:t>
            </a:r>
            <a:r>
              <a:rPr lang="en-US" b="1" dirty="0"/>
              <a:t> </a:t>
            </a:r>
            <a:r>
              <a:rPr lang="en-US" b="1" dirty="0" err="1"/>
              <a:t>și</a:t>
            </a:r>
            <a:r>
              <a:rPr lang="en-US" b="1" dirty="0"/>
              <a:t> </a:t>
            </a:r>
            <a:r>
              <a:rPr lang="en-US" b="1" dirty="0" err="1"/>
              <a:t>eficientă</a:t>
            </a:r>
            <a:r>
              <a:rPr lang="en-US" b="1" dirty="0"/>
              <a:t> de </a:t>
            </a:r>
            <a:r>
              <a:rPr lang="en-US" b="1" dirty="0" err="1"/>
              <a:t>comunicare</a:t>
            </a:r>
            <a:r>
              <a:rPr lang="en-US" dirty="0"/>
              <a:t>, </a:t>
            </a:r>
            <a:r>
              <a:rPr lang="en-US" dirty="0" err="1"/>
              <a:t>într</a:t>
            </a:r>
            <a:r>
              <a:rPr lang="en-US" dirty="0"/>
              <a:t>-un mod </a:t>
            </a:r>
            <a:r>
              <a:rPr lang="en-US" dirty="0" err="1"/>
              <a:t>intuitiv</a:t>
            </a:r>
            <a:r>
              <a:rPr lang="en-US" dirty="0"/>
              <a:t> </a:t>
            </a:r>
            <a:r>
              <a:rPr lang="en-US" dirty="0" err="1"/>
              <a:t>și</a:t>
            </a:r>
            <a:r>
              <a:rPr lang="en-US" dirty="0"/>
              <a:t> </a:t>
            </a:r>
            <a:r>
              <a:rPr lang="en-US" dirty="0" err="1"/>
              <a:t>prietenos</a:t>
            </a:r>
            <a:r>
              <a:rPr lang="en-US" dirty="0"/>
              <a:t> </a:t>
            </a:r>
            <a:r>
              <a:rPr lang="en-US" dirty="0" err="1"/>
              <a:t>pentru</a:t>
            </a:r>
            <a:r>
              <a:rPr lang="en-US" dirty="0"/>
              <a:t> </a:t>
            </a:r>
            <a:r>
              <a:rPr lang="en-US" dirty="0" err="1"/>
              <a:t>utilizatori</a:t>
            </a:r>
            <a:r>
              <a:rPr lang="en-US" dirty="0"/>
              <a:t>.</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endParaRPr lang="en-US" altLang="zh-CN" noProof="0" dirty="0"/>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endParaRPr lang="en-US" altLang="zh-CN"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dirty="0"/>
              <a:t>Click to edit Master title style</a:t>
            </a:r>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dirty="0"/>
              <a:t>Click to edit Master title style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endParaRPr lang="en-US" altLang="zh-CN" noProof="0" dirty="0"/>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dirty="0"/>
              <a:t>Click to edit Master title style</a:t>
            </a:r>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endParaRPr lang="en-US" altLang="zh-CN" noProof="0" dirty="0"/>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dirty="0"/>
              <a:t>Click to edit Master title style</a:t>
            </a:r>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dirty="0"/>
              <a:t>Click to edit Master title style</a:t>
            </a:r>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dirty="0"/>
              <a:t>Click to edit Master title style</a:t>
            </a:r>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dirty="0"/>
              <a:t>Click to edit Master title style</a:t>
            </a:r>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69" r:id="rId4"/>
    <p:sldLayoutId id="2147483655" r:id="rId5"/>
    <p:sldLayoutId id="2147483651" r:id="rId6"/>
    <p:sldLayoutId id="2147483662" r:id="rId7"/>
    <p:sldLayoutId id="2147483653" r:id="rId8"/>
    <p:sldLayoutId id="2147483663" r:id="rId9"/>
    <p:sldLayoutId id="2147483665" r:id="rId10"/>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814CC3D1-C081-3599-0173-A971C1977307}"/>
              </a:ext>
            </a:extLst>
          </p:cNvPr>
          <p:cNvSpPr/>
          <p:nvPr/>
        </p:nvSpPr>
        <p:spPr>
          <a:xfrm rot="850232">
            <a:off x="8558867" y="4310776"/>
            <a:ext cx="1263649" cy="1165742"/>
          </a:xfrm>
          <a:prstGeom prst="hexagon">
            <a:avLst/>
          </a:prstGeom>
          <a:solidFill>
            <a:srgbClr val="D84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44292" y="731520"/>
            <a:ext cx="5029200" cy="3291840"/>
          </a:xfrm>
        </p:spPr>
        <p:txBody>
          <a:bodyPr lIns="0" anchor="b" anchorCtr="0"/>
          <a:lstStyle/>
          <a:p>
            <a:r>
              <a:rPr lang="en-US" altLang="zh-CN" dirty="0" err="1"/>
              <a:t>CampusConnect</a:t>
            </a:r>
            <a:r>
              <a:rPr lang="en-US" altLang="zh-CN" dirty="0"/>
              <a:t>. </a:t>
            </a:r>
            <a:r>
              <a:rPr lang="en-US" altLang="zh-CN" dirty="0" err="1"/>
              <a:t>Aplicație</a:t>
            </a:r>
            <a:r>
              <a:rPr lang="en-US" altLang="zh-CN" dirty="0"/>
              <a:t> web </a:t>
            </a:r>
            <a:r>
              <a:rPr lang="en-US" altLang="zh-CN" dirty="0" err="1"/>
              <a:t>pentru</a:t>
            </a:r>
            <a:r>
              <a:rPr lang="en-US" altLang="zh-CN" dirty="0"/>
              <a:t> chat  </a:t>
            </a:r>
            <a:endParaRPr lang="en-US" dirty="0"/>
          </a:p>
        </p:txBody>
      </p:sp>
      <p:sp>
        <p:nvSpPr>
          <p:cNvPr id="6" name="Hexagon 5">
            <a:extLst>
              <a:ext uri="{FF2B5EF4-FFF2-40B4-BE49-F238E27FC236}">
                <a16:creationId xmlns:a16="http://schemas.microsoft.com/office/drawing/2014/main" id="{EEBCAB68-7612-4D7C-6CDE-CB57AADB829F}"/>
              </a:ext>
            </a:extLst>
          </p:cNvPr>
          <p:cNvSpPr/>
          <p:nvPr/>
        </p:nvSpPr>
        <p:spPr>
          <a:xfrm>
            <a:off x="7543800" y="4629284"/>
            <a:ext cx="1466850" cy="1308100"/>
          </a:xfrm>
          <a:prstGeom prst="hexagon">
            <a:avLst/>
          </a:prstGeom>
          <a:noFill/>
          <a:ln>
            <a:solidFill>
              <a:schemeClr val="tx2">
                <a:lumMod val="90000"/>
                <a:lumOff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172084"/>
            <a:ext cx="4912598" cy="914400"/>
          </a:xfrm>
        </p:spPr>
        <p:txBody>
          <a:bodyPr>
            <a:normAutofit fontScale="92500" lnSpcReduction="20000"/>
          </a:bodyPr>
          <a:lstStyle/>
          <a:p>
            <a:pPr>
              <a:spcBef>
                <a:spcPts val="1200"/>
              </a:spcBef>
            </a:pPr>
            <a:r>
              <a:rPr lang="en-US" sz="1500" dirty="0"/>
              <a:t>Janina Constantina </a:t>
            </a:r>
            <a:r>
              <a:rPr lang="en-US" sz="1500" dirty="0" err="1"/>
              <a:t>Cocei</a:t>
            </a:r>
            <a:endParaRPr lang="en-US" sz="1500" dirty="0"/>
          </a:p>
          <a:p>
            <a:pPr>
              <a:spcBef>
                <a:spcPts val="1200"/>
              </a:spcBef>
            </a:pPr>
            <a:r>
              <a:rPr lang="ro-RO" sz="1300" dirty="0"/>
              <a:t>COORDONATOR ȘTIINȚIFIC</a:t>
            </a:r>
            <a:endParaRPr lang="en-US" sz="1300" dirty="0"/>
          </a:p>
          <a:p>
            <a:pPr>
              <a:spcBef>
                <a:spcPts val="1200"/>
              </a:spcBef>
            </a:pPr>
            <a:r>
              <a:rPr lang="ro-RO" sz="1300" dirty="0"/>
              <a:t>Ș. L. Dr. Ing. Cătălin </a:t>
            </a:r>
            <a:r>
              <a:rPr lang="ro-RO" sz="1300" dirty="0" err="1"/>
              <a:t>Cerbulescu</a:t>
            </a:r>
            <a:endParaRPr lang="en-US" sz="1300" dirty="0"/>
          </a:p>
          <a:p>
            <a:pPr algn="r"/>
            <a:endParaRPr lang="en-US" dirty="0"/>
          </a:p>
        </p:txBody>
      </p:sp>
      <p:sp>
        <p:nvSpPr>
          <p:cNvPr id="10" name="Hexagon 9">
            <a:extLst>
              <a:ext uri="{FF2B5EF4-FFF2-40B4-BE49-F238E27FC236}">
                <a16:creationId xmlns:a16="http://schemas.microsoft.com/office/drawing/2014/main" id="{478D95CB-1DE6-892E-83DC-A3D115E4D77E}"/>
              </a:ext>
            </a:extLst>
          </p:cNvPr>
          <p:cNvSpPr/>
          <p:nvPr/>
        </p:nvSpPr>
        <p:spPr>
          <a:xfrm>
            <a:off x="8909050" y="2228716"/>
            <a:ext cx="1466850" cy="1308100"/>
          </a:xfrm>
          <a:prstGeom prst="hexagon">
            <a:avLst/>
          </a:prstGeom>
          <a:solidFill>
            <a:srgbClr val="2C49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CC78164E-D7D8-B1F2-4A43-59232FF181C9}"/>
              </a:ext>
            </a:extLst>
          </p:cNvPr>
          <p:cNvSpPr/>
          <p:nvPr/>
        </p:nvSpPr>
        <p:spPr>
          <a:xfrm rot="754923">
            <a:off x="8174682" y="3050237"/>
            <a:ext cx="1353503" cy="1285979"/>
          </a:xfrm>
          <a:prstGeom prst="hexagon">
            <a:avLst/>
          </a:prstGeom>
          <a:noFill/>
          <a:ln>
            <a:solidFill>
              <a:srgbClr val="D844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Placeholder 19">
            <a:extLst>
              <a:ext uri="{FF2B5EF4-FFF2-40B4-BE49-F238E27FC236}">
                <a16:creationId xmlns:a16="http://schemas.microsoft.com/office/drawing/2014/main" id="{E83BB08F-E403-8715-0B24-AD9E4B72C80E}"/>
              </a:ext>
            </a:extLst>
          </p:cNvPr>
          <p:cNvPicPr>
            <a:picLocks noGrp="1" noChangeAspect="1"/>
          </p:cNvPicPr>
          <p:nvPr>
            <p:ph type="pic" sz="quarter" idx="47"/>
          </p:nvPr>
        </p:nvPicPr>
        <p:blipFill>
          <a:blip r:embed="rId3"/>
          <a:srcRect l="6750" r="6750"/>
          <a:stretch/>
        </p:blipFill>
        <p:spPr>
          <a:xfrm>
            <a:off x="7326967" y="3633282"/>
            <a:ext cx="1263649" cy="1453202"/>
          </a:xfrm>
        </p:spPr>
      </p:pic>
      <p:sp>
        <p:nvSpPr>
          <p:cNvPr id="3" name="Hexagon 2">
            <a:extLst>
              <a:ext uri="{FF2B5EF4-FFF2-40B4-BE49-F238E27FC236}">
                <a16:creationId xmlns:a16="http://schemas.microsoft.com/office/drawing/2014/main" id="{22C9B5C7-F1F7-2B06-D58C-F1C7BDB9D750}"/>
              </a:ext>
            </a:extLst>
          </p:cNvPr>
          <p:cNvSpPr/>
          <p:nvPr/>
        </p:nvSpPr>
        <p:spPr>
          <a:xfrm>
            <a:off x="10160830" y="2990292"/>
            <a:ext cx="1353503" cy="1285979"/>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DF0984B4-AE2B-BF8A-7ED9-5306C9EDCF9E}"/>
              </a:ext>
            </a:extLst>
          </p:cNvPr>
          <p:cNvSpPr/>
          <p:nvPr/>
        </p:nvSpPr>
        <p:spPr>
          <a:xfrm rot="17862561">
            <a:off x="7740660" y="1644537"/>
            <a:ext cx="1248265" cy="1137503"/>
          </a:xfrm>
          <a:prstGeom prst="hexagon">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C962A35D-E6DC-B79F-CEC3-A5547D3952EA}"/>
              </a:ext>
            </a:extLst>
          </p:cNvPr>
          <p:cNvSpPr/>
          <p:nvPr/>
        </p:nvSpPr>
        <p:spPr>
          <a:xfrm rot="20865438">
            <a:off x="8691388" y="838412"/>
            <a:ext cx="1197000" cy="1078807"/>
          </a:xfrm>
          <a:prstGeom prst="hexagon">
            <a:avLst/>
          </a:prstGeom>
          <a:solidFill>
            <a:srgbClr val="D844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AD0F2783-1FA0-0A43-72BD-D38DC3284C4F}"/>
              </a:ext>
            </a:extLst>
          </p:cNvPr>
          <p:cNvSpPr/>
          <p:nvPr/>
        </p:nvSpPr>
        <p:spPr>
          <a:xfrm rot="600941">
            <a:off x="9478284" y="3894690"/>
            <a:ext cx="1466850" cy="1308100"/>
          </a:xfrm>
          <a:prstGeom prst="hexagon">
            <a:avLst/>
          </a:prstGeom>
          <a:noFill/>
          <a:ln>
            <a:solidFill>
              <a:schemeClr val="tx2">
                <a:lumMod val="90000"/>
                <a:lumOff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ADF62D89-0853-C639-07B8-27AF3CB3934A}"/>
              </a:ext>
            </a:extLst>
          </p:cNvPr>
          <p:cNvSpPr/>
          <p:nvPr/>
        </p:nvSpPr>
        <p:spPr>
          <a:xfrm>
            <a:off x="6765543" y="2492942"/>
            <a:ext cx="1312879" cy="1200284"/>
          </a:xfrm>
          <a:prstGeom prst="hexagon">
            <a:avLst/>
          </a:prstGeom>
          <a:noFill/>
          <a:ln>
            <a:solidFill>
              <a:schemeClr val="tx2">
                <a:lumMod val="90000"/>
                <a:lumOff val="10000"/>
              </a:schemeClr>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1" presetClass="entr" presetSubtype="1"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heel(1)">
                                      <p:cBhvr>
                                        <p:cTn id="23" dur="2000"/>
                                        <p:tgtEl>
                                          <p:spTgt spid="9">
                                            <p:txEl>
                                              <p:pRg st="0" end="0"/>
                                            </p:txEl>
                                          </p:spTgt>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wheel(1)">
                                      <p:cBhvr>
                                        <p:cTn id="26" dur="2000"/>
                                        <p:tgtEl>
                                          <p:spTgt spid="9">
                                            <p:txEl>
                                              <p:pRg st="1" end="1"/>
                                            </p:txEl>
                                          </p:spTgt>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animEffect transition="in" filter="wheel(1)">
                                      <p:cBhvr>
                                        <p:cTn id="29" dur="2000"/>
                                        <p:tgtEl>
                                          <p:spTgt spid="9">
                                            <p:txEl>
                                              <p:pRg st="2" end="2"/>
                                            </p:txEl>
                                          </p:spTgt>
                                        </p:tgtEl>
                                      </p:cBhvr>
                                    </p:animEffect>
                                  </p:childTnLst>
                                </p:cTn>
                              </p:par>
                              <p:par>
                                <p:cTn id="30" presetID="6" presetClass="entr" presetSubtype="16"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circle(in)">
                                      <p:cBhvr>
                                        <p:cTn id="32"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err="1"/>
              <a:t>Introducere</a:t>
            </a:r>
            <a:r>
              <a:rPr lang="en-US" dirty="0"/>
              <a:t>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4740966" y="3429001"/>
            <a:ext cx="4631634" cy="2377439"/>
          </a:xfrm>
        </p:spPr>
        <p:txBody>
          <a:bodyPr anchor="t" anchorCtr="0">
            <a:normAutofit fontScale="92500" lnSpcReduction="10000"/>
          </a:bodyPr>
          <a:lstStyle/>
          <a:p>
            <a:r>
              <a:rPr lang="en-US" dirty="0" err="1"/>
              <a:t>Scopul</a:t>
            </a:r>
            <a:r>
              <a:rPr lang="en-US" dirty="0"/>
              <a:t> principal al </a:t>
            </a:r>
            <a:r>
              <a:rPr lang="en-US" dirty="0" err="1"/>
              <a:t>acestei</a:t>
            </a:r>
            <a:r>
              <a:rPr lang="en-US" dirty="0"/>
              <a:t> </a:t>
            </a:r>
            <a:r>
              <a:rPr lang="en-US" dirty="0" err="1"/>
              <a:t>lucrări</a:t>
            </a:r>
            <a:r>
              <a:rPr lang="en-US" dirty="0"/>
              <a:t> a </a:t>
            </a:r>
            <a:r>
              <a:rPr lang="en-US" dirty="0" err="1"/>
              <a:t>fost</a:t>
            </a:r>
            <a:r>
              <a:rPr lang="en-US" dirty="0"/>
              <a:t> </a:t>
            </a:r>
            <a:r>
              <a:rPr lang="en-US" dirty="0" err="1"/>
              <a:t>dezvoltarea</a:t>
            </a:r>
            <a:r>
              <a:rPr lang="en-US" dirty="0"/>
              <a:t> </a:t>
            </a:r>
            <a:r>
              <a:rPr lang="en-US" dirty="0" err="1"/>
              <a:t>unei</a:t>
            </a:r>
            <a:r>
              <a:rPr lang="en-US" dirty="0"/>
              <a:t> </a:t>
            </a:r>
            <a:r>
              <a:rPr lang="en-US" dirty="0" err="1"/>
              <a:t>aplicații</a:t>
            </a:r>
            <a:r>
              <a:rPr lang="en-US" dirty="0"/>
              <a:t> web </a:t>
            </a:r>
            <a:r>
              <a:rPr lang="en-US" dirty="0" err="1"/>
              <a:t>moderne</a:t>
            </a:r>
            <a:r>
              <a:rPr lang="en-US" dirty="0"/>
              <a:t>, care </a:t>
            </a:r>
            <a:r>
              <a:rPr lang="en-US" dirty="0" err="1"/>
              <a:t>să</a:t>
            </a:r>
            <a:r>
              <a:rPr lang="en-US" dirty="0"/>
              <a:t> </a:t>
            </a:r>
            <a:r>
              <a:rPr lang="en-US" dirty="0" err="1"/>
              <a:t>faciliteze</a:t>
            </a:r>
            <a:r>
              <a:rPr lang="en-US" dirty="0"/>
              <a:t> </a:t>
            </a:r>
            <a:r>
              <a:rPr lang="en-US" dirty="0" err="1"/>
              <a:t>comunicarea</a:t>
            </a:r>
            <a:r>
              <a:rPr lang="en-US" dirty="0"/>
              <a:t> </a:t>
            </a:r>
            <a:r>
              <a:rPr lang="en-US" dirty="0" err="1"/>
              <a:t>eficientă</a:t>
            </a:r>
            <a:r>
              <a:rPr lang="en-US" dirty="0"/>
              <a:t> </a:t>
            </a:r>
            <a:r>
              <a:rPr lang="en-US" dirty="0" err="1"/>
              <a:t>între</a:t>
            </a:r>
            <a:r>
              <a:rPr lang="en-US" dirty="0"/>
              <a:t> </a:t>
            </a:r>
            <a:r>
              <a:rPr lang="en-US" dirty="0" err="1"/>
              <a:t>studenți</a:t>
            </a:r>
            <a:r>
              <a:rPr lang="en-US" dirty="0"/>
              <a:t>, </a:t>
            </a:r>
            <a:r>
              <a:rPr lang="en-US" dirty="0" err="1"/>
              <a:t>tutori</a:t>
            </a:r>
            <a:r>
              <a:rPr lang="en-US" dirty="0"/>
              <a:t> </a:t>
            </a:r>
            <a:r>
              <a:rPr lang="en-US" dirty="0" err="1"/>
              <a:t>și</a:t>
            </a:r>
            <a:r>
              <a:rPr lang="en-US" dirty="0"/>
              <a:t> </a:t>
            </a:r>
            <a:r>
              <a:rPr lang="en-US" dirty="0" err="1"/>
              <a:t>administratori</a:t>
            </a:r>
            <a:r>
              <a:rPr lang="en-US" dirty="0"/>
              <a:t> </a:t>
            </a:r>
            <a:r>
              <a:rPr lang="en-US" dirty="0" err="1"/>
              <a:t>universitari</a:t>
            </a:r>
            <a:r>
              <a:rPr lang="en-US" dirty="0"/>
              <a:t>, </a:t>
            </a:r>
            <a:r>
              <a:rPr lang="en-US" dirty="0" err="1"/>
              <a:t>într</a:t>
            </a:r>
            <a:r>
              <a:rPr lang="en-US" dirty="0"/>
              <a:t>-un </a:t>
            </a:r>
            <a:r>
              <a:rPr lang="en-US" dirty="0" err="1"/>
              <a:t>cadru</a:t>
            </a:r>
            <a:r>
              <a:rPr lang="en-US" dirty="0"/>
              <a:t> </a:t>
            </a:r>
            <a:r>
              <a:rPr lang="en-US" dirty="0" err="1"/>
              <a:t>organizat</a:t>
            </a:r>
            <a:r>
              <a:rPr lang="en-US" dirty="0"/>
              <a:t> </a:t>
            </a:r>
            <a:r>
              <a:rPr lang="en-US" dirty="0" err="1"/>
              <a:t>și</a:t>
            </a:r>
            <a:r>
              <a:rPr lang="en-US" dirty="0"/>
              <a:t> </a:t>
            </a:r>
            <a:r>
              <a:rPr lang="en-US" dirty="0" err="1"/>
              <a:t>securizat</a:t>
            </a:r>
            <a:r>
              <a:rPr lang="en-US" dirty="0"/>
              <a:t>.</a:t>
            </a:r>
          </a:p>
          <a:p>
            <a:r>
              <a:rPr lang="en-US" dirty="0"/>
              <a:t>Tema </a:t>
            </a:r>
            <a:r>
              <a:rPr lang="en-US" dirty="0" err="1"/>
              <a:t>este</a:t>
            </a:r>
            <a:r>
              <a:rPr lang="en-US" dirty="0"/>
              <a:t> </a:t>
            </a:r>
            <a:r>
              <a:rPr lang="en-US" dirty="0" err="1"/>
              <a:t>relevantă</a:t>
            </a:r>
            <a:r>
              <a:rPr lang="en-US" dirty="0"/>
              <a:t> </a:t>
            </a:r>
            <a:r>
              <a:rPr lang="en-US" dirty="0" err="1"/>
              <a:t>în</a:t>
            </a:r>
            <a:r>
              <a:rPr lang="en-US" dirty="0"/>
              <a:t> </a:t>
            </a:r>
            <a:r>
              <a:rPr lang="en-US" dirty="0" err="1"/>
              <a:t>contextul</a:t>
            </a:r>
            <a:r>
              <a:rPr lang="en-US" dirty="0"/>
              <a:t> </a:t>
            </a:r>
            <a:r>
              <a:rPr lang="en-US" dirty="0" err="1"/>
              <a:t>creșterii</a:t>
            </a:r>
            <a:r>
              <a:rPr lang="en-US" dirty="0"/>
              <a:t> </a:t>
            </a:r>
            <a:r>
              <a:rPr lang="en-US" dirty="0" err="1"/>
              <a:t>cererii</a:t>
            </a:r>
            <a:r>
              <a:rPr lang="en-US" dirty="0"/>
              <a:t> </a:t>
            </a:r>
            <a:r>
              <a:rPr lang="en-US" dirty="0" err="1"/>
              <a:t>pentru</a:t>
            </a:r>
            <a:r>
              <a:rPr lang="en-US" dirty="0"/>
              <a:t> </a:t>
            </a:r>
            <a:r>
              <a:rPr lang="en-US" dirty="0" err="1"/>
              <a:t>soluții</a:t>
            </a:r>
            <a:r>
              <a:rPr lang="en-US" dirty="0"/>
              <a:t> </a:t>
            </a:r>
            <a:r>
              <a:rPr lang="en-US" dirty="0" err="1"/>
              <a:t>educaționale</a:t>
            </a:r>
            <a:r>
              <a:rPr lang="en-US" dirty="0"/>
              <a:t> online </a:t>
            </a:r>
            <a:r>
              <a:rPr lang="en-US" dirty="0" err="1"/>
              <a:t>eficiente</a:t>
            </a:r>
            <a:r>
              <a:rPr lang="en-US" dirty="0"/>
              <a:t> </a:t>
            </a:r>
            <a:r>
              <a:rPr lang="en-US" dirty="0" err="1"/>
              <a:t>și</a:t>
            </a:r>
            <a:r>
              <a:rPr lang="en-US" dirty="0"/>
              <a:t> </a:t>
            </a:r>
            <a:r>
              <a:rPr lang="en-US" dirty="0" err="1"/>
              <a:t>sigure</a:t>
            </a:r>
            <a:r>
              <a:rPr lang="en-US" dirty="0"/>
              <a:t>.</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1485080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4" presetClass="entr" presetSubtype="1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23" dur="500"/>
                                        <p:tgtEl>
                                          <p:spTgt spid="3">
                                            <p:txEl>
                                              <p:pRg st="0" end="0"/>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E689793-9D4A-352A-B666-F782B8404148}"/>
              </a:ext>
            </a:extLst>
          </p:cNvPr>
          <p:cNvSpPr>
            <a:spLocks noGrp="1"/>
          </p:cNvSpPr>
          <p:nvPr>
            <p:ph type="title"/>
          </p:nvPr>
        </p:nvSpPr>
        <p:spPr/>
        <p:txBody>
          <a:bodyPr/>
          <a:lstStyle/>
          <a:p>
            <a:r>
              <a:rPr lang="en-US" dirty="0"/>
              <a:t>M</a:t>
            </a:r>
            <a:r>
              <a:rPr lang="ro-RO" dirty="0" err="1"/>
              <a:t>otivație</a:t>
            </a:r>
            <a:endParaRPr lang="en-US" dirty="0"/>
          </a:p>
        </p:txBody>
      </p:sp>
      <p:sp>
        <p:nvSpPr>
          <p:cNvPr id="3" name="Substituent text 2">
            <a:extLst>
              <a:ext uri="{FF2B5EF4-FFF2-40B4-BE49-F238E27FC236}">
                <a16:creationId xmlns:a16="http://schemas.microsoft.com/office/drawing/2014/main" id="{EB9B6F79-B6F5-FC04-7B4F-6E7B59050D3A}"/>
              </a:ext>
            </a:extLst>
          </p:cNvPr>
          <p:cNvSpPr>
            <a:spLocks noGrp="1"/>
          </p:cNvSpPr>
          <p:nvPr>
            <p:ph type="body" sz="quarter" idx="27"/>
          </p:nvPr>
        </p:nvSpPr>
        <p:spPr>
          <a:xfrm>
            <a:off x="6035040" y="3108960"/>
            <a:ext cx="5394960" cy="2307866"/>
          </a:xfrm>
        </p:spPr>
        <p:txBody>
          <a:bodyPr>
            <a:normAutofit fontScale="92500" lnSpcReduction="20000"/>
          </a:bodyPr>
          <a:lstStyle/>
          <a:p>
            <a:pPr marL="285750" indent="-285750">
              <a:buFont typeface="Arial" panose="020B0604020202020204" pitchFamily="34" charset="0"/>
              <a:buChar char="•"/>
            </a:pPr>
            <a:r>
              <a:rPr lang="en-US" dirty="0" err="1"/>
              <a:t>Motivația</a:t>
            </a:r>
            <a:r>
              <a:rPr lang="en-US" dirty="0"/>
              <a:t> care a stat la </a:t>
            </a:r>
            <a:r>
              <a:rPr lang="en-US" dirty="0" err="1"/>
              <a:t>baza</a:t>
            </a:r>
            <a:r>
              <a:rPr lang="en-US" dirty="0"/>
              <a:t> </a:t>
            </a:r>
            <a:r>
              <a:rPr lang="en-US" dirty="0" err="1"/>
              <a:t>acestei</a:t>
            </a:r>
            <a:r>
              <a:rPr lang="en-US" dirty="0"/>
              <a:t> </a:t>
            </a:r>
            <a:r>
              <a:rPr lang="en-US" dirty="0" err="1"/>
              <a:t>lucrări</a:t>
            </a:r>
            <a:r>
              <a:rPr lang="en-US" dirty="0"/>
              <a:t> </a:t>
            </a:r>
            <a:r>
              <a:rPr lang="en-US" dirty="0" err="1"/>
              <a:t>pornește</a:t>
            </a:r>
            <a:r>
              <a:rPr lang="en-US" dirty="0"/>
              <a:t> de la </a:t>
            </a:r>
            <a:r>
              <a:rPr lang="en-US" dirty="0" err="1"/>
              <a:t>nevoia</a:t>
            </a:r>
            <a:r>
              <a:rPr lang="en-US" dirty="0"/>
              <a:t> </a:t>
            </a:r>
            <a:r>
              <a:rPr lang="en-US" dirty="0" err="1"/>
              <a:t>reală</a:t>
            </a:r>
            <a:r>
              <a:rPr lang="en-US" dirty="0"/>
              <a:t> a </a:t>
            </a:r>
            <a:r>
              <a:rPr lang="en-US" dirty="0" err="1"/>
              <a:t>mediului</a:t>
            </a:r>
            <a:r>
              <a:rPr lang="en-US" dirty="0"/>
              <a:t> academic de a beneficia de un canal digital </a:t>
            </a:r>
            <a:r>
              <a:rPr lang="en-US" dirty="0" err="1"/>
              <a:t>unificat</a:t>
            </a:r>
            <a:r>
              <a:rPr lang="en-US" dirty="0"/>
              <a:t>, care </a:t>
            </a:r>
            <a:r>
              <a:rPr lang="en-US" dirty="0" err="1"/>
              <a:t>să</a:t>
            </a:r>
            <a:r>
              <a:rPr lang="en-US" dirty="0"/>
              <a:t> combine </a:t>
            </a:r>
            <a:r>
              <a:rPr lang="en-US" dirty="0" err="1"/>
              <a:t>funcționalitățile</a:t>
            </a:r>
            <a:r>
              <a:rPr lang="en-US" dirty="0"/>
              <a:t> de chat, </a:t>
            </a:r>
            <a:r>
              <a:rPr lang="en-US" dirty="0" err="1"/>
              <a:t>gestionare</a:t>
            </a:r>
            <a:r>
              <a:rPr lang="en-US" dirty="0"/>
              <a:t> a </a:t>
            </a:r>
            <a:r>
              <a:rPr lang="en-US" dirty="0" err="1"/>
              <a:t>grupurilor</a:t>
            </a:r>
            <a:r>
              <a:rPr lang="en-US" dirty="0"/>
              <a:t> de </a:t>
            </a:r>
            <a:r>
              <a:rPr lang="en-US" dirty="0" err="1"/>
              <a:t>lucru</a:t>
            </a:r>
            <a:r>
              <a:rPr lang="en-US" dirty="0"/>
              <a:t>, </a:t>
            </a:r>
            <a:r>
              <a:rPr lang="en-US" dirty="0" err="1"/>
              <a:t>partajare</a:t>
            </a:r>
            <a:r>
              <a:rPr lang="en-US" dirty="0"/>
              <a:t> de </a:t>
            </a:r>
            <a:r>
              <a:rPr lang="en-US" dirty="0" err="1"/>
              <a:t>fișiere</a:t>
            </a:r>
            <a:r>
              <a:rPr lang="en-US" dirty="0"/>
              <a:t> </a:t>
            </a:r>
            <a:r>
              <a:rPr lang="en-US" dirty="0" err="1"/>
              <a:t>și</a:t>
            </a:r>
            <a:r>
              <a:rPr lang="en-US" dirty="0"/>
              <a:t> </a:t>
            </a:r>
            <a:r>
              <a:rPr lang="en-US" dirty="0" err="1"/>
              <a:t>suport</a:t>
            </a:r>
            <a:r>
              <a:rPr lang="en-US" dirty="0"/>
              <a:t> </a:t>
            </a:r>
            <a:r>
              <a:rPr lang="en-US" dirty="0" err="1"/>
              <a:t>pentru</a:t>
            </a:r>
            <a:r>
              <a:rPr lang="en-US" dirty="0"/>
              <a:t> </a:t>
            </a:r>
            <a:r>
              <a:rPr lang="en-US" dirty="0" err="1"/>
              <a:t>colaborare</a:t>
            </a:r>
            <a:r>
              <a:rPr lang="en-US" dirty="0"/>
              <a:t>.</a:t>
            </a:r>
            <a:endParaRPr lang="ro-RO" dirty="0"/>
          </a:p>
          <a:p>
            <a:pPr marL="285750" indent="-285750">
              <a:buFont typeface="Arial" panose="020B0604020202020204" pitchFamily="34" charset="0"/>
              <a:buChar char="•"/>
            </a:pPr>
            <a:r>
              <a:rPr lang="en-US" dirty="0" err="1"/>
              <a:t>În</a:t>
            </a:r>
            <a:r>
              <a:rPr lang="en-US" dirty="0"/>
              <a:t> </a:t>
            </a:r>
            <a:r>
              <a:rPr lang="en-US" dirty="0" err="1"/>
              <a:t>contextul</a:t>
            </a:r>
            <a:r>
              <a:rPr lang="en-US" dirty="0"/>
              <a:t> </a:t>
            </a:r>
            <a:r>
              <a:rPr lang="en-US" dirty="0" err="1"/>
              <a:t>digitalizării</a:t>
            </a:r>
            <a:r>
              <a:rPr lang="en-US" dirty="0"/>
              <a:t> accelerate, </a:t>
            </a:r>
            <a:r>
              <a:rPr lang="en-US" dirty="0" err="1"/>
              <a:t>aplicațiile</a:t>
            </a:r>
            <a:r>
              <a:rPr lang="en-US" dirty="0"/>
              <a:t> de </a:t>
            </a:r>
            <a:r>
              <a:rPr lang="en-US" dirty="0" err="1"/>
              <a:t>comunicare</a:t>
            </a:r>
            <a:r>
              <a:rPr lang="en-US" dirty="0"/>
              <a:t> </a:t>
            </a:r>
            <a:r>
              <a:rPr lang="en-US" dirty="0" err="1"/>
              <a:t>generică</a:t>
            </a:r>
            <a:r>
              <a:rPr lang="en-US" dirty="0"/>
              <a:t> (precum WhatsApp </a:t>
            </a:r>
            <a:r>
              <a:rPr lang="en-US" dirty="0" err="1"/>
              <a:t>sau</a:t>
            </a:r>
            <a:r>
              <a:rPr lang="en-US" dirty="0"/>
              <a:t> Facebook Messenger) nu </a:t>
            </a:r>
            <a:r>
              <a:rPr lang="en-US" dirty="0" err="1"/>
              <a:t>oferă</a:t>
            </a:r>
            <a:r>
              <a:rPr lang="en-US" dirty="0"/>
              <a:t> </a:t>
            </a:r>
            <a:r>
              <a:rPr lang="en-US" dirty="0" err="1"/>
              <a:t>suportul</a:t>
            </a:r>
            <a:r>
              <a:rPr lang="en-US" dirty="0"/>
              <a:t> structural </a:t>
            </a:r>
            <a:r>
              <a:rPr lang="en-US" dirty="0" err="1"/>
              <a:t>și</a:t>
            </a:r>
            <a:r>
              <a:rPr lang="en-US" dirty="0"/>
              <a:t> </a:t>
            </a:r>
            <a:r>
              <a:rPr lang="en-US" dirty="0" err="1"/>
              <a:t>funcțional</a:t>
            </a:r>
            <a:r>
              <a:rPr lang="en-US" dirty="0"/>
              <a:t> </a:t>
            </a:r>
            <a:r>
              <a:rPr lang="en-US" dirty="0" err="1"/>
              <a:t>necesar</a:t>
            </a:r>
            <a:r>
              <a:rPr lang="en-US" dirty="0"/>
              <a:t> </a:t>
            </a:r>
            <a:r>
              <a:rPr lang="en-US" dirty="0" err="1"/>
              <a:t>unui</a:t>
            </a:r>
            <a:r>
              <a:rPr lang="en-US" dirty="0"/>
              <a:t> </a:t>
            </a:r>
            <a:r>
              <a:rPr lang="en-US" dirty="0" err="1"/>
              <a:t>mediu</a:t>
            </a:r>
            <a:r>
              <a:rPr lang="en-US" dirty="0"/>
              <a:t> </a:t>
            </a:r>
            <a:r>
              <a:rPr lang="en-US" dirty="0" err="1"/>
              <a:t>educațional</a:t>
            </a:r>
            <a:r>
              <a:rPr lang="en-US" dirty="0"/>
              <a:t>.</a:t>
            </a:r>
          </a:p>
        </p:txBody>
      </p:sp>
    </p:spTree>
    <p:extLst>
      <p:ext uri="{BB962C8B-B14F-4D97-AF65-F5344CB8AC3E}">
        <p14:creationId xmlns:p14="http://schemas.microsoft.com/office/powerpoint/2010/main" val="32691492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80">
                                          <p:stCondLst>
                                            <p:cond delay="0"/>
                                          </p:stCondLst>
                                        </p:cTn>
                                        <p:tgtEl>
                                          <p:spTgt spid="3">
                                            <p:txEl>
                                              <p:pRg st="1" end="1"/>
                                            </p:txEl>
                                          </p:spTgt>
                                        </p:tgtEl>
                                      </p:cBhvr>
                                    </p:animEffect>
                                    <p:anim calcmode="lin" valueType="num">
                                      <p:cBhvr>
                                        <p:cTn id="4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1" end="1"/>
                                            </p:txEl>
                                          </p:spTgt>
                                        </p:tgtEl>
                                      </p:cBhvr>
                                      <p:to x="100000" y="60000"/>
                                    </p:animScale>
                                    <p:animScale>
                                      <p:cBhvr>
                                        <p:cTn id="46" dur="166" decel="50000">
                                          <p:stCondLst>
                                            <p:cond delay="676"/>
                                          </p:stCondLst>
                                        </p:cTn>
                                        <p:tgtEl>
                                          <p:spTgt spid="3">
                                            <p:txEl>
                                              <p:pRg st="1" end="1"/>
                                            </p:txEl>
                                          </p:spTgt>
                                        </p:tgtEl>
                                      </p:cBhvr>
                                      <p:to x="100000" y="100000"/>
                                    </p:animScale>
                                    <p:animScale>
                                      <p:cBhvr>
                                        <p:cTn id="47" dur="26">
                                          <p:stCondLst>
                                            <p:cond delay="1312"/>
                                          </p:stCondLst>
                                        </p:cTn>
                                        <p:tgtEl>
                                          <p:spTgt spid="3">
                                            <p:txEl>
                                              <p:pRg st="1" end="1"/>
                                            </p:txEl>
                                          </p:spTgt>
                                        </p:tgtEl>
                                      </p:cBhvr>
                                      <p:to x="100000" y="80000"/>
                                    </p:animScale>
                                    <p:animScale>
                                      <p:cBhvr>
                                        <p:cTn id="48" dur="166" decel="50000">
                                          <p:stCondLst>
                                            <p:cond delay="1338"/>
                                          </p:stCondLst>
                                        </p:cTn>
                                        <p:tgtEl>
                                          <p:spTgt spid="3">
                                            <p:txEl>
                                              <p:pRg st="1" end="1"/>
                                            </p:txEl>
                                          </p:spTgt>
                                        </p:tgtEl>
                                      </p:cBhvr>
                                      <p:to x="100000" y="100000"/>
                                    </p:animScale>
                                    <p:animScale>
                                      <p:cBhvr>
                                        <p:cTn id="49" dur="26">
                                          <p:stCondLst>
                                            <p:cond delay="1642"/>
                                          </p:stCondLst>
                                        </p:cTn>
                                        <p:tgtEl>
                                          <p:spTgt spid="3">
                                            <p:txEl>
                                              <p:pRg st="1" end="1"/>
                                            </p:txEl>
                                          </p:spTgt>
                                        </p:tgtEl>
                                      </p:cBhvr>
                                      <p:to x="100000" y="90000"/>
                                    </p:animScale>
                                    <p:animScale>
                                      <p:cBhvr>
                                        <p:cTn id="50" dur="166" decel="50000">
                                          <p:stCondLst>
                                            <p:cond delay="1668"/>
                                          </p:stCondLst>
                                        </p:cTn>
                                        <p:tgtEl>
                                          <p:spTgt spid="3">
                                            <p:txEl>
                                              <p:pRg st="1" end="1"/>
                                            </p:txEl>
                                          </p:spTgt>
                                        </p:tgtEl>
                                      </p:cBhvr>
                                      <p:to x="100000" y="100000"/>
                                    </p:animScale>
                                    <p:animScale>
                                      <p:cBhvr>
                                        <p:cTn id="51" dur="26">
                                          <p:stCondLst>
                                            <p:cond delay="1808"/>
                                          </p:stCondLst>
                                        </p:cTn>
                                        <p:tgtEl>
                                          <p:spTgt spid="3">
                                            <p:txEl>
                                              <p:pRg st="1" end="1"/>
                                            </p:txEl>
                                          </p:spTgt>
                                        </p:tgtEl>
                                      </p:cBhvr>
                                      <p:to x="100000" y="95000"/>
                                    </p:animScale>
                                    <p:animScale>
                                      <p:cBhvr>
                                        <p:cTn id="52"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4555236" cy="3291840"/>
          </a:xfrm>
        </p:spPr>
        <p:txBody>
          <a:bodyPr lIns="0" anchor="b" anchorCtr="0"/>
          <a:lstStyle/>
          <a:p>
            <a:r>
              <a:rPr lang="en-US" dirty="0" err="1"/>
              <a:t>Obiectivele</a:t>
            </a:r>
            <a:r>
              <a:rPr lang="en-US" dirty="0"/>
              <a:t> </a:t>
            </a:r>
            <a:r>
              <a:rPr lang="en-US" dirty="0" err="1"/>
              <a:t>lucrarii</a:t>
            </a:r>
            <a:endParaRPr lang="en-US" dirty="0"/>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5" y="4172083"/>
            <a:ext cx="5988526" cy="2407621"/>
          </a:xfrm>
        </p:spPr>
        <p:txBody>
          <a:bodyPr>
            <a:normAutofit/>
          </a:bodyPr>
          <a:lstStyle/>
          <a:p>
            <a:pPr marL="285750" indent="-285750">
              <a:buFont typeface="Arial" panose="020B0604020202020204" pitchFamily="34" charset="0"/>
              <a:buChar char="•"/>
            </a:pPr>
            <a:r>
              <a:rPr lang="en-US" dirty="0" err="1"/>
              <a:t>Oferirea</a:t>
            </a:r>
            <a:r>
              <a:rPr lang="en-US" dirty="0"/>
              <a:t> </a:t>
            </a:r>
            <a:r>
              <a:rPr lang="en-US" dirty="0" err="1"/>
              <a:t>unui</a:t>
            </a:r>
            <a:r>
              <a:rPr lang="en-US" dirty="0"/>
              <a:t> </a:t>
            </a:r>
            <a:r>
              <a:rPr lang="en-US" dirty="0" err="1"/>
              <a:t>sistem</a:t>
            </a:r>
            <a:r>
              <a:rPr lang="en-US" dirty="0"/>
              <a:t> de </a:t>
            </a:r>
            <a:r>
              <a:rPr lang="en-US" dirty="0" err="1"/>
              <a:t>autentificare</a:t>
            </a:r>
            <a:r>
              <a:rPr lang="en-US" dirty="0"/>
              <a:t> </a:t>
            </a:r>
            <a:r>
              <a:rPr lang="en-US" dirty="0" err="1"/>
              <a:t>securizată</a:t>
            </a:r>
            <a:r>
              <a:rPr lang="en-US" dirty="0"/>
              <a:t> cu </a:t>
            </a:r>
            <a:r>
              <a:rPr lang="en-US" dirty="0" err="1"/>
              <a:t>roluri</a:t>
            </a:r>
            <a:r>
              <a:rPr lang="en-US" dirty="0"/>
              <a:t> (student, </a:t>
            </a:r>
            <a:r>
              <a:rPr lang="en-US" dirty="0" err="1"/>
              <a:t>tutore</a:t>
            </a:r>
            <a:r>
              <a:rPr lang="en-US" dirty="0"/>
              <a:t>, administrator)</a:t>
            </a:r>
            <a:r>
              <a:rPr lang="ro-RO" dirty="0"/>
              <a:t>.</a:t>
            </a:r>
          </a:p>
          <a:p>
            <a:pPr marL="285750" indent="-285750">
              <a:buFont typeface="Arial" panose="020B0604020202020204" pitchFamily="34" charset="0"/>
              <a:buChar char="•"/>
            </a:pPr>
            <a:r>
              <a:rPr lang="en-US" dirty="0" err="1"/>
              <a:t>Implementarea</a:t>
            </a:r>
            <a:r>
              <a:rPr lang="en-US" dirty="0"/>
              <a:t> </a:t>
            </a:r>
            <a:r>
              <a:rPr lang="en-US" dirty="0" err="1"/>
              <a:t>unui</a:t>
            </a:r>
            <a:r>
              <a:rPr lang="en-US" dirty="0"/>
              <a:t> </a:t>
            </a:r>
            <a:r>
              <a:rPr lang="en-US" dirty="0" err="1"/>
              <a:t>sistem</a:t>
            </a:r>
            <a:r>
              <a:rPr lang="en-US" dirty="0"/>
              <a:t> de chat </a:t>
            </a:r>
            <a:r>
              <a:rPr lang="en-US" dirty="0" err="1"/>
              <a:t>în</a:t>
            </a:r>
            <a:r>
              <a:rPr lang="en-US" dirty="0"/>
              <a:t> </a:t>
            </a:r>
            <a:r>
              <a:rPr lang="en-US" dirty="0" err="1"/>
              <a:t>timp</a:t>
            </a:r>
            <a:r>
              <a:rPr lang="en-US" dirty="0"/>
              <a:t> real, cu </a:t>
            </a:r>
            <a:r>
              <a:rPr lang="en-US" dirty="0" err="1"/>
              <a:t>suport</a:t>
            </a:r>
            <a:r>
              <a:rPr lang="en-US" dirty="0"/>
              <a:t> </a:t>
            </a:r>
            <a:r>
              <a:rPr lang="en-US" dirty="0" err="1"/>
              <a:t>pentru</a:t>
            </a:r>
            <a:r>
              <a:rPr lang="en-US" dirty="0"/>
              <a:t> </a:t>
            </a:r>
            <a:r>
              <a:rPr lang="en-US" dirty="0" err="1"/>
              <a:t>grupuri</a:t>
            </a:r>
            <a:r>
              <a:rPr lang="en-US" dirty="0"/>
              <a:t> </a:t>
            </a:r>
            <a:r>
              <a:rPr lang="en-US" dirty="0" err="1"/>
              <a:t>și</a:t>
            </a:r>
            <a:r>
              <a:rPr lang="en-US" dirty="0"/>
              <a:t> </a:t>
            </a:r>
            <a:r>
              <a:rPr lang="en-US" dirty="0" err="1"/>
              <a:t>conversații</a:t>
            </a:r>
            <a:r>
              <a:rPr lang="en-US" dirty="0"/>
              <a:t> </a:t>
            </a:r>
            <a:r>
              <a:rPr lang="en-US" dirty="0" err="1"/>
              <a:t>individuale</a:t>
            </a:r>
            <a:r>
              <a:rPr lang="ro-RO" dirty="0"/>
              <a:t>.</a:t>
            </a:r>
          </a:p>
          <a:p>
            <a:pPr marL="285750" indent="-285750">
              <a:buFont typeface="Arial" panose="020B0604020202020204" pitchFamily="34" charset="0"/>
              <a:buChar char="•"/>
            </a:pPr>
            <a:r>
              <a:rPr lang="en-US" dirty="0" err="1"/>
              <a:t>Adăugarea</a:t>
            </a:r>
            <a:r>
              <a:rPr lang="en-US" dirty="0"/>
              <a:t> de </a:t>
            </a:r>
            <a:r>
              <a:rPr lang="en-US" dirty="0" err="1"/>
              <a:t>funcționalități</a:t>
            </a:r>
            <a:r>
              <a:rPr lang="en-US" dirty="0"/>
              <a:t> </a:t>
            </a:r>
            <a:r>
              <a:rPr lang="en-US" dirty="0" err="1"/>
              <a:t>specifice</a:t>
            </a:r>
            <a:r>
              <a:rPr lang="en-US" dirty="0"/>
              <a:t> </a:t>
            </a:r>
            <a:r>
              <a:rPr lang="en-US" dirty="0" err="1"/>
              <a:t>mediului</a:t>
            </a:r>
            <a:r>
              <a:rPr lang="en-US" dirty="0"/>
              <a:t> </a:t>
            </a:r>
            <a:r>
              <a:rPr lang="en-US" dirty="0" err="1"/>
              <a:t>educațional</a:t>
            </a:r>
            <a:r>
              <a:rPr lang="en-US" dirty="0"/>
              <a:t>: </a:t>
            </a:r>
            <a:r>
              <a:rPr lang="en-US" dirty="0" err="1"/>
              <a:t>partajare</a:t>
            </a:r>
            <a:r>
              <a:rPr lang="en-US" dirty="0"/>
              <a:t> </a:t>
            </a:r>
            <a:r>
              <a:rPr lang="en-US" dirty="0" err="1"/>
              <a:t>fișiere</a:t>
            </a:r>
            <a:r>
              <a:rPr lang="en-US" dirty="0"/>
              <a:t>, </a:t>
            </a:r>
            <a:r>
              <a:rPr lang="en-US" dirty="0" err="1"/>
              <a:t>linkuri</a:t>
            </a:r>
            <a:r>
              <a:rPr lang="en-US" dirty="0"/>
              <a:t>, media, </a:t>
            </a:r>
            <a:r>
              <a:rPr lang="en-US" dirty="0" err="1"/>
              <a:t>creare</a:t>
            </a:r>
            <a:r>
              <a:rPr lang="en-US" dirty="0"/>
              <a:t> </a:t>
            </a:r>
            <a:r>
              <a:rPr lang="en-US" dirty="0" err="1"/>
              <a:t>grupuri</a:t>
            </a:r>
            <a:r>
              <a:rPr lang="en-US" dirty="0"/>
              <a:t>, </a:t>
            </a:r>
            <a:r>
              <a:rPr lang="en-US" dirty="0" err="1"/>
              <a:t>atribuirea</a:t>
            </a:r>
            <a:r>
              <a:rPr lang="en-US" dirty="0"/>
              <a:t> de </a:t>
            </a:r>
            <a:r>
              <a:rPr lang="en-US" dirty="0" err="1"/>
              <a:t>roluri</a:t>
            </a:r>
            <a:r>
              <a:rPr lang="ro-RO" dirty="0"/>
              <a:t>.</a:t>
            </a:r>
          </a:p>
        </p:txBody>
      </p:sp>
      <p:cxnSp>
        <p:nvCxnSpPr>
          <p:cNvPr id="6" name="Conector drept 5">
            <a:extLst>
              <a:ext uri="{FF2B5EF4-FFF2-40B4-BE49-F238E27FC236}">
                <a16:creationId xmlns:a16="http://schemas.microsoft.com/office/drawing/2014/main" id="{DEE3FC86-5105-B60F-FB7F-0E5554D2E8F5}"/>
              </a:ext>
            </a:extLst>
          </p:cNvPr>
          <p:cNvCxnSpPr/>
          <p:nvPr/>
        </p:nvCxnSpPr>
        <p:spPr>
          <a:xfrm>
            <a:off x="5998464" y="4860235"/>
            <a:ext cx="0" cy="1620078"/>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30111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3997842" y="866199"/>
            <a:ext cx="4663440" cy="1737360"/>
          </a:xfrm>
        </p:spPr>
        <p:txBody>
          <a:bodyPr/>
          <a:lstStyle/>
          <a:p>
            <a:r>
              <a:rPr lang="en-US" dirty="0" err="1"/>
              <a:t>Tehnologii</a:t>
            </a:r>
            <a:r>
              <a:rPr lang="en-US" dirty="0"/>
              <a:t> </a:t>
            </a:r>
            <a:r>
              <a:rPr lang="en-US" dirty="0" err="1"/>
              <a:t>utilizate</a:t>
            </a:r>
            <a:endParaRPr lang="en-US" dirty="0"/>
          </a:p>
        </p:txBody>
      </p:sp>
      <p:graphicFrame>
        <p:nvGraphicFramePr>
          <p:cNvPr id="11" name="Table Placeholder 6" descr="A timeline of the product launch">
            <a:extLst>
              <a:ext uri="{FF2B5EF4-FFF2-40B4-BE49-F238E27FC236}">
                <a16:creationId xmlns:a16="http://schemas.microsoft.com/office/drawing/2014/main" id="{A9E2E0E1-AAB8-A475-781D-7E66AD5CFE21}"/>
              </a:ext>
            </a:extLst>
          </p:cNvPr>
          <p:cNvGraphicFramePr>
            <a:graphicFrameLocks noGrp="1"/>
          </p:cNvGraphicFramePr>
          <p:nvPr>
            <p:ph idx="30"/>
            <p:extLst>
              <p:ext uri="{D42A27DB-BD31-4B8C-83A1-F6EECF244321}">
                <p14:modId xmlns:p14="http://schemas.microsoft.com/office/powerpoint/2010/main" val="805574574"/>
              </p:ext>
            </p:extLst>
          </p:nvPr>
        </p:nvGraphicFramePr>
        <p:xfrm>
          <a:off x="914400" y="2341563"/>
          <a:ext cx="8348663" cy="3775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5</a:t>
            </a:fld>
            <a:endParaRPr lang="en-US" altLang="zh-CN" noProof="0" dirty="0"/>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3)">
                                      <p:cBhvr>
                                        <p:cTn id="7" dur="2000"/>
                                        <p:tgtEl>
                                          <p:spTgt spid="3"/>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1">
                                            <p:graphicEl>
                                              <a:dgm id="{EE0E6265-BE99-48D1-8879-DB5A75D6D78E}"/>
                                            </p:graphicEl>
                                          </p:spTgt>
                                        </p:tgtEl>
                                        <p:attrNameLst>
                                          <p:attrName>style.visibility</p:attrName>
                                        </p:attrNameLst>
                                      </p:cBhvr>
                                      <p:to>
                                        <p:strVal val="visible"/>
                                      </p:to>
                                    </p:set>
                                    <p:anim calcmode="lin" valueType="num">
                                      <p:cBhvr>
                                        <p:cTn id="10" dur="500" fill="hold"/>
                                        <p:tgtEl>
                                          <p:spTgt spid="11">
                                            <p:graphicEl>
                                              <a:dgm id="{EE0E6265-BE99-48D1-8879-DB5A75D6D78E}"/>
                                            </p:graphicEl>
                                          </p:spTgt>
                                        </p:tgtEl>
                                        <p:attrNameLst>
                                          <p:attrName>ppt_w</p:attrName>
                                        </p:attrNameLst>
                                      </p:cBhvr>
                                      <p:tavLst>
                                        <p:tav tm="0">
                                          <p:val>
                                            <p:fltVal val="0"/>
                                          </p:val>
                                        </p:tav>
                                        <p:tav tm="100000">
                                          <p:val>
                                            <p:strVal val="#ppt_w"/>
                                          </p:val>
                                        </p:tav>
                                      </p:tavLst>
                                    </p:anim>
                                    <p:anim calcmode="lin" valueType="num">
                                      <p:cBhvr>
                                        <p:cTn id="11" dur="500" fill="hold"/>
                                        <p:tgtEl>
                                          <p:spTgt spid="11">
                                            <p:graphicEl>
                                              <a:dgm id="{EE0E6265-BE99-48D1-8879-DB5A75D6D78E}"/>
                                            </p:graphicEl>
                                          </p:spTgt>
                                        </p:tgtEl>
                                        <p:attrNameLst>
                                          <p:attrName>ppt_h</p:attrName>
                                        </p:attrNameLst>
                                      </p:cBhvr>
                                      <p:tavLst>
                                        <p:tav tm="0">
                                          <p:val>
                                            <p:fltVal val="0"/>
                                          </p:val>
                                        </p:tav>
                                        <p:tav tm="100000">
                                          <p:val>
                                            <p:strVal val="#ppt_h"/>
                                          </p:val>
                                        </p:tav>
                                      </p:tavLst>
                                    </p:anim>
                                    <p:animEffect transition="in" filter="fade">
                                      <p:cBhvr>
                                        <p:cTn id="12" dur="500"/>
                                        <p:tgtEl>
                                          <p:spTgt spid="11">
                                            <p:graphicEl>
                                              <a:dgm id="{EE0E6265-BE99-48D1-8879-DB5A75D6D78E}"/>
                                            </p:graphicEl>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11">
                                            <p:graphicEl>
                                              <a:dgm id="{FA19A0AA-8B0B-4AA8-A80D-08CFFDD3F112}"/>
                                            </p:graphicEl>
                                          </p:spTgt>
                                        </p:tgtEl>
                                        <p:attrNameLst>
                                          <p:attrName>style.visibility</p:attrName>
                                        </p:attrNameLst>
                                      </p:cBhvr>
                                      <p:to>
                                        <p:strVal val="visible"/>
                                      </p:to>
                                    </p:set>
                                    <p:anim calcmode="lin" valueType="num">
                                      <p:cBhvr>
                                        <p:cTn id="15" dur="500" fill="hold"/>
                                        <p:tgtEl>
                                          <p:spTgt spid="11">
                                            <p:graphicEl>
                                              <a:dgm id="{FA19A0AA-8B0B-4AA8-A80D-08CFFDD3F112}"/>
                                            </p:graphicEl>
                                          </p:spTgt>
                                        </p:tgtEl>
                                        <p:attrNameLst>
                                          <p:attrName>ppt_w</p:attrName>
                                        </p:attrNameLst>
                                      </p:cBhvr>
                                      <p:tavLst>
                                        <p:tav tm="0">
                                          <p:val>
                                            <p:fltVal val="0"/>
                                          </p:val>
                                        </p:tav>
                                        <p:tav tm="100000">
                                          <p:val>
                                            <p:strVal val="#ppt_w"/>
                                          </p:val>
                                        </p:tav>
                                      </p:tavLst>
                                    </p:anim>
                                    <p:anim calcmode="lin" valueType="num">
                                      <p:cBhvr>
                                        <p:cTn id="16" dur="500" fill="hold"/>
                                        <p:tgtEl>
                                          <p:spTgt spid="11">
                                            <p:graphicEl>
                                              <a:dgm id="{FA19A0AA-8B0B-4AA8-A80D-08CFFDD3F112}"/>
                                            </p:graphicEl>
                                          </p:spTgt>
                                        </p:tgtEl>
                                        <p:attrNameLst>
                                          <p:attrName>ppt_h</p:attrName>
                                        </p:attrNameLst>
                                      </p:cBhvr>
                                      <p:tavLst>
                                        <p:tav tm="0">
                                          <p:val>
                                            <p:fltVal val="0"/>
                                          </p:val>
                                        </p:tav>
                                        <p:tav tm="100000">
                                          <p:val>
                                            <p:strVal val="#ppt_h"/>
                                          </p:val>
                                        </p:tav>
                                      </p:tavLst>
                                    </p:anim>
                                    <p:animEffect transition="in" filter="fade">
                                      <p:cBhvr>
                                        <p:cTn id="17" dur="500"/>
                                        <p:tgtEl>
                                          <p:spTgt spid="11">
                                            <p:graphicEl>
                                              <a:dgm id="{FA19A0AA-8B0B-4AA8-A80D-08CFFDD3F112}"/>
                                            </p:graphicEl>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1">
                                            <p:graphicEl>
                                              <a:dgm id="{A95DB80B-444A-4D69-B205-3A801BB8524A}"/>
                                            </p:graphicEl>
                                          </p:spTgt>
                                        </p:tgtEl>
                                        <p:attrNameLst>
                                          <p:attrName>style.visibility</p:attrName>
                                        </p:attrNameLst>
                                      </p:cBhvr>
                                      <p:to>
                                        <p:strVal val="visible"/>
                                      </p:to>
                                    </p:set>
                                    <p:anim calcmode="lin" valueType="num">
                                      <p:cBhvr>
                                        <p:cTn id="20" dur="500" fill="hold"/>
                                        <p:tgtEl>
                                          <p:spTgt spid="11">
                                            <p:graphicEl>
                                              <a:dgm id="{A95DB80B-444A-4D69-B205-3A801BB8524A}"/>
                                            </p:graphicEl>
                                          </p:spTgt>
                                        </p:tgtEl>
                                        <p:attrNameLst>
                                          <p:attrName>ppt_w</p:attrName>
                                        </p:attrNameLst>
                                      </p:cBhvr>
                                      <p:tavLst>
                                        <p:tav tm="0">
                                          <p:val>
                                            <p:fltVal val="0"/>
                                          </p:val>
                                        </p:tav>
                                        <p:tav tm="100000">
                                          <p:val>
                                            <p:strVal val="#ppt_w"/>
                                          </p:val>
                                        </p:tav>
                                      </p:tavLst>
                                    </p:anim>
                                    <p:anim calcmode="lin" valueType="num">
                                      <p:cBhvr>
                                        <p:cTn id="21" dur="500" fill="hold"/>
                                        <p:tgtEl>
                                          <p:spTgt spid="11">
                                            <p:graphicEl>
                                              <a:dgm id="{A95DB80B-444A-4D69-B205-3A801BB8524A}"/>
                                            </p:graphicEl>
                                          </p:spTgt>
                                        </p:tgtEl>
                                        <p:attrNameLst>
                                          <p:attrName>ppt_h</p:attrName>
                                        </p:attrNameLst>
                                      </p:cBhvr>
                                      <p:tavLst>
                                        <p:tav tm="0">
                                          <p:val>
                                            <p:fltVal val="0"/>
                                          </p:val>
                                        </p:tav>
                                        <p:tav tm="100000">
                                          <p:val>
                                            <p:strVal val="#ppt_h"/>
                                          </p:val>
                                        </p:tav>
                                      </p:tavLst>
                                    </p:anim>
                                    <p:animEffect transition="in" filter="fade">
                                      <p:cBhvr>
                                        <p:cTn id="22" dur="500"/>
                                        <p:tgtEl>
                                          <p:spTgt spid="11">
                                            <p:graphicEl>
                                              <a:dgm id="{A95DB80B-444A-4D69-B205-3A801BB8524A}"/>
                                            </p:graphicEl>
                                          </p:spTgt>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11">
                                            <p:graphicEl>
                                              <a:dgm id="{FE5C7F33-9326-49FB-89A3-8A20163AD994}"/>
                                            </p:graphicEl>
                                          </p:spTgt>
                                        </p:tgtEl>
                                        <p:attrNameLst>
                                          <p:attrName>style.visibility</p:attrName>
                                        </p:attrNameLst>
                                      </p:cBhvr>
                                      <p:to>
                                        <p:strVal val="visible"/>
                                      </p:to>
                                    </p:set>
                                    <p:anim calcmode="lin" valueType="num">
                                      <p:cBhvr>
                                        <p:cTn id="25" dur="500" fill="hold"/>
                                        <p:tgtEl>
                                          <p:spTgt spid="11">
                                            <p:graphicEl>
                                              <a:dgm id="{FE5C7F33-9326-49FB-89A3-8A20163AD994}"/>
                                            </p:graphicEl>
                                          </p:spTgt>
                                        </p:tgtEl>
                                        <p:attrNameLst>
                                          <p:attrName>ppt_w</p:attrName>
                                        </p:attrNameLst>
                                      </p:cBhvr>
                                      <p:tavLst>
                                        <p:tav tm="0">
                                          <p:val>
                                            <p:fltVal val="0"/>
                                          </p:val>
                                        </p:tav>
                                        <p:tav tm="100000">
                                          <p:val>
                                            <p:strVal val="#ppt_w"/>
                                          </p:val>
                                        </p:tav>
                                      </p:tavLst>
                                    </p:anim>
                                    <p:anim calcmode="lin" valueType="num">
                                      <p:cBhvr>
                                        <p:cTn id="26" dur="500" fill="hold"/>
                                        <p:tgtEl>
                                          <p:spTgt spid="11">
                                            <p:graphicEl>
                                              <a:dgm id="{FE5C7F33-9326-49FB-89A3-8A20163AD994}"/>
                                            </p:graphicEl>
                                          </p:spTgt>
                                        </p:tgtEl>
                                        <p:attrNameLst>
                                          <p:attrName>ppt_h</p:attrName>
                                        </p:attrNameLst>
                                      </p:cBhvr>
                                      <p:tavLst>
                                        <p:tav tm="0">
                                          <p:val>
                                            <p:fltVal val="0"/>
                                          </p:val>
                                        </p:tav>
                                        <p:tav tm="100000">
                                          <p:val>
                                            <p:strVal val="#ppt_h"/>
                                          </p:val>
                                        </p:tav>
                                      </p:tavLst>
                                    </p:anim>
                                    <p:animEffect transition="in" filter="fade">
                                      <p:cBhvr>
                                        <p:cTn id="27" dur="500"/>
                                        <p:tgtEl>
                                          <p:spTgt spid="11">
                                            <p:graphicEl>
                                              <a:dgm id="{FE5C7F33-9326-49FB-89A3-8A20163AD994}"/>
                                            </p:graphicEl>
                                          </p:spTgt>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11">
                                            <p:graphicEl>
                                              <a:dgm id="{BA29120C-7C6B-4F62-9079-4AD528BC0744}"/>
                                            </p:graphicEl>
                                          </p:spTgt>
                                        </p:tgtEl>
                                        <p:attrNameLst>
                                          <p:attrName>style.visibility</p:attrName>
                                        </p:attrNameLst>
                                      </p:cBhvr>
                                      <p:to>
                                        <p:strVal val="visible"/>
                                      </p:to>
                                    </p:set>
                                    <p:anim calcmode="lin" valueType="num">
                                      <p:cBhvr>
                                        <p:cTn id="30" dur="500" fill="hold"/>
                                        <p:tgtEl>
                                          <p:spTgt spid="11">
                                            <p:graphicEl>
                                              <a:dgm id="{BA29120C-7C6B-4F62-9079-4AD528BC0744}"/>
                                            </p:graphicEl>
                                          </p:spTgt>
                                        </p:tgtEl>
                                        <p:attrNameLst>
                                          <p:attrName>ppt_w</p:attrName>
                                        </p:attrNameLst>
                                      </p:cBhvr>
                                      <p:tavLst>
                                        <p:tav tm="0">
                                          <p:val>
                                            <p:fltVal val="0"/>
                                          </p:val>
                                        </p:tav>
                                        <p:tav tm="100000">
                                          <p:val>
                                            <p:strVal val="#ppt_w"/>
                                          </p:val>
                                        </p:tav>
                                      </p:tavLst>
                                    </p:anim>
                                    <p:anim calcmode="lin" valueType="num">
                                      <p:cBhvr>
                                        <p:cTn id="31" dur="500" fill="hold"/>
                                        <p:tgtEl>
                                          <p:spTgt spid="11">
                                            <p:graphicEl>
                                              <a:dgm id="{BA29120C-7C6B-4F62-9079-4AD528BC0744}"/>
                                            </p:graphicEl>
                                          </p:spTgt>
                                        </p:tgtEl>
                                        <p:attrNameLst>
                                          <p:attrName>ppt_h</p:attrName>
                                        </p:attrNameLst>
                                      </p:cBhvr>
                                      <p:tavLst>
                                        <p:tav tm="0">
                                          <p:val>
                                            <p:fltVal val="0"/>
                                          </p:val>
                                        </p:tav>
                                        <p:tav tm="100000">
                                          <p:val>
                                            <p:strVal val="#ppt_h"/>
                                          </p:val>
                                        </p:tav>
                                      </p:tavLst>
                                    </p:anim>
                                    <p:animEffect transition="in" filter="fade">
                                      <p:cBhvr>
                                        <p:cTn id="32" dur="500"/>
                                        <p:tgtEl>
                                          <p:spTgt spid="11">
                                            <p:graphicEl>
                                              <a:dgm id="{BA29120C-7C6B-4F62-9079-4AD528BC0744}"/>
                                            </p:graphicEl>
                                          </p:spTgt>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11">
                                            <p:graphicEl>
                                              <a:dgm id="{DBD74D6B-057A-432C-9067-BF618C19EB2A}"/>
                                            </p:graphicEl>
                                          </p:spTgt>
                                        </p:tgtEl>
                                        <p:attrNameLst>
                                          <p:attrName>style.visibility</p:attrName>
                                        </p:attrNameLst>
                                      </p:cBhvr>
                                      <p:to>
                                        <p:strVal val="visible"/>
                                      </p:to>
                                    </p:set>
                                    <p:anim calcmode="lin" valueType="num">
                                      <p:cBhvr>
                                        <p:cTn id="35" dur="500" fill="hold"/>
                                        <p:tgtEl>
                                          <p:spTgt spid="11">
                                            <p:graphicEl>
                                              <a:dgm id="{DBD74D6B-057A-432C-9067-BF618C19EB2A}"/>
                                            </p:graphicEl>
                                          </p:spTgt>
                                        </p:tgtEl>
                                        <p:attrNameLst>
                                          <p:attrName>ppt_w</p:attrName>
                                        </p:attrNameLst>
                                      </p:cBhvr>
                                      <p:tavLst>
                                        <p:tav tm="0">
                                          <p:val>
                                            <p:fltVal val="0"/>
                                          </p:val>
                                        </p:tav>
                                        <p:tav tm="100000">
                                          <p:val>
                                            <p:strVal val="#ppt_w"/>
                                          </p:val>
                                        </p:tav>
                                      </p:tavLst>
                                    </p:anim>
                                    <p:anim calcmode="lin" valueType="num">
                                      <p:cBhvr>
                                        <p:cTn id="36" dur="500" fill="hold"/>
                                        <p:tgtEl>
                                          <p:spTgt spid="11">
                                            <p:graphicEl>
                                              <a:dgm id="{DBD74D6B-057A-432C-9067-BF618C19EB2A}"/>
                                            </p:graphicEl>
                                          </p:spTgt>
                                        </p:tgtEl>
                                        <p:attrNameLst>
                                          <p:attrName>ppt_h</p:attrName>
                                        </p:attrNameLst>
                                      </p:cBhvr>
                                      <p:tavLst>
                                        <p:tav tm="0">
                                          <p:val>
                                            <p:fltVal val="0"/>
                                          </p:val>
                                        </p:tav>
                                        <p:tav tm="100000">
                                          <p:val>
                                            <p:strVal val="#ppt_h"/>
                                          </p:val>
                                        </p:tav>
                                      </p:tavLst>
                                    </p:anim>
                                    <p:animEffect transition="in" filter="fade">
                                      <p:cBhvr>
                                        <p:cTn id="37" dur="500"/>
                                        <p:tgtEl>
                                          <p:spTgt spid="11">
                                            <p:graphicEl>
                                              <a:dgm id="{DBD74D6B-057A-432C-9067-BF618C19EB2A}"/>
                                            </p:graphicEl>
                                          </p:spTgt>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1">
                                            <p:graphicEl>
                                              <a:dgm id="{0F979253-FD39-4920-BFCA-78C564B167EA}"/>
                                            </p:graphicEl>
                                          </p:spTgt>
                                        </p:tgtEl>
                                        <p:attrNameLst>
                                          <p:attrName>style.visibility</p:attrName>
                                        </p:attrNameLst>
                                      </p:cBhvr>
                                      <p:to>
                                        <p:strVal val="visible"/>
                                      </p:to>
                                    </p:set>
                                    <p:anim calcmode="lin" valueType="num">
                                      <p:cBhvr>
                                        <p:cTn id="40" dur="500" fill="hold"/>
                                        <p:tgtEl>
                                          <p:spTgt spid="11">
                                            <p:graphicEl>
                                              <a:dgm id="{0F979253-FD39-4920-BFCA-78C564B167EA}"/>
                                            </p:graphicEl>
                                          </p:spTgt>
                                        </p:tgtEl>
                                        <p:attrNameLst>
                                          <p:attrName>ppt_w</p:attrName>
                                        </p:attrNameLst>
                                      </p:cBhvr>
                                      <p:tavLst>
                                        <p:tav tm="0">
                                          <p:val>
                                            <p:fltVal val="0"/>
                                          </p:val>
                                        </p:tav>
                                        <p:tav tm="100000">
                                          <p:val>
                                            <p:strVal val="#ppt_w"/>
                                          </p:val>
                                        </p:tav>
                                      </p:tavLst>
                                    </p:anim>
                                    <p:anim calcmode="lin" valueType="num">
                                      <p:cBhvr>
                                        <p:cTn id="41" dur="500" fill="hold"/>
                                        <p:tgtEl>
                                          <p:spTgt spid="11">
                                            <p:graphicEl>
                                              <a:dgm id="{0F979253-FD39-4920-BFCA-78C564B167EA}"/>
                                            </p:graphicEl>
                                          </p:spTgt>
                                        </p:tgtEl>
                                        <p:attrNameLst>
                                          <p:attrName>ppt_h</p:attrName>
                                        </p:attrNameLst>
                                      </p:cBhvr>
                                      <p:tavLst>
                                        <p:tav tm="0">
                                          <p:val>
                                            <p:fltVal val="0"/>
                                          </p:val>
                                        </p:tav>
                                        <p:tav tm="100000">
                                          <p:val>
                                            <p:strVal val="#ppt_h"/>
                                          </p:val>
                                        </p:tav>
                                      </p:tavLst>
                                    </p:anim>
                                    <p:animEffect transition="in" filter="fade">
                                      <p:cBhvr>
                                        <p:cTn id="42" dur="500"/>
                                        <p:tgtEl>
                                          <p:spTgt spid="11">
                                            <p:graphicEl>
                                              <a:dgm id="{0F979253-FD39-4920-BFCA-78C564B167EA}"/>
                                            </p:graphicEl>
                                          </p:spTgt>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11">
                                            <p:graphicEl>
                                              <a:dgm id="{60D0713D-AF69-4AF8-B071-F65622790886}"/>
                                            </p:graphicEl>
                                          </p:spTgt>
                                        </p:tgtEl>
                                        <p:attrNameLst>
                                          <p:attrName>style.visibility</p:attrName>
                                        </p:attrNameLst>
                                      </p:cBhvr>
                                      <p:to>
                                        <p:strVal val="visible"/>
                                      </p:to>
                                    </p:set>
                                    <p:anim calcmode="lin" valueType="num">
                                      <p:cBhvr>
                                        <p:cTn id="45" dur="500" fill="hold"/>
                                        <p:tgtEl>
                                          <p:spTgt spid="11">
                                            <p:graphicEl>
                                              <a:dgm id="{60D0713D-AF69-4AF8-B071-F65622790886}"/>
                                            </p:graphicEl>
                                          </p:spTgt>
                                        </p:tgtEl>
                                        <p:attrNameLst>
                                          <p:attrName>ppt_w</p:attrName>
                                        </p:attrNameLst>
                                      </p:cBhvr>
                                      <p:tavLst>
                                        <p:tav tm="0">
                                          <p:val>
                                            <p:fltVal val="0"/>
                                          </p:val>
                                        </p:tav>
                                        <p:tav tm="100000">
                                          <p:val>
                                            <p:strVal val="#ppt_w"/>
                                          </p:val>
                                        </p:tav>
                                      </p:tavLst>
                                    </p:anim>
                                    <p:anim calcmode="lin" valueType="num">
                                      <p:cBhvr>
                                        <p:cTn id="46" dur="500" fill="hold"/>
                                        <p:tgtEl>
                                          <p:spTgt spid="11">
                                            <p:graphicEl>
                                              <a:dgm id="{60D0713D-AF69-4AF8-B071-F65622790886}"/>
                                            </p:graphicEl>
                                          </p:spTgt>
                                        </p:tgtEl>
                                        <p:attrNameLst>
                                          <p:attrName>ppt_h</p:attrName>
                                        </p:attrNameLst>
                                      </p:cBhvr>
                                      <p:tavLst>
                                        <p:tav tm="0">
                                          <p:val>
                                            <p:fltVal val="0"/>
                                          </p:val>
                                        </p:tav>
                                        <p:tav tm="100000">
                                          <p:val>
                                            <p:strVal val="#ppt_h"/>
                                          </p:val>
                                        </p:tav>
                                      </p:tavLst>
                                    </p:anim>
                                    <p:animEffect transition="in" filter="fade">
                                      <p:cBhvr>
                                        <p:cTn id="47" dur="500"/>
                                        <p:tgtEl>
                                          <p:spTgt spid="11">
                                            <p:graphicEl>
                                              <a:dgm id="{60D0713D-AF69-4AF8-B071-F65622790886}"/>
                                            </p:graphic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1">
                                            <p:graphicEl>
                                              <a:dgm id="{DADAA0C9-3E42-4088-8622-30E9F6EA139A}"/>
                                            </p:graphicEl>
                                          </p:spTgt>
                                        </p:tgtEl>
                                        <p:attrNameLst>
                                          <p:attrName>style.visibility</p:attrName>
                                        </p:attrNameLst>
                                      </p:cBhvr>
                                      <p:to>
                                        <p:strVal val="visible"/>
                                      </p:to>
                                    </p:set>
                                    <p:anim calcmode="lin" valueType="num">
                                      <p:cBhvr>
                                        <p:cTn id="50" dur="500" fill="hold"/>
                                        <p:tgtEl>
                                          <p:spTgt spid="11">
                                            <p:graphicEl>
                                              <a:dgm id="{DADAA0C9-3E42-4088-8622-30E9F6EA139A}"/>
                                            </p:graphicEl>
                                          </p:spTgt>
                                        </p:tgtEl>
                                        <p:attrNameLst>
                                          <p:attrName>ppt_w</p:attrName>
                                        </p:attrNameLst>
                                      </p:cBhvr>
                                      <p:tavLst>
                                        <p:tav tm="0">
                                          <p:val>
                                            <p:fltVal val="0"/>
                                          </p:val>
                                        </p:tav>
                                        <p:tav tm="100000">
                                          <p:val>
                                            <p:strVal val="#ppt_w"/>
                                          </p:val>
                                        </p:tav>
                                      </p:tavLst>
                                    </p:anim>
                                    <p:anim calcmode="lin" valueType="num">
                                      <p:cBhvr>
                                        <p:cTn id="51" dur="500" fill="hold"/>
                                        <p:tgtEl>
                                          <p:spTgt spid="11">
                                            <p:graphicEl>
                                              <a:dgm id="{DADAA0C9-3E42-4088-8622-30E9F6EA139A}"/>
                                            </p:graphicEl>
                                          </p:spTgt>
                                        </p:tgtEl>
                                        <p:attrNameLst>
                                          <p:attrName>ppt_h</p:attrName>
                                        </p:attrNameLst>
                                      </p:cBhvr>
                                      <p:tavLst>
                                        <p:tav tm="0">
                                          <p:val>
                                            <p:fltVal val="0"/>
                                          </p:val>
                                        </p:tav>
                                        <p:tav tm="100000">
                                          <p:val>
                                            <p:strVal val="#ppt_h"/>
                                          </p:val>
                                        </p:tav>
                                      </p:tavLst>
                                    </p:anim>
                                    <p:animEffect transition="in" filter="fade">
                                      <p:cBhvr>
                                        <p:cTn id="52" dur="500"/>
                                        <p:tgtEl>
                                          <p:spTgt spid="11">
                                            <p:graphicEl>
                                              <a:dgm id="{DADAA0C9-3E42-4088-8622-30E9F6EA139A}"/>
                                            </p:graphicEl>
                                          </p:spTgt>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1">
                                            <p:graphicEl>
                                              <a:dgm id="{B6459BF8-D2C3-4018-9C28-98667DC203F4}"/>
                                            </p:graphicEl>
                                          </p:spTgt>
                                        </p:tgtEl>
                                        <p:attrNameLst>
                                          <p:attrName>style.visibility</p:attrName>
                                        </p:attrNameLst>
                                      </p:cBhvr>
                                      <p:to>
                                        <p:strVal val="visible"/>
                                      </p:to>
                                    </p:set>
                                    <p:anim calcmode="lin" valueType="num">
                                      <p:cBhvr>
                                        <p:cTn id="55" dur="500" fill="hold"/>
                                        <p:tgtEl>
                                          <p:spTgt spid="11">
                                            <p:graphicEl>
                                              <a:dgm id="{B6459BF8-D2C3-4018-9C28-98667DC203F4}"/>
                                            </p:graphicEl>
                                          </p:spTgt>
                                        </p:tgtEl>
                                        <p:attrNameLst>
                                          <p:attrName>ppt_w</p:attrName>
                                        </p:attrNameLst>
                                      </p:cBhvr>
                                      <p:tavLst>
                                        <p:tav tm="0">
                                          <p:val>
                                            <p:fltVal val="0"/>
                                          </p:val>
                                        </p:tav>
                                        <p:tav tm="100000">
                                          <p:val>
                                            <p:strVal val="#ppt_w"/>
                                          </p:val>
                                        </p:tav>
                                      </p:tavLst>
                                    </p:anim>
                                    <p:anim calcmode="lin" valueType="num">
                                      <p:cBhvr>
                                        <p:cTn id="56" dur="500" fill="hold"/>
                                        <p:tgtEl>
                                          <p:spTgt spid="11">
                                            <p:graphicEl>
                                              <a:dgm id="{B6459BF8-D2C3-4018-9C28-98667DC203F4}"/>
                                            </p:graphicEl>
                                          </p:spTgt>
                                        </p:tgtEl>
                                        <p:attrNameLst>
                                          <p:attrName>ppt_h</p:attrName>
                                        </p:attrNameLst>
                                      </p:cBhvr>
                                      <p:tavLst>
                                        <p:tav tm="0">
                                          <p:val>
                                            <p:fltVal val="0"/>
                                          </p:val>
                                        </p:tav>
                                        <p:tav tm="100000">
                                          <p:val>
                                            <p:strVal val="#ppt_h"/>
                                          </p:val>
                                        </p:tav>
                                      </p:tavLst>
                                    </p:anim>
                                    <p:animEffect transition="in" filter="fade">
                                      <p:cBhvr>
                                        <p:cTn id="57" dur="500"/>
                                        <p:tgtEl>
                                          <p:spTgt spid="11">
                                            <p:graphicEl>
                                              <a:dgm id="{B6459BF8-D2C3-4018-9C28-98667DC203F4}"/>
                                            </p:graphicEl>
                                          </p:spTgt>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graphicEl>
                                              <a:dgm id="{DCAE8A46-752C-4E82-84CE-E790E1F2918E}"/>
                                            </p:graphicEl>
                                          </p:spTgt>
                                        </p:tgtEl>
                                        <p:attrNameLst>
                                          <p:attrName>style.visibility</p:attrName>
                                        </p:attrNameLst>
                                      </p:cBhvr>
                                      <p:to>
                                        <p:strVal val="visible"/>
                                      </p:to>
                                    </p:set>
                                    <p:anim calcmode="lin" valueType="num">
                                      <p:cBhvr>
                                        <p:cTn id="60" dur="500" fill="hold"/>
                                        <p:tgtEl>
                                          <p:spTgt spid="11">
                                            <p:graphicEl>
                                              <a:dgm id="{DCAE8A46-752C-4E82-84CE-E790E1F2918E}"/>
                                            </p:graphicEl>
                                          </p:spTgt>
                                        </p:tgtEl>
                                        <p:attrNameLst>
                                          <p:attrName>ppt_w</p:attrName>
                                        </p:attrNameLst>
                                      </p:cBhvr>
                                      <p:tavLst>
                                        <p:tav tm="0">
                                          <p:val>
                                            <p:fltVal val="0"/>
                                          </p:val>
                                        </p:tav>
                                        <p:tav tm="100000">
                                          <p:val>
                                            <p:strVal val="#ppt_w"/>
                                          </p:val>
                                        </p:tav>
                                      </p:tavLst>
                                    </p:anim>
                                    <p:anim calcmode="lin" valueType="num">
                                      <p:cBhvr>
                                        <p:cTn id="61" dur="500" fill="hold"/>
                                        <p:tgtEl>
                                          <p:spTgt spid="11">
                                            <p:graphicEl>
                                              <a:dgm id="{DCAE8A46-752C-4E82-84CE-E790E1F2918E}"/>
                                            </p:graphicEl>
                                          </p:spTgt>
                                        </p:tgtEl>
                                        <p:attrNameLst>
                                          <p:attrName>ppt_h</p:attrName>
                                        </p:attrNameLst>
                                      </p:cBhvr>
                                      <p:tavLst>
                                        <p:tav tm="0">
                                          <p:val>
                                            <p:fltVal val="0"/>
                                          </p:val>
                                        </p:tav>
                                        <p:tav tm="100000">
                                          <p:val>
                                            <p:strVal val="#ppt_h"/>
                                          </p:val>
                                        </p:tav>
                                      </p:tavLst>
                                    </p:anim>
                                    <p:animEffect transition="in" filter="fade">
                                      <p:cBhvr>
                                        <p:cTn id="62" dur="500"/>
                                        <p:tgtEl>
                                          <p:spTgt spid="11">
                                            <p:graphicEl>
                                              <a:dgm id="{DCAE8A46-752C-4E82-84CE-E790E1F2918E}"/>
                                            </p:graphicEl>
                                          </p:spTgt>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1">
                                            <p:graphicEl>
                                              <a:dgm id="{E712D073-0B15-4887-9DCE-A27BCACBC178}"/>
                                            </p:graphicEl>
                                          </p:spTgt>
                                        </p:tgtEl>
                                        <p:attrNameLst>
                                          <p:attrName>style.visibility</p:attrName>
                                        </p:attrNameLst>
                                      </p:cBhvr>
                                      <p:to>
                                        <p:strVal val="visible"/>
                                      </p:to>
                                    </p:set>
                                    <p:anim calcmode="lin" valueType="num">
                                      <p:cBhvr>
                                        <p:cTn id="65" dur="500" fill="hold"/>
                                        <p:tgtEl>
                                          <p:spTgt spid="11">
                                            <p:graphicEl>
                                              <a:dgm id="{E712D073-0B15-4887-9DCE-A27BCACBC178}"/>
                                            </p:graphicEl>
                                          </p:spTgt>
                                        </p:tgtEl>
                                        <p:attrNameLst>
                                          <p:attrName>ppt_w</p:attrName>
                                        </p:attrNameLst>
                                      </p:cBhvr>
                                      <p:tavLst>
                                        <p:tav tm="0">
                                          <p:val>
                                            <p:fltVal val="0"/>
                                          </p:val>
                                        </p:tav>
                                        <p:tav tm="100000">
                                          <p:val>
                                            <p:strVal val="#ppt_w"/>
                                          </p:val>
                                        </p:tav>
                                      </p:tavLst>
                                    </p:anim>
                                    <p:anim calcmode="lin" valueType="num">
                                      <p:cBhvr>
                                        <p:cTn id="66" dur="500" fill="hold"/>
                                        <p:tgtEl>
                                          <p:spTgt spid="11">
                                            <p:graphicEl>
                                              <a:dgm id="{E712D073-0B15-4887-9DCE-A27BCACBC178}"/>
                                            </p:graphicEl>
                                          </p:spTgt>
                                        </p:tgtEl>
                                        <p:attrNameLst>
                                          <p:attrName>ppt_h</p:attrName>
                                        </p:attrNameLst>
                                      </p:cBhvr>
                                      <p:tavLst>
                                        <p:tav tm="0">
                                          <p:val>
                                            <p:fltVal val="0"/>
                                          </p:val>
                                        </p:tav>
                                        <p:tav tm="100000">
                                          <p:val>
                                            <p:strVal val="#ppt_h"/>
                                          </p:val>
                                        </p:tav>
                                      </p:tavLst>
                                    </p:anim>
                                    <p:animEffect transition="in" filter="fade">
                                      <p:cBhvr>
                                        <p:cTn id="67" dur="500"/>
                                        <p:tgtEl>
                                          <p:spTgt spid="11">
                                            <p:graphicEl>
                                              <a:dgm id="{E712D073-0B15-4887-9DCE-A27BCACBC178}"/>
                                            </p:graphicEl>
                                          </p:spTgt>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11">
                                            <p:graphicEl>
                                              <a:dgm id="{E0D48281-565D-47A3-9B6C-576231178549}"/>
                                            </p:graphicEl>
                                          </p:spTgt>
                                        </p:tgtEl>
                                        <p:attrNameLst>
                                          <p:attrName>style.visibility</p:attrName>
                                        </p:attrNameLst>
                                      </p:cBhvr>
                                      <p:to>
                                        <p:strVal val="visible"/>
                                      </p:to>
                                    </p:set>
                                    <p:anim calcmode="lin" valueType="num">
                                      <p:cBhvr>
                                        <p:cTn id="70" dur="500" fill="hold"/>
                                        <p:tgtEl>
                                          <p:spTgt spid="11">
                                            <p:graphicEl>
                                              <a:dgm id="{E0D48281-565D-47A3-9B6C-576231178549}"/>
                                            </p:graphicEl>
                                          </p:spTgt>
                                        </p:tgtEl>
                                        <p:attrNameLst>
                                          <p:attrName>ppt_w</p:attrName>
                                        </p:attrNameLst>
                                      </p:cBhvr>
                                      <p:tavLst>
                                        <p:tav tm="0">
                                          <p:val>
                                            <p:fltVal val="0"/>
                                          </p:val>
                                        </p:tav>
                                        <p:tav tm="100000">
                                          <p:val>
                                            <p:strVal val="#ppt_w"/>
                                          </p:val>
                                        </p:tav>
                                      </p:tavLst>
                                    </p:anim>
                                    <p:anim calcmode="lin" valueType="num">
                                      <p:cBhvr>
                                        <p:cTn id="71" dur="500" fill="hold"/>
                                        <p:tgtEl>
                                          <p:spTgt spid="11">
                                            <p:graphicEl>
                                              <a:dgm id="{E0D48281-565D-47A3-9B6C-576231178549}"/>
                                            </p:graphicEl>
                                          </p:spTgt>
                                        </p:tgtEl>
                                        <p:attrNameLst>
                                          <p:attrName>ppt_h</p:attrName>
                                        </p:attrNameLst>
                                      </p:cBhvr>
                                      <p:tavLst>
                                        <p:tav tm="0">
                                          <p:val>
                                            <p:fltVal val="0"/>
                                          </p:val>
                                        </p:tav>
                                        <p:tav tm="100000">
                                          <p:val>
                                            <p:strVal val="#ppt_h"/>
                                          </p:val>
                                        </p:tav>
                                      </p:tavLst>
                                    </p:anim>
                                    <p:animEffect transition="in" filter="fade">
                                      <p:cBhvr>
                                        <p:cTn id="72" dur="500"/>
                                        <p:tgtEl>
                                          <p:spTgt spid="11">
                                            <p:graphicEl>
                                              <a:dgm id="{E0D48281-565D-47A3-9B6C-576231178549}"/>
                                            </p:graphicEl>
                                          </p:spTgt>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11">
                                            <p:graphicEl>
                                              <a:dgm id="{3F359E8B-7C7E-4FD9-B106-36CCBFC731D5}"/>
                                            </p:graphicEl>
                                          </p:spTgt>
                                        </p:tgtEl>
                                        <p:attrNameLst>
                                          <p:attrName>style.visibility</p:attrName>
                                        </p:attrNameLst>
                                      </p:cBhvr>
                                      <p:to>
                                        <p:strVal val="visible"/>
                                      </p:to>
                                    </p:set>
                                    <p:anim calcmode="lin" valueType="num">
                                      <p:cBhvr>
                                        <p:cTn id="75" dur="500" fill="hold"/>
                                        <p:tgtEl>
                                          <p:spTgt spid="11">
                                            <p:graphicEl>
                                              <a:dgm id="{3F359E8B-7C7E-4FD9-B106-36CCBFC731D5}"/>
                                            </p:graphicEl>
                                          </p:spTgt>
                                        </p:tgtEl>
                                        <p:attrNameLst>
                                          <p:attrName>ppt_w</p:attrName>
                                        </p:attrNameLst>
                                      </p:cBhvr>
                                      <p:tavLst>
                                        <p:tav tm="0">
                                          <p:val>
                                            <p:fltVal val="0"/>
                                          </p:val>
                                        </p:tav>
                                        <p:tav tm="100000">
                                          <p:val>
                                            <p:strVal val="#ppt_w"/>
                                          </p:val>
                                        </p:tav>
                                      </p:tavLst>
                                    </p:anim>
                                    <p:anim calcmode="lin" valueType="num">
                                      <p:cBhvr>
                                        <p:cTn id="76" dur="500" fill="hold"/>
                                        <p:tgtEl>
                                          <p:spTgt spid="11">
                                            <p:graphicEl>
                                              <a:dgm id="{3F359E8B-7C7E-4FD9-B106-36CCBFC731D5}"/>
                                            </p:graphicEl>
                                          </p:spTgt>
                                        </p:tgtEl>
                                        <p:attrNameLst>
                                          <p:attrName>ppt_h</p:attrName>
                                        </p:attrNameLst>
                                      </p:cBhvr>
                                      <p:tavLst>
                                        <p:tav tm="0">
                                          <p:val>
                                            <p:fltVal val="0"/>
                                          </p:val>
                                        </p:tav>
                                        <p:tav tm="100000">
                                          <p:val>
                                            <p:strVal val="#ppt_h"/>
                                          </p:val>
                                        </p:tav>
                                      </p:tavLst>
                                    </p:anim>
                                    <p:animEffect transition="in" filter="fade">
                                      <p:cBhvr>
                                        <p:cTn id="77" dur="500"/>
                                        <p:tgtEl>
                                          <p:spTgt spid="11">
                                            <p:graphicEl>
                                              <a:dgm id="{3F359E8B-7C7E-4FD9-B106-36CCBFC731D5}"/>
                                            </p:graphicEl>
                                          </p:spTgt>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11">
                                            <p:graphicEl>
                                              <a:dgm id="{086FB9B1-82B2-4197-8B33-6E7FF94F8D2E}"/>
                                            </p:graphicEl>
                                          </p:spTgt>
                                        </p:tgtEl>
                                        <p:attrNameLst>
                                          <p:attrName>style.visibility</p:attrName>
                                        </p:attrNameLst>
                                      </p:cBhvr>
                                      <p:to>
                                        <p:strVal val="visible"/>
                                      </p:to>
                                    </p:set>
                                    <p:anim calcmode="lin" valueType="num">
                                      <p:cBhvr>
                                        <p:cTn id="80" dur="500" fill="hold"/>
                                        <p:tgtEl>
                                          <p:spTgt spid="11">
                                            <p:graphicEl>
                                              <a:dgm id="{086FB9B1-82B2-4197-8B33-6E7FF94F8D2E}"/>
                                            </p:graphicEl>
                                          </p:spTgt>
                                        </p:tgtEl>
                                        <p:attrNameLst>
                                          <p:attrName>ppt_w</p:attrName>
                                        </p:attrNameLst>
                                      </p:cBhvr>
                                      <p:tavLst>
                                        <p:tav tm="0">
                                          <p:val>
                                            <p:fltVal val="0"/>
                                          </p:val>
                                        </p:tav>
                                        <p:tav tm="100000">
                                          <p:val>
                                            <p:strVal val="#ppt_w"/>
                                          </p:val>
                                        </p:tav>
                                      </p:tavLst>
                                    </p:anim>
                                    <p:anim calcmode="lin" valueType="num">
                                      <p:cBhvr>
                                        <p:cTn id="81" dur="500" fill="hold"/>
                                        <p:tgtEl>
                                          <p:spTgt spid="11">
                                            <p:graphicEl>
                                              <a:dgm id="{086FB9B1-82B2-4197-8B33-6E7FF94F8D2E}"/>
                                            </p:graphicEl>
                                          </p:spTgt>
                                        </p:tgtEl>
                                        <p:attrNameLst>
                                          <p:attrName>ppt_h</p:attrName>
                                        </p:attrNameLst>
                                      </p:cBhvr>
                                      <p:tavLst>
                                        <p:tav tm="0">
                                          <p:val>
                                            <p:fltVal val="0"/>
                                          </p:val>
                                        </p:tav>
                                        <p:tav tm="100000">
                                          <p:val>
                                            <p:strVal val="#ppt_h"/>
                                          </p:val>
                                        </p:tav>
                                      </p:tavLst>
                                    </p:anim>
                                    <p:animEffect transition="in" filter="fade">
                                      <p:cBhvr>
                                        <p:cTn id="82" dur="500"/>
                                        <p:tgtEl>
                                          <p:spTgt spid="11">
                                            <p:graphicEl>
                                              <a:dgm id="{086FB9B1-82B2-4197-8B33-6E7FF94F8D2E}"/>
                                            </p:graphicEl>
                                          </p:spTgt>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11">
                                            <p:graphicEl>
                                              <a:dgm id="{F782935D-BBBD-4420-826A-F71C517659B6}"/>
                                            </p:graphicEl>
                                          </p:spTgt>
                                        </p:tgtEl>
                                        <p:attrNameLst>
                                          <p:attrName>style.visibility</p:attrName>
                                        </p:attrNameLst>
                                      </p:cBhvr>
                                      <p:to>
                                        <p:strVal val="visible"/>
                                      </p:to>
                                    </p:set>
                                    <p:anim calcmode="lin" valueType="num">
                                      <p:cBhvr>
                                        <p:cTn id="85" dur="500" fill="hold"/>
                                        <p:tgtEl>
                                          <p:spTgt spid="11">
                                            <p:graphicEl>
                                              <a:dgm id="{F782935D-BBBD-4420-826A-F71C517659B6}"/>
                                            </p:graphicEl>
                                          </p:spTgt>
                                        </p:tgtEl>
                                        <p:attrNameLst>
                                          <p:attrName>ppt_w</p:attrName>
                                        </p:attrNameLst>
                                      </p:cBhvr>
                                      <p:tavLst>
                                        <p:tav tm="0">
                                          <p:val>
                                            <p:fltVal val="0"/>
                                          </p:val>
                                        </p:tav>
                                        <p:tav tm="100000">
                                          <p:val>
                                            <p:strVal val="#ppt_w"/>
                                          </p:val>
                                        </p:tav>
                                      </p:tavLst>
                                    </p:anim>
                                    <p:anim calcmode="lin" valueType="num">
                                      <p:cBhvr>
                                        <p:cTn id="86" dur="500" fill="hold"/>
                                        <p:tgtEl>
                                          <p:spTgt spid="11">
                                            <p:graphicEl>
                                              <a:dgm id="{F782935D-BBBD-4420-826A-F71C517659B6}"/>
                                            </p:graphicEl>
                                          </p:spTgt>
                                        </p:tgtEl>
                                        <p:attrNameLst>
                                          <p:attrName>ppt_h</p:attrName>
                                        </p:attrNameLst>
                                      </p:cBhvr>
                                      <p:tavLst>
                                        <p:tav tm="0">
                                          <p:val>
                                            <p:fltVal val="0"/>
                                          </p:val>
                                        </p:tav>
                                        <p:tav tm="100000">
                                          <p:val>
                                            <p:strVal val="#ppt_h"/>
                                          </p:val>
                                        </p:tav>
                                      </p:tavLst>
                                    </p:anim>
                                    <p:animEffect transition="in" filter="fade">
                                      <p:cBhvr>
                                        <p:cTn id="87" dur="500"/>
                                        <p:tgtEl>
                                          <p:spTgt spid="11">
                                            <p:graphicEl>
                                              <a:dgm id="{F782935D-BBBD-4420-826A-F71C517659B6}"/>
                                            </p:graphicEl>
                                          </p:spTgt>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1">
                                            <p:graphicEl>
                                              <a:dgm id="{6C3A59BD-6D45-4573-B098-8CB5207F194D}"/>
                                            </p:graphicEl>
                                          </p:spTgt>
                                        </p:tgtEl>
                                        <p:attrNameLst>
                                          <p:attrName>style.visibility</p:attrName>
                                        </p:attrNameLst>
                                      </p:cBhvr>
                                      <p:to>
                                        <p:strVal val="visible"/>
                                      </p:to>
                                    </p:set>
                                    <p:anim calcmode="lin" valueType="num">
                                      <p:cBhvr>
                                        <p:cTn id="90" dur="500" fill="hold"/>
                                        <p:tgtEl>
                                          <p:spTgt spid="11">
                                            <p:graphicEl>
                                              <a:dgm id="{6C3A59BD-6D45-4573-B098-8CB5207F194D}"/>
                                            </p:graphicEl>
                                          </p:spTgt>
                                        </p:tgtEl>
                                        <p:attrNameLst>
                                          <p:attrName>ppt_w</p:attrName>
                                        </p:attrNameLst>
                                      </p:cBhvr>
                                      <p:tavLst>
                                        <p:tav tm="0">
                                          <p:val>
                                            <p:fltVal val="0"/>
                                          </p:val>
                                        </p:tav>
                                        <p:tav tm="100000">
                                          <p:val>
                                            <p:strVal val="#ppt_w"/>
                                          </p:val>
                                        </p:tav>
                                      </p:tavLst>
                                    </p:anim>
                                    <p:anim calcmode="lin" valueType="num">
                                      <p:cBhvr>
                                        <p:cTn id="91" dur="500" fill="hold"/>
                                        <p:tgtEl>
                                          <p:spTgt spid="11">
                                            <p:graphicEl>
                                              <a:dgm id="{6C3A59BD-6D45-4573-B098-8CB5207F194D}"/>
                                            </p:graphicEl>
                                          </p:spTgt>
                                        </p:tgtEl>
                                        <p:attrNameLst>
                                          <p:attrName>ppt_h</p:attrName>
                                        </p:attrNameLst>
                                      </p:cBhvr>
                                      <p:tavLst>
                                        <p:tav tm="0">
                                          <p:val>
                                            <p:fltVal val="0"/>
                                          </p:val>
                                        </p:tav>
                                        <p:tav tm="100000">
                                          <p:val>
                                            <p:strVal val="#ppt_h"/>
                                          </p:val>
                                        </p:tav>
                                      </p:tavLst>
                                    </p:anim>
                                    <p:animEffect transition="in" filter="fade">
                                      <p:cBhvr>
                                        <p:cTn id="92" dur="500"/>
                                        <p:tgtEl>
                                          <p:spTgt spid="11">
                                            <p:graphicEl>
                                              <a:dgm id="{6C3A59BD-6D45-4573-B098-8CB5207F194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Graphic spid="11"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39D491B2-4C91-ED4C-76A2-C87247ED2BF3}"/>
              </a:ext>
            </a:extLst>
          </p:cNvPr>
          <p:cNvSpPr>
            <a:spLocks noGrp="1"/>
          </p:cNvSpPr>
          <p:nvPr>
            <p:ph type="title"/>
          </p:nvPr>
        </p:nvSpPr>
        <p:spPr>
          <a:xfrm>
            <a:off x="997831" y="452755"/>
            <a:ext cx="3931920" cy="2103120"/>
          </a:xfrm>
        </p:spPr>
        <p:txBody>
          <a:bodyPr/>
          <a:lstStyle/>
          <a:p>
            <a:r>
              <a:rPr lang="en-US" dirty="0" err="1"/>
              <a:t>Arhitectur</a:t>
            </a:r>
            <a:r>
              <a:rPr lang="ro-RO" dirty="0"/>
              <a:t>a aplicației</a:t>
            </a:r>
            <a:endParaRPr lang="en-US" dirty="0"/>
          </a:p>
        </p:txBody>
      </p:sp>
      <p:sp>
        <p:nvSpPr>
          <p:cNvPr id="3" name="Substituent conținut 2">
            <a:extLst>
              <a:ext uri="{FF2B5EF4-FFF2-40B4-BE49-F238E27FC236}">
                <a16:creationId xmlns:a16="http://schemas.microsoft.com/office/drawing/2014/main" id="{840BF10D-8ABA-0DE5-350D-5EF999383366}"/>
              </a:ext>
            </a:extLst>
          </p:cNvPr>
          <p:cNvSpPr>
            <a:spLocks noGrp="1"/>
          </p:cNvSpPr>
          <p:nvPr>
            <p:ph idx="1"/>
          </p:nvPr>
        </p:nvSpPr>
        <p:spPr>
          <a:xfrm>
            <a:off x="539239" y="2730182"/>
            <a:ext cx="5618002" cy="3670300"/>
          </a:xfrm>
        </p:spPr>
        <p:txBody>
          <a:bodyPr>
            <a:normAutofit/>
          </a:bodyPr>
          <a:lstStyle/>
          <a:p>
            <a:pPr marL="0" indent="0">
              <a:buNone/>
            </a:pPr>
            <a:r>
              <a:rPr lang="en-US" dirty="0" err="1"/>
              <a:t>Sistemul</a:t>
            </a:r>
            <a:r>
              <a:rPr lang="en-US" dirty="0"/>
              <a:t> </a:t>
            </a:r>
            <a:r>
              <a:rPr lang="en-US" dirty="0" err="1"/>
              <a:t>este</a:t>
            </a:r>
            <a:r>
              <a:rPr lang="en-US" dirty="0"/>
              <a:t> </a:t>
            </a:r>
            <a:r>
              <a:rPr lang="en-US" dirty="0" err="1"/>
              <a:t>organizat</a:t>
            </a:r>
            <a:r>
              <a:rPr lang="en-US" dirty="0"/>
              <a:t> modular, </a:t>
            </a:r>
            <a:r>
              <a:rPr lang="en-US" dirty="0" err="1"/>
              <a:t>în</a:t>
            </a:r>
            <a:r>
              <a:rPr lang="en-US" dirty="0"/>
              <a:t> </a:t>
            </a:r>
            <a:r>
              <a:rPr lang="en-US" dirty="0" err="1"/>
              <a:t>două</a:t>
            </a:r>
            <a:r>
              <a:rPr lang="en-US" dirty="0"/>
              <a:t> </a:t>
            </a:r>
            <a:r>
              <a:rPr lang="en-US" dirty="0" err="1"/>
              <a:t>mari</a:t>
            </a:r>
            <a:r>
              <a:rPr lang="en-US" dirty="0"/>
              <a:t> </a:t>
            </a:r>
            <a:r>
              <a:rPr lang="en-US" dirty="0" err="1"/>
              <a:t>componente</a:t>
            </a:r>
            <a:r>
              <a:rPr lang="en-US" dirty="0"/>
              <a:t>:</a:t>
            </a:r>
            <a:endParaRPr lang="ro-RO" dirty="0"/>
          </a:p>
          <a:p>
            <a:r>
              <a:rPr lang="en-US" dirty="0"/>
              <a:t>Frontend-ul </a:t>
            </a:r>
            <a:r>
              <a:rPr lang="en-US" dirty="0" err="1"/>
              <a:t>este</a:t>
            </a:r>
            <a:r>
              <a:rPr lang="en-US" dirty="0"/>
              <a:t> </a:t>
            </a:r>
            <a:r>
              <a:rPr lang="en-US" dirty="0" err="1"/>
              <a:t>responsabil</a:t>
            </a:r>
            <a:r>
              <a:rPr lang="en-US" dirty="0"/>
              <a:t> </a:t>
            </a:r>
            <a:r>
              <a:rPr lang="en-US" dirty="0" err="1"/>
              <a:t>pentru</a:t>
            </a:r>
            <a:r>
              <a:rPr lang="en-US" dirty="0"/>
              <a:t> </a:t>
            </a:r>
            <a:r>
              <a:rPr lang="en-US" dirty="0" err="1"/>
              <a:t>interacțiunea</a:t>
            </a:r>
            <a:r>
              <a:rPr lang="en-US" dirty="0"/>
              <a:t> </a:t>
            </a:r>
            <a:r>
              <a:rPr lang="en-US" dirty="0" err="1"/>
              <a:t>utilizatorului</a:t>
            </a:r>
            <a:r>
              <a:rPr lang="en-US" dirty="0"/>
              <a:t>, </a:t>
            </a:r>
            <a:r>
              <a:rPr lang="en-US" dirty="0" err="1"/>
              <a:t>comunicând</a:t>
            </a:r>
            <a:r>
              <a:rPr lang="en-US" dirty="0"/>
              <a:t> cu backend-ul </a:t>
            </a:r>
            <a:r>
              <a:rPr lang="en-US" dirty="0" err="1"/>
              <a:t>prin</a:t>
            </a:r>
            <a:r>
              <a:rPr lang="en-US" dirty="0"/>
              <a:t> API REST </a:t>
            </a:r>
            <a:r>
              <a:rPr lang="en-US" dirty="0" err="1"/>
              <a:t>și</a:t>
            </a:r>
            <a:r>
              <a:rPr lang="en-US" dirty="0"/>
              <a:t> WebSocket;</a:t>
            </a:r>
            <a:endParaRPr lang="ro-RO" dirty="0"/>
          </a:p>
          <a:p>
            <a:r>
              <a:rPr lang="en-US" dirty="0"/>
              <a:t>Backend-ul </a:t>
            </a:r>
            <a:r>
              <a:rPr lang="en-US" dirty="0" err="1"/>
              <a:t>expune</a:t>
            </a:r>
            <a:r>
              <a:rPr lang="en-US" dirty="0"/>
              <a:t> </a:t>
            </a:r>
            <a:r>
              <a:rPr lang="en-US" dirty="0" err="1"/>
              <a:t>serviciile</a:t>
            </a:r>
            <a:r>
              <a:rPr lang="en-US" dirty="0"/>
              <a:t> </a:t>
            </a:r>
            <a:r>
              <a:rPr lang="en-US" dirty="0" err="1"/>
              <a:t>necesare</a:t>
            </a:r>
            <a:r>
              <a:rPr lang="en-US" dirty="0"/>
              <a:t>, </a:t>
            </a:r>
            <a:r>
              <a:rPr lang="en-US" dirty="0" err="1"/>
              <a:t>gestionează</a:t>
            </a:r>
            <a:r>
              <a:rPr lang="en-US" dirty="0"/>
              <a:t> </a:t>
            </a:r>
            <a:r>
              <a:rPr lang="en-US" dirty="0" err="1"/>
              <a:t>logica</a:t>
            </a:r>
            <a:r>
              <a:rPr lang="en-US" dirty="0"/>
              <a:t> </a:t>
            </a:r>
            <a:r>
              <a:rPr lang="en-US" dirty="0" err="1"/>
              <a:t>aplicației</a:t>
            </a:r>
            <a:r>
              <a:rPr lang="en-US" dirty="0"/>
              <a:t> </a:t>
            </a:r>
            <a:r>
              <a:rPr lang="en-US" dirty="0" err="1"/>
              <a:t>și</a:t>
            </a:r>
            <a:r>
              <a:rPr lang="en-US" dirty="0"/>
              <a:t> </a:t>
            </a:r>
            <a:r>
              <a:rPr lang="en-US" dirty="0" err="1"/>
              <a:t>persistă</a:t>
            </a:r>
            <a:r>
              <a:rPr lang="en-US" dirty="0"/>
              <a:t> </a:t>
            </a:r>
            <a:r>
              <a:rPr lang="en-US" dirty="0" err="1"/>
              <a:t>datele</a:t>
            </a:r>
            <a:r>
              <a:rPr lang="en-US" dirty="0"/>
              <a:t> </a:t>
            </a:r>
            <a:r>
              <a:rPr lang="en-US" dirty="0" err="1"/>
              <a:t>în</a:t>
            </a:r>
            <a:r>
              <a:rPr lang="en-US" dirty="0"/>
              <a:t> </a:t>
            </a:r>
            <a:r>
              <a:rPr lang="en-US" dirty="0" err="1"/>
              <a:t>baza</a:t>
            </a:r>
            <a:r>
              <a:rPr lang="en-US" dirty="0"/>
              <a:t> de date.</a:t>
            </a:r>
            <a:endParaRPr lang="ro-RO" dirty="0"/>
          </a:p>
          <a:p>
            <a:pPr marL="0" indent="0">
              <a:buNone/>
            </a:pPr>
            <a:r>
              <a:rPr lang="en-US" dirty="0" err="1"/>
              <a:t>Comunicarea</a:t>
            </a:r>
            <a:r>
              <a:rPr lang="en-US" dirty="0"/>
              <a:t> </a:t>
            </a:r>
            <a:r>
              <a:rPr lang="en-US" dirty="0" err="1"/>
              <a:t>între</a:t>
            </a:r>
            <a:r>
              <a:rPr lang="en-US" dirty="0"/>
              <a:t> client </a:t>
            </a:r>
            <a:r>
              <a:rPr lang="en-US" dirty="0" err="1"/>
              <a:t>și</a:t>
            </a:r>
            <a:r>
              <a:rPr lang="en-US" dirty="0"/>
              <a:t> server se face </a:t>
            </a:r>
            <a:r>
              <a:rPr lang="en-US" dirty="0" err="1"/>
              <a:t>prin</a:t>
            </a:r>
            <a:r>
              <a:rPr lang="en-US" dirty="0"/>
              <a:t>:</a:t>
            </a:r>
            <a:endParaRPr lang="ro-RO" dirty="0"/>
          </a:p>
          <a:p>
            <a:r>
              <a:rPr lang="en-US" dirty="0"/>
              <a:t>REST (</a:t>
            </a:r>
            <a:r>
              <a:rPr lang="en-US" dirty="0" err="1"/>
              <a:t>pentru</a:t>
            </a:r>
            <a:r>
              <a:rPr lang="en-US" dirty="0"/>
              <a:t> </a:t>
            </a:r>
            <a:r>
              <a:rPr lang="en-US" dirty="0" err="1"/>
              <a:t>operațiuni</a:t>
            </a:r>
            <a:r>
              <a:rPr lang="en-US" dirty="0"/>
              <a:t> </a:t>
            </a:r>
            <a:r>
              <a:rPr lang="en-US" dirty="0" err="1"/>
              <a:t>sincrone</a:t>
            </a:r>
            <a:r>
              <a:rPr lang="en-US" dirty="0"/>
              <a:t>);</a:t>
            </a:r>
            <a:endParaRPr lang="ro-RO" dirty="0"/>
          </a:p>
          <a:p>
            <a:r>
              <a:rPr lang="en-US" dirty="0"/>
              <a:t>WebSocket (</a:t>
            </a:r>
            <a:r>
              <a:rPr lang="en-US" dirty="0" err="1"/>
              <a:t>pentru</a:t>
            </a:r>
            <a:r>
              <a:rPr lang="en-US" dirty="0"/>
              <a:t> </a:t>
            </a:r>
            <a:r>
              <a:rPr lang="en-US" dirty="0" err="1"/>
              <a:t>mesagerie</a:t>
            </a:r>
            <a:r>
              <a:rPr lang="en-US" dirty="0"/>
              <a:t> live).</a:t>
            </a:r>
          </a:p>
        </p:txBody>
      </p:sp>
      <p:pic>
        <p:nvPicPr>
          <p:cNvPr id="6" name="Substituent imagine 5">
            <a:extLst>
              <a:ext uri="{FF2B5EF4-FFF2-40B4-BE49-F238E27FC236}">
                <a16:creationId xmlns:a16="http://schemas.microsoft.com/office/drawing/2014/main" id="{1B74B024-5E7E-C6E8-0B70-8F9E177D9037}"/>
              </a:ext>
            </a:extLst>
          </p:cNvPr>
          <p:cNvPicPr>
            <a:picLocks noGrp="1" noChangeAspect="1"/>
          </p:cNvPicPr>
          <p:nvPr>
            <p:ph type="pic" sz="quarter" idx="54"/>
          </p:nvPr>
        </p:nvPicPr>
        <p:blipFill>
          <a:blip r:embed="rId3"/>
          <a:srcRect l="6734" r="6734"/>
          <a:stretch>
            <a:fillRect/>
          </a:stretch>
        </p:blipFill>
        <p:spPr>
          <a:xfrm>
            <a:off x="7262251" y="1978977"/>
            <a:ext cx="3984903" cy="4238943"/>
          </a:xfrm>
          <a:prstGeom prst="rect">
            <a:avLst/>
          </a:prstGeom>
        </p:spPr>
      </p:pic>
      <p:sp>
        <p:nvSpPr>
          <p:cNvPr id="5" name="Substituent număr diapozitiv 4">
            <a:extLst>
              <a:ext uri="{FF2B5EF4-FFF2-40B4-BE49-F238E27FC236}">
                <a16:creationId xmlns:a16="http://schemas.microsoft.com/office/drawing/2014/main" id="{8F9D7B03-4817-7165-83B3-762942B4A2D5}"/>
              </a:ext>
            </a:extLst>
          </p:cNvPr>
          <p:cNvSpPr>
            <a:spLocks noGrp="1"/>
          </p:cNvSpPr>
          <p:nvPr>
            <p:ph type="sldNum" sz="quarter" idx="53"/>
          </p:nvPr>
        </p:nvSpPr>
        <p:spPr/>
        <p:txBody>
          <a:bodyPr/>
          <a:lstStyle/>
          <a:p>
            <a:fld id="{47FEACEE-25B4-4A2D-B147-27296E36371D}" type="slidenum">
              <a:rPr lang="en-US" altLang="zh-CN" noProof="0" smtClean="0"/>
              <a:pPr/>
              <a:t>6</a:t>
            </a:fld>
            <a:endParaRPr lang="en-US" altLang="zh-CN" noProof="0" dirty="0"/>
          </a:p>
        </p:txBody>
      </p:sp>
    </p:spTree>
    <p:extLst>
      <p:ext uri="{BB962C8B-B14F-4D97-AF65-F5344CB8AC3E}">
        <p14:creationId xmlns:p14="http://schemas.microsoft.com/office/powerpoint/2010/main" val="2254222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6" dur="500"/>
                                        <p:tgtEl>
                                          <p:spTgt spid="3">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5" dur="500"/>
                                        <p:tgtEl>
                                          <p:spTgt spid="3">
                                            <p:txEl>
                                              <p:pRg st="5" end="5"/>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randombar(horizont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1EC-5F42-6AB8-DF35-480F070288EB}"/>
              </a:ext>
            </a:extLst>
          </p:cNvPr>
          <p:cNvSpPr>
            <a:spLocks noGrp="1"/>
          </p:cNvSpPr>
          <p:nvPr>
            <p:ph type="title"/>
          </p:nvPr>
        </p:nvSpPr>
        <p:spPr>
          <a:xfrm>
            <a:off x="1187450" y="2241550"/>
            <a:ext cx="4908550" cy="1504950"/>
          </a:xfrm>
        </p:spPr>
        <p:txBody>
          <a:bodyPr lIns="0" anchor="t" anchorCtr="0">
            <a:normAutofit/>
          </a:bodyPr>
          <a:lstStyle/>
          <a:p>
            <a:r>
              <a:rPr lang="en-US" sz="3200" dirty="0" err="1"/>
              <a:t>Comunicarea</a:t>
            </a:r>
            <a:r>
              <a:rPr lang="en-US" sz="3200" dirty="0"/>
              <a:t> </a:t>
            </a:r>
            <a:r>
              <a:rPr lang="en-US" sz="3200" dirty="0" err="1"/>
              <a:t>în</a:t>
            </a:r>
            <a:r>
              <a:rPr lang="en-US" sz="3200" dirty="0"/>
              <a:t> </a:t>
            </a:r>
            <a:r>
              <a:rPr lang="en-US" sz="3200" dirty="0" err="1"/>
              <a:t>timp</a:t>
            </a:r>
            <a:r>
              <a:rPr lang="en-US" sz="3200" dirty="0"/>
              <a:t> real</a:t>
            </a:r>
          </a:p>
        </p:txBody>
      </p:sp>
      <p:sp>
        <p:nvSpPr>
          <p:cNvPr id="5" name="CasetăText 4">
            <a:extLst>
              <a:ext uri="{FF2B5EF4-FFF2-40B4-BE49-F238E27FC236}">
                <a16:creationId xmlns:a16="http://schemas.microsoft.com/office/drawing/2014/main" id="{1258C282-7C9A-B69C-CCF0-7B1DBA5AB815}"/>
              </a:ext>
            </a:extLst>
          </p:cNvPr>
          <p:cNvSpPr txBox="1"/>
          <p:nvPr/>
        </p:nvSpPr>
        <p:spPr>
          <a:xfrm>
            <a:off x="981886" y="3308497"/>
            <a:ext cx="5759155" cy="2308324"/>
          </a:xfrm>
          <a:prstGeom prst="rect">
            <a:avLst/>
          </a:prstGeom>
          <a:noFill/>
        </p:spPr>
        <p:txBody>
          <a:bodyPr wrap="square">
            <a:spAutoFit/>
          </a:bodyPr>
          <a:lstStyle/>
          <a:p>
            <a:pPr marL="285750" indent="-285750">
              <a:buFont typeface="Arial" panose="020B0604020202020204" pitchFamily="34" charset="0"/>
              <a:buChar char="•"/>
            </a:pPr>
            <a:r>
              <a:rPr lang="en-US" dirty="0" err="1">
                <a:solidFill>
                  <a:schemeClr val="bg1"/>
                </a:solidFill>
              </a:rPr>
              <a:t>Când</a:t>
            </a:r>
            <a:r>
              <a:rPr lang="en-US" dirty="0">
                <a:solidFill>
                  <a:schemeClr val="bg1"/>
                </a:solidFill>
              </a:rPr>
              <a:t> un </a:t>
            </a:r>
            <a:r>
              <a:rPr lang="en-US" dirty="0" err="1">
                <a:solidFill>
                  <a:schemeClr val="bg1"/>
                </a:solidFill>
              </a:rPr>
              <a:t>utilizator</a:t>
            </a:r>
            <a:r>
              <a:rPr lang="en-US" dirty="0">
                <a:solidFill>
                  <a:schemeClr val="bg1"/>
                </a:solidFill>
              </a:rPr>
              <a:t> </a:t>
            </a:r>
            <a:r>
              <a:rPr lang="en-US" dirty="0" err="1">
                <a:solidFill>
                  <a:schemeClr val="bg1"/>
                </a:solidFill>
              </a:rPr>
              <a:t>trimite</a:t>
            </a:r>
            <a:r>
              <a:rPr lang="en-US" dirty="0">
                <a:solidFill>
                  <a:schemeClr val="bg1"/>
                </a:solidFill>
              </a:rPr>
              <a:t> un </a:t>
            </a:r>
            <a:r>
              <a:rPr lang="en-US" dirty="0" err="1">
                <a:solidFill>
                  <a:schemeClr val="bg1"/>
                </a:solidFill>
              </a:rPr>
              <a:t>mesaj</a:t>
            </a:r>
            <a:r>
              <a:rPr lang="en-US" dirty="0">
                <a:solidFill>
                  <a:schemeClr val="bg1"/>
                </a:solidFill>
              </a:rPr>
              <a:t>, frontend-ul </a:t>
            </a:r>
            <a:r>
              <a:rPr lang="en-US" dirty="0" err="1">
                <a:solidFill>
                  <a:schemeClr val="bg1"/>
                </a:solidFill>
              </a:rPr>
              <a:t>publică</a:t>
            </a:r>
            <a:r>
              <a:rPr lang="en-US" dirty="0">
                <a:solidFill>
                  <a:schemeClr val="bg1"/>
                </a:solidFill>
              </a:rPr>
              <a:t> pe un topic (ex: /app/send-message)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Backend-ul </a:t>
            </a:r>
            <a:r>
              <a:rPr lang="en-US" dirty="0" err="1">
                <a:solidFill>
                  <a:schemeClr val="bg1"/>
                </a:solidFill>
              </a:rPr>
              <a:t>preia</a:t>
            </a:r>
            <a:r>
              <a:rPr lang="en-US" dirty="0">
                <a:solidFill>
                  <a:schemeClr val="bg1"/>
                </a:solidFill>
              </a:rPr>
              <a:t> </a:t>
            </a:r>
            <a:r>
              <a:rPr lang="en-US" dirty="0" err="1">
                <a:solidFill>
                  <a:schemeClr val="bg1"/>
                </a:solidFill>
              </a:rPr>
              <a:t>mesajul</a:t>
            </a:r>
            <a:r>
              <a:rPr lang="en-US" dirty="0">
                <a:solidFill>
                  <a:schemeClr val="bg1"/>
                </a:solidFill>
              </a:rPr>
              <a:t>, </a:t>
            </a:r>
            <a:r>
              <a:rPr lang="en-US" dirty="0" err="1">
                <a:solidFill>
                  <a:schemeClr val="bg1"/>
                </a:solidFill>
              </a:rPr>
              <a:t>îl</a:t>
            </a:r>
            <a:r>
              <a:rPr lang="en-US" dirty="0">
                <a:solidFill>
                  <a:schemeClr val="bg1"/>
                </a:solidFill>
              </a:rPr>
              <a:t> </a:t>
            </a:r>
            <a:r>
              <a:rPr lang="en-US" dirty="0" err="1">
                <a:solidFill>
                  <a:schemeClr val="bg1"/>
                </a:solidFill>
              </a:rPr>
              <a:t>salvează</a:t>
            </a:r>
            <a:r>
              <a:rPr lang="en-US" dirty="0">
                <a:solidFill>
                  <a:schemeClr val="bg1"/>
                </a:solidFill>
              </a:rPr>
              <a:t> </a:t>
            </a:r>
            <a:r>
              <a:rPr lang="en-US" dirty="0" err="1">
                <a:solidFill>
                  <a:schemeClr val="bg1"/>
                </a:solidFill>
              </a:rPr>
              <a:t>în</a:t>
            </a:r>
            <a:r>
              <a:rPr lang="en-US" dirty="0">
                <a:solidFill>
                  <a:schemeClr val="bg1"/>
                </a:solidFill>
              </a:rPr>
              <a:t> </a:t>
            </a:r>
            <a:r>
              <a:rPr lang="en-US" dirty="0" err="1">
                <a:solidFill>
                  <a:schemeClr val="bg1"/>
                </a:solidFill>
              </a:rPr>
              <a:t>baza</a:t>
            </a:r>
            <a:r>
              <a:rPr lang="en-US" dirty="0">
                <a:solidFill>
                  <a:schemeClr val="bg1"/>
                </a:solidFill>
              </a:rPr>
              <a:t> de date, </a:t>
            </a:r>
            <a:r>
              <a:rPr lang="en-US" dirty="0" err="1">
                <a:solidFill>
                  <a:schemeClr val="bg1"/>
                </a:solidFill>
              </a:rPr>
              <a:t>apoi</a:t>
            </a:r>
            <a:r>
              <a:rPr lang="en-US" dirty="0">
                <a:solidFill>
                  <a:schemeClr val="bg1"/>
                </a:solidFill>
              </a:rPr>
              <a:t> </a:t>
            </a:r>
            <a:r>
              <a:rPr lang="en-US" dirty="0" err="1">
                <a:solidFill>
                  <a:schemeClr val="bg1"/>
                </a:solidFill>
              </a:rPr>
              <a:t>îl</a:t>
            </a:r>
            <a:r>
              <a:rPr lang="en-US" dirty="0">
                <a:solidFill>
                  <a:schemeClr val="bg1"/>
                </a:solidFill>
              </a:rPr>
              <a:t> </a:t>
            </a:r>
            <a:r>
              <a:rPr lang="en-US" dirty="0" err="1">
                <a:solidFill>
                  <a:schemeClr val="bg1"/>
                </a:solidFill>
              </a:rPr>
              <a:t>transmite</a:t>
            </a:r>
            <a:r>
              <a:rPr lang="en-US" dirty="0">
                <a:solidFill>
                  <a:schemeClr val="bg1"/>
                </a:solidFill>
              </a:rPr>
              <a:t> </a:t>
            </a:r>
            <a:r>
              <a:rPr lang="en-US" dirty="0" err="1">
                <a:solidFill>
                  <a:schemeClr val="bg1"/>
                </a:solidFill>
              </a:rPr>
              <a:t>către</a:t>
            </a:r>
            <a:r>
              <a:rPr lang="en-US" dirty="0">
                <a:solidFill>
                  <a:schemeClr val="bg1"/>
                </a:solidFill>
              </a:rPr>
              <a:t> </a:t>
            </a:r>
            <a:r>
              <a:rPr lang="en-US" dirty="0" err="1">
                <a:solidFill>
                  <a:schemeClr val="bg1"/>
                </a:solidFill>
              </a:rPr>
              <a:t>toți</a:t>
            </a:r>
            <a:r>
              <a:rPr lang="en-US" dirty="0">
                <a:solidFill>
                  <a:schemeClr val="bg1"/>
                </a:solidFill>
              </a:rPr>
              <a:t> </a:t>
            </a:r>
            <a:r>
              <a:rPr lang="en-US" dirty="0" err="1">
                <a:solidFill>
                  <a:schemeClr val="bg1"/>
                </a:solidFill>
              </a:rPr>
              <a:t>abonații</a:t>
            </a:r>
            <a:r>
              <a:rPr lang="en-US" dirty="0">
                <a:solidFill>
                  <a:schemeClr val="bg1"/>
                </a:solidFill>
              </a:rPr>
              <a:t> </a:t>
            </a:r>
            <a:r>
              <a:rPr lang="en-US" dirty="0" err="1">
                <a:solidFill>
                  <a:schemeClr val="bg1"/>
                </a:solidFill>
              </a:rPr>
              <a:t>acelui</a:t>
            </a:r>
            <a:r>
              <a:rPr lang="en-US" dirty="0">
                <a:solidFill>
                  <a:schemeClr val="bg1"/>
                </a:solidFill>
              </a:rPr>
              <a:t> topic (ex: /message/message-send-response)</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err="1">
                <a:solidFill>
                  <a:schemeClr val="bg1"/>
                </a:solidFill>
              </a:rPr>
              <a:t>Toți</a:t>
            </a:r>
            <a:r>
              <a:rPr lang="en-US" dirty="0">
                <a:solidFill>
                  <a:schemeClr val="bg1"/>
                </a:solidFill>
              </a:rPr>
              <a:t> </a:t>
            </a:r>
            <a:r>
              <a:rPr lang="en-US" dirty="0" err="1">
                <a:solidFill>
                  <a:schemeClr val="bg1"/>
                </a:solidFill>
              </a:rPr>
              <a:t>clienții</a:t>
            </a:r>
            <a:r>
              <a:rPr lang="en-US" dirty="0">
                <a:solidFill>
                  <a:schemeClr val="bg1"/>
                </a:solidFill>
              </a:rPr>
              <a:t> </a:t>
            </a:r>
            <a:r>
              <a:rPr lang="en-US" dirty="0" err="1">
                <a:solidFill>
                  <a:schemeClr val="bg1"/>
                </a:solidFill>
              </a:rPr>
              <a:t>abonați</a:t>
            </a:r>
            <a:r>
              <a:rPr lang="en-US" dirty="0">
                <a:solidFill>
                  <a:schemeClr val="bg1"/>
                </a:solidFill>
              </a:rPr>
              <a:t> </a:t>
            </a:r>
            <a:r>
              <a:rPr lang="en-US" dirty="0" err="1">
                <a:solidFill>
                  <a:schemeClr val="bg1"/>
                </a:solidFill>
              </a:rPr>
              <a:t>primesc</a:t>
            </a:r>
            <a:r>
              <a:rPr lang="en-US" dirty="0">
                <a:solidFill>
                  <a:schemeClr val="bg1"/>
                </a:solidFill>
              </a:rPr>
              <a:t> </a:t>
            </a:r>
            <a:r>
              <a:rPr lang="en-US" dirty="0" err="1">
                <a:solidFill>
                  <a:schemeClr val="bg1"/>
                </a:solidFill>
              </a:rPr>
              <a:t>mesajul</a:t>
            </a:r>
            <a:r>
              <a:rPr lang="en-US" dirty="0">
                <a:solidFill>
                  <a:schemeClr val="bg1"/>
                </a:solidFill>
              </a:rPr>
              <a:t> instant</a:t>
            </a:r>
          </a:p>
        </p:txBody>
      </p:sp>
      <p:pic>
        <p:nvPicPr>
          <p:cNvPr id="22" name="Imagine 21">
            <a:extLst>
              <a:ext uri="{FF2B5EF4-FFF2-40B4-BE49-F238E27FC236}">
                <a16:creationId xmlns:a16="http://schemas.microsoft.com/office/drawing/2014/main" id="{A7A31FAB-9B1A-735B-3A0D-3B776BD4507B}"/>
              </a:ext>
            </a:extLst>
          </p:cNvPr>
          <p:cNvPicPr>
            <a:picLocks noChangeAspect="1"/>
          </p:cNvPicPr>
          <p:nvPr/>
        </p:nvPicPr>
        <p:blipFill>
          <a:blip r:embed="rId3"/>
          <a:stretch>
            <a:fillRect/>
          </a:stretch>
        </p:blipFill>
        <p:spPr>
          <a:xfrm>
            <a:off x="7249543" y="2309878"/>
            <a:ext cx="4389563" cy="2238243"/>
          </a:xfrm>
          <a:prstGeom prst="rect">
            <a:avLst/>
          </a:prstGeom>
        </p:spPr>
      </p:pic>
    </p:spTree>
    <p:extLst>
      <p:ext uri="{BB962C8B-B14F-4D97-AF65-F5344CB8AC3E}">
        <p14:creationId xmlns:p14="http://schemas.microsoft.com/office/powerpoint/2010/main" val="2735087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53" presetClass="entr" presetSubtype="16"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80427" y="0"/>
            <a:ext cx="7132320" cy="659219"/>
          </a:xfrm>
        </p:spPr>
        <p:txBody>
          <a:bodyPr/>
          <a:lstStyle/>
          <a:p>
            <a:r>
              <a:rPr lang="en-US" dirty="0" err="1"/>
              <a:t>Interfața</a:t>
            </a:r>
            <a:r>
              <a:rPr lang="en-US" dirty="0"/>
              <a:t> </a:t>
            </a:r>
            <a:r>
              <a:rPr lang="en-US" dirty="0" err="1"/>
              <a:t>aplicației</a:t>
            </a:r>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8</a:t>
            </a:fld>
            <a:endParaRPr lang="en-US" altLang="zh-CN" noProof="0" dirty="0"/>
          </a:p>
        </p:txBody>
      </p:sp>
      <p:pic>
        <p:nvPicPr>
          <p:cNvPr id="13" name="Imagine 12">
            <a:extLst>
              <a:ext uri="{FF2B5EF4-FFF2-40B4-BE49-F238E27FC236}">
                <a16:creationId xmlns:a16="http://schemas.microsoft.com/office/drawing/2014/main" id="{ECAA8498-C3D8-55CE-94AB-A5CCA50EB8B1}"/>
              </a:ext>
            </a:extLst>
          </p:cNvPr>
          <p:cNvPicPr>
            <a:picLocks noChangeAspect="1"/>
          </p:cNvPicPr>
          <p:nvPr/>
        </p:nvPicPr>
        <p:blipFill>
          <a:blip r:embed="rId3"/>
          <a:stretch>
            <a:fillRect/>
          </a:stretch>
        </p:blipFill>
        <p:spPr>
          <a:xfrm>
            <a:off x="173213" y="659219"/>
            <a:ext cx="10916622" cy="5144681"/>
          </a:xfrm>
          <a:prstGeom prst="rect">
            <a:avLst/>
          </a:prstGeom>
        </p:spPr>
      </p:pic>
      <p:pic>
        <p:nvPicPr>
          <p:cNvPr id="15" name="Imagine 14">
            <a:extLst>
              <a:ext uri="{FF2B5EF4-FFF2-40B4-BE49-F238E27FC236}">
                <a16:creationId xmlns:a16="http://schemas.microsoft.com/office/drawing/2014/main" id="{2AE90EDE-0892-3E63-E71E-3680C37F0CAD}"/>
              </a:ext>
            </a:extLst>
          </p:cNvPr>
          <p:cNvPicPr>
            <a:picLocks noChangeAspect="1"/>
          </p:cNvPicPr>
          <p:nvPr/>
        </p:nvPicPr>
        <p:blipFill>
          <a:blip r:embed="rId4"/>
          <a:stretch>
            <a:fillRect/>
          </a:stretch>
        </p:blipFill>
        <p:spPr>
          <a:xfrm>
            <a:off x="6096001" y="1087293"/>
            <a:ext cx="6096000" cy="5770707"/>
          </a:xfrm>
          <a:prstGeom prst="rect">
            <a:avLst/>
          </a:prstGeom>
        </p:spPr>
      </p:pic>
      <p:pic>
        <p:nvPicPr>
          <p:cNvPr id="19" name="Imagine 18">
            <a:extLst>
              <a:ext uri="{FF2B5EF4-FFF2-40B4-BE49-F238E27FC236}">
                <a16:creationId xmlns:a16="http://schemas.microsoft.com/office/drawing/2014/main" id="{CF495B42-9ED5-2B7B-ED2F-BFCA2182E7D5}"/>
              </a:ext>
            </a:extLst>
          </p:cNvPr>
          <p:cNvPicPr>
            <a:picLocks noChangeAspect="1"/>
          </p:cNvPicPr>
          <p:nvPr/>
        </p:nvPicPr>
        <p:blipFill>
          <a:blip r:embed="rId5"/>
          <a:stretch>
            <a:fillRect/>
          </a:stretch>
        </p:blipFill>
        <p:spPr>
          <a:xfrm>
            <a:off x="1102165" y="2303720"/>
            <a:ext cx="4786378" cy="4554280"/>
          </a:xfrm>
          <a:prstGeom prst="rect">
            <a:avLst/>
          </a:prstGeom>
        </p:spPr>
      </p:pic>
    </p:spTree>
    <p:extLst>
      <p:ext uri="{BB962C8B-B14F-4D97-AF65-F5344CB8AC3E}">
        <p14:creationId xmlns:p14="http://schemas.microsoft.com/office/powerpoint/2010/main" val="4182148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1000" fill="hold"/>
                                        <p:tgtEl>
                                          <p:spTgt spid="13"/>
                                        </p:tgtEl>
                                        <p:attrNameLst>
                                          <p:attrName>ppt_w</p:attrName>
                                        </p:attrNameLst>
                                      </p:cBhvr>
                                      <p:tavLst>
                                        <p:tav tm="0">
                                          <p:val>
                                            <p:fltVal val="0"/>
                                          </p:val>
                                        </p:tav>
                                        <p:tav tm="100000">
                                          <p:val>
                                            <p:strVal val="#ppt_w"/>
                                          </p:val>
                                        </p:tav>
                                      </p:tavLst>
                                    </p:anim>
                                    <p:anim calcmode="lin" valueType="num">
                                      <p:cBhvr>
                                        <p:cTn id="8" dur="1000" fill="hold"/>
                                        <p:tgtEl>
                                          <p:spTgt spid="13"/>
                                        </p:tgtEl>
                                        <p:attrNameLst>
                                          <p:attrName>ppt_h</p:attrName>
                                        </p:attrNameLst>
                                      </p:cBhvr>
                                      <p:tavLst>
                                        <p:tav tm="0">
                                          <p:val>
                                            <p:fltVal val="0"/>
                                          </p:val>
                                        </p:tav>
                                        <p:tav tm="100000">
                                          <p:val>
                                            <p:strVal val="#ppt_h"/>
                                          </p:val>
                                        </p:tav>
                                      </p:tavLst>
                                    </p:anim>
                                    <p:anim calcmode="lin" valueType="num">
                                      <p:cBhvr>
                                        <p:cTn id="9" dur="1000" fill="hold"/>
                                        <p:tgtEl>
                                          <p:spTgt spid="13"/>
                                        </p:tgtEl>
                                        <p:attrNameLst>
                                          <p:attrName>style.rotation</p:attrName>
                                        </p:attrNameLst>
                                      </p:cBhvr>
                                      <p:tavLst>
                                        <p:tav tm="0">
                                          <p:val>
                                            <p:fltVal val="90"/>
                                          </p:val>
                                        </p:tav>
                                        <p:tav tm="100000">
                                          <p:val>
                                            <p:fltVal val="0"/>
                                          </p:val>
                                        </p:tav>
                                      </p:tavLst>
                                    </p:anim>
                                    <p:animEffect transition="in" filter="fade">
                                      <p:cBhvr>
                                        <p:cTn id="10" dur="1000"/>
                                        <p:tgtEl>
                                          <p:spTgt spid="13"/>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anim calcmode="lin" valueType="num">
                                      <p:cBhvr>
                                        <p:cTn id="13" dur="1000" fill="hold"/>
                                        <p:tgtEl>
                                          <p:spTgt spid="60"/>
                                        </p:tgtEl>
                                        <p:attrNameLst>
                                          <p:attrName>ppt_w</p:attrName>
                                        </p:attrNameLst>
                                      </p:cBhvr>
                                      <p:tavLst>
                                        <p:tav tm="0">
                                          <p:val>
                                            <p:fltVal val="0"/>
                                          </p:val>
                                        </p:tav>
                                        <p:tav tm="100000">
                                          <p:val>
                                            <p:strVal val="#ppt_w"/>
                                          </p:val>
                                        </p:tav>
                                      </p:tavLst>
                                    </p:anim>
                                    <p:anim calcmode="lin" valueType="num">
                                      <p:cBhvr>
                                        <p:cTn id="14" dur="1000" fill="hold"/>
                                        <p:tgtEl>
                                          <p:spTgt spid="60"/>
                                        </p:tgtEl>
                                        <p:attrNameLst>
                                          <p:attrName>ppt_h</p:attrName>
                                        </p:attrNameLst>
                                      </p:cBhvr>
                                      <p:tavLst>
                                        <p:tav tm="0">
                                          <p:val>
                                            <p:fltVal val="0"/>
                                          </p:val>
                                        </p:tav>
                                        <p:tav tm="100000">
                                          <p:val>
                                            <p:strVal val="#ppt_h"/>
                                          </p:val>
                                        </p:tav>
                                      </p:tavLst>
                                    </p:anim>
                                    <p:anim calcmode="lin" valueType="num">
                                      <p:cBhvr>
                                        <p:cTn id="15" dur="1000" fill="hold"/>
                                        <p:tgtEl>
                                          <p:spTgt spid="60"/>
                                        </p:tgtEl>
                                        <p:attrNameLst>
                                          <p:attrName>style.rotation</p:attrName>
                                        </p:attrNameLst>
                                      </p:cBhvr>
                                      <p:tavLst>
                                        <p:tav tm="0">
                                          <p:val>
                                            <p:fltVal val="90"/>
                                          </p:val>
                                        </p:tav>
                                        <p:tav tm="100000">
                                          <p:val>
                                            <p:fltVal val="0"/>
                                          </p:val>
                                        </p:tav>
                                      </p:tavLst>
                                    </p:anim>
                                    <p:animEffect transition="in" filter="fade">
                                      <p:cBhvr>
                                        <p:cTn id="16" dur="1000"/>
                                        <p:tgtEl>
                                          <p:spTgt spid="60"/>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p:cTn id="29" dur="1000" fill="hold"/>
                                        <p:tgtEl>
                                          <p:spTgt spid="15"/>
                                        </p:tgtEl>
                                        <p:attrNameLst>
                                          <p:attrName>ppt_w</p:attrName>
                                        </p:attrNameLst>
                                      </p:cBhvr>
                                      <p:tavLst>
                                        <p:tav tm="0">
                                          <p:val>
                                            <p:fltVal val="0"/>
                                          </p:val>
                                        </p:tav>
                                        <p:tav tm="100000">
                                          <p:val>
                                            <p:strVal val="#ppt_w"/>
                                          </p:val>
                                        </p:tav>
                                      </p:tavLst>
                                    </p:anim>
                                    <p:anim calcmode="lin" valueType="num">
                                      <p:cBhvr>
                                        <p:cTn id="30" dur="1000" fill="hold"/>
                                        <p:tgtEl>
                                          <p:spTgt spid="15"/>
                                        </p:tgtEl>
                                        <p:attrNameLst>
                                          <p:attrName>ppt_h</p:attrName>
                                        </p:attrNameLst>
                                      </p:cBhvr>
                                      <p:tavLst>
                                        <p:tav tm="0">
                                          <p:val>
                                            <p:fltVal val="0"/>
                                          </p:val>
                                        </p:tav>
                                        <p:tav tm="100000">
                                          <p:val>
                                            <p:strVal val="#ppt_h"/>
                                          </p:val>
                                        </p:tav>
                                      </p:tavLst>
                                    </p:anim>
                                    <p:anim calcmode="lin" valueType="num">
                                      <p:cBhvr>
                                        <p:cTn id="31" dur="1000" fill="hold"/>
                                        <p:tgtEl>
                                          <p:spTgt spid="15"/>
                                        </p:tgtEl>
                                        <p:attrNameLst>
                                          <p:attrName>style.rotation</p:attrName>
                                        </p:attrNameLst>
                                      </p:cBhvr>
                                      <p:tavLst>
                                        <p:tav tm="0">
                                          <p:val>
                                            <p:fltVal val="90"/>
                                          </p:val>
                                        </p:tav>
                                        <p:tav tm="100000">
                                          <p:val>
                                            <p:fltVal val="0"/>
                                          </p:val>
                                        </p:tav>
                                      </p:tavLst>
                                    </p:anim>
                                    <p:animEffect transition="in" filter="fade">
                                      <p:cBhvr>
                                        <p:cTn id="32"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5384800" y="1760220"/>
            <a:ext cx="6502400" cy="2103120"/>
          </a:xfrm>
        </p:spPr>
        <p:txBody>
          <a:bodyPr/>
          <a:lstStyle/>
          <a:p>
            <a:pPr algn="ctr"/>
            <a:r>
              <a:rPr lang="en-US" dirty="0" err="1"/>
              <a:t>Vă</a:t>
            </a:r>
            <a:r>
              <a:rPr lang="en-US" dirty="0"/>
              <a:t> </a:t>
            </a:r>
            <a:r>
              <a:rPr lang="en-US" dirty="0" err="1"/>
              <a:t>mulțumesc</a:t>
            </a:r>
            <a:r>
              <a:rPr lang="en-US" dirty="0"/>
              <a:t> </a:t>
            </a:r>
            <a:r>
              <a:rPr lang="en-US" dirty="0" err="1"/>
              <a:t>pentru</a:t>
            </a:r>
            <a:r>
              <a:rPr lang="en-US" dirty="0"/>
              <a:t> </a:t>
            </a:r>
            <a:r>
              <a:rPr lang="en-US" dirty="0" err="1"/>
              <a:t>atenție</a:t>
            </a:r>
            <a:r>
              <a:rPr lang="en-US" dirty="0"/>
              <a:t>!</a:t>
            </a:r>
          </a:p>
        </p:txBody>
      </p:sp>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path" presetSubtype="0" accel="50000" decel="50000" fill="hold" grpId="0" nodeType="withEffect">
                                  <p:stCondLst>
                                    <p:cond delay="0"/>
                                  </p:stCondLst>
                                  <p:childTnLst>
                                    <p:animMotion origin="layout" path="M -0.07448 0.01459 L -0.00143 -0.05833 L 0.10248 -0.05833 L 0.17552 0.01459 L 0.17552 0.11852 L 0.10248 0.19167 L -0.00143 0.19167 L -0.07448 0.11852 L -0.07448 0.01459 Z " pathEditMode="relative" rAng="0" ptsTypes="AAAAAAAAA">
                                      <p:cBhvr>
                                        <p:cTn id="6" dur="2000" fill="hold"/>
                                        <p:tgtEl>
                                          <p:spTgt spid="24"/>
                                        </p:tgtEl>
                                        <p:attrNameLst>
                                          <p:attrName>ppt_x</p:attrName>
                                          <p:attrName>ppt_y</p:attrName>
                                        </p:attrNameLst>
                                      </p:cBhvr>
                                      <p:rCtr x="12500" y="5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3" id="{B2A09113-D80A-4CEB-84AD-5F3C210546F5}" vid="{897E41CC-BF75-40EB-9A1D-4A51B13B2C3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8BF015-C9F0-46BD-A47D-086FC5BD5D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0009351-EDD4-484E-ACD6-D50CCB13763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1112</TotalTime>
  <Words>1668</Words>
  <Application>Microsoft Office PowerPoint</Application>
  <PresentationFormat>Ecran lat</PresentationFormat>
  <Paragraphs>91</Paragraphs>
  <Slides>9</Slides>
  <Notes>9</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9</vt:i4>
      </vt:variant>
    </vt:vector>
  </HeadingPairs>
  <TitlesOfParts>
    <vt:vector size="16" baseType="lpstr">
      <vt:lpstr>等线</vt:lpstr>
      <vt:lpstr>Abadi</vt:lpstr>
      <vt:lpstr>Arial</vt:lpstr>
      <vt:lpstr>Calibri</vt:lpstr>
      <vt:lpstr>Posterama</vt:lpstr>
      <vt:lpstr>Posterama Text SemiBold</vt:lpstr>
      <vt:lpstr>Custom</vt:lpstr>
      <vt:lpstr>CampusConnect. Aplicație web pentru chat  </vt:lpstr>
      <vt:lpstr>Introducere </vt:lpstr>
      <vt:lpstr>Motivație</vt:lpstr>
      <vt:lpstr>Obiectivele lucrarii</vt:lpstr>
      <vt:lpstr>Tehnologii utilizate</vt:lpstr>
      <vt:lpstr>Arhitectura aplicației</vt:lpstr>
      <vt:lpstr>Comunicarea în timp real</vt:lpstr>
      <vt:lpstr>Interfața aplicației</vt:lpstr>
      <vt:lpstr>Vă mulțumesc pentru atenție!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COCEI JANINA-CONSTANTINA</cp:lastModifiedBy>
  <cp:revision>7</cp:revision>
  <dcterms:created xsi:type="dcterms:W3CDTF">2023-09-14T05:46:04Z</dcterms:created>
  <dcterms:modified xsi:type="dcterms:W3CDTF">2025-07-02T21:11:39Z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