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13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9906733"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082095" y="1811864"/>
            <a:ext cx="5751272"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082095" y="3598328"/>
            <a:ext cx="5751272"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570869" y="5054602"/>
            <a:ext cx="729382" cy="279400"/>
          </a:xfrm>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a:xfrm>
            <a:off x="2082095" y="5054602"/>
            <a:ext cx="4403598" cy="279400"/>
          </a:xfrm>
        </p:spPr>
        <p:txBody>
          <a:bodyPr/>
          <a:lstStyle/>
          <a:p>
            <a:endParaRPr lang="en-PH"/>
          </a:p>
        </p:txBody>
      </p:sp>
      <p:sp>
        <p:nvSpPr>
          <p:cNvPr id="6" name="Slide Number Placeholder 5"/>
          <p:cNvSpPr>
            <a:spLocks noGrp="1"/>
          </p:cNvSpPr>
          <p:nvPr>
            <p:ph type="sldNum" sz="quarter" idx="12"/>
          </p:nvPr>
        </p:nvSpPr>
        <p:spPr>
          <a:xfrm>
            <a:off x="7385427" y="5054602"/>
            <a:ext cx="447940" cy="279400"/>
          </a:xfrm>
        </p:spPr>
        <p:txBody>
          <a:bodyPr/>
          <a:lstStyle/>
          <a:p>
            <a:fld id="{E5DCF4B3-63DB-41E3-9E91-1FD6AD44CF17}" type="slidenum">
              <a:rPr lang="en-PH" smtClean="0"/>
              <a:t>‹#›</a:t>
            </a:fld>
            <a:endParaRPr lang="en-PH"/>
          </a:p>
        </p:txBody>
      </p:sp>
      <p:cxnSp>
        <p:nvCxnSpPr>
          <p:cNvPr id="15" name="Straight Connector 14"/>
          <p:cNvCxnSpPr/>
          <p:nvPr/>
        </p:nvCxnSpPr>
        <p:spPr>
          <a:xfrm>
            <a:off x="2188144" y="3471329"/>
            <a:ext cx="553917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679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4938" y="4815415"/>
            <a:ext cx="7365295"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1782" y="1032934"/>
            <a:ext cx="7682439"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74938" y="5382153"/>
            <a:ext cx="7365295"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14026-97E1-4B03-9ADE-9EE30C724529}" type="datetimeFigureOut">
              <a:rPr lang="en-PH" smtClean="0"/>
              <a:t>14/03/2019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5DCF4B3-63DB-41E3-9E91-1FD6AD44CF17}" type="slidenum">
              <a:rPr lang="en-PH" smtClean="0"/>
              <a:t>‹#›</a:t>
            </a:fld>
            <a:endParaRPr lang="en-PH"/>
          </a:p>
        </p:txBody>
      </p:sp>
    </p:spTree>
    <p:extLst>
      <p:ext uri="{BB962C8B-B14F-4D97-AF65-F5344CB8AC3E}">
        <p14:creationId xmlns:p14="http://schemas.microsoft.com/office/powerpoint/2010/main" val="267270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4938" y="906873"/>
            <a:ext cx="7365295"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74937" y="4275666"/>
            <a:ext cx="7365297"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DCF4B3-63DB-41E3-9E91-1FD6AD44CF17}" type="slidenum">
              <a:rPr lang="en-PH" smtClean="0"/>
              <a:t>‹#›</a:t>
            </a:fld>
            <a:endParaRPr lang="en-PH"/>
          </a:p>
        </p:txBody>
      </p:sp>
      <p:cxnSp>
        <p:nvCxnSpPr>
          <p:cNvPr id="15" name="Straight Connector 14"/>
          <p:cNvCxnSpPr/>
          <p:nvPr/>
        </p:nvCxnSpPr>
        <p:spPr>
          <a:xfrm>
            <a:off x="1385005" y="4140199"/>
            <a:ext cx="715696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45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528" y="982132"/>
            <a:ext cx="6933604"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33550" y="3352800"/>
            <a:ext cx="6383865"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74935" y="4343401"/>
            <a:ext cx="7365300"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DCF4B3-63DB-41E3-9E91-1FD6AD44CF17}" type="slidenum">
              <a:rPr lang="en-PH" smtClean="0"/>
              <a:t>‹#›</a:t>
            </a:fld>
            <a:endParaRPr lang="en-PH"/>
          </a:p>
        </p:txBody>
      </p:sp>
      <p:sp>
        <p:nvSpPr>
          <p:cNvPr id="14" name="TextBox 13"/>
          <p:cNvSpPr txBox="1"/>
          <p:nvPr/>
        </p:nvSpPr>
        <p:spPr>
          <a:xfrm>
            <a:off x="920800" y="905362"/>
            <a:ext cx="49542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8269629" y="2827870"/>
            <a:ext cx="49542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385005" y="4140199"/>
            <a:ext cx="714516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373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4941" y="3308581"/>
            <a:ext cx="7365289"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74940" y="4777381"/>
            <a:ext cx="7365291"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DCF4B3-63DB-41E3-9E91-1FD6AD44CF17}" type="slidenum">
              <a:rPr lang="en-PH" smtClean="0"/>
              <a:t>‹#›</a:t>
            </a:fld>
            <a:endParaRPr lang="en-PH"/>
          </a:p>
        </p:txBody>
      </p:sp>
    </p:spTree>
    <p:extLst>
      <p:ext uri="{BB962C8B-B14F-4D97-AF65-F5344CB8AC3E}">
        <p14:creationId xmlns:p14="http://schemas.microsoft.com/office/powerpoint/2010/main" val="4034756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26868" y="982132"/>
            <a:ext cx="6852265"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274940" y="3639312"/>
            <a:ext cx="7365291"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74937" y="4529667"/>
            <a:ext cx="7365297"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DCF4B3-63DB-41E3-9E91-1FD6AD44CF17}" type="slidenum">
              <a:rPr lang="en-PH" smtClean="0"/>
              <a:t>‹#›</a:t>
            </a:fld>
            <a:endParaRPr lang="en-PH"/>
          </a:p>
        </p:txBody>
      </p:sp>
      <p:sp>
        <p:nvSpPr>
          <p:cNvPr id="12" name="TextBox 11"/>
          <p:cNvSpPr txBox="1"/>
          <p:nvPr/>
        </p:nvSpPr>
        <p:spPr>
          <a:xfrm>
            <a:off x="951232" y="896895"/>
            <a:ext cx="49542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8287280" y="2607728"/>
            <a:ext cx="49542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85005" y="3429000"/>
            <a:ext cx="714516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895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74937" y="982132"/>
            <a:ext cx="7365295"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74940" y="3566160"/>
            <a:ext cx="7365291"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74938" y="4470401"/>
            <a:ext cx="7365295"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DCF4B3-63DB-41E3-9E91-1FD6AD44CF17}" type="slidenum">
              <a:rPr lang="en-PH" smtClean="0"/>
              <a:t>‹#›</a:t>
            </a:fld>
            <a:endParaRPr lang="en-PH"/>
          </a:p>
        </p:txBody>
      </p:sp>
      <p:cxnSp>
        <p:nvCxnSpPr>
          <p:cNvPr id="15" name="Straight Connector 14"/>
          <p:cNvCxnSpPr/>
          <p:nvPr/>
        </p:nvCxnSpPr>
        <p:spPr>
          <a:xfrm>
            <a:off x="1385009" y="3429000"/>
            <a:ext cx="715695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354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74937" y="2490136"/>
            <a:ext cx="7365297"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DCF4B3-63DB-41E3-9E91-1FD6AD44CF17}" type="slidenum">
              <a:rPr lang="en-PH" smtClean="0"/>
              <a:t>‹#›</a:t>
            </a:fld>
            <a:endParaRPr lang="en-PH"/>
          </a:p>
        </p:txBody>
      </p:sp>
      <p:cxnSp>
        <p:nvCxnSpPr>
          <p:cNvPr id="14" name="Straight Connector 13"/>
          <p:cNvCxnSpPr/>
          <p:nvPr/>
        </p:nvCxnSpPr>
        <p:spPr>
          <a:xfrm>
            <a:off x="1385005" y="2354670"/>
            <a:ext cx="715695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603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389" y="906874"/>
            <a:ext cx="1753841"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74940" y="906874"/>
            <a:ext cx="5325135"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DCF4B3-63DB-41E3-9E91-1FD6AD44CF17}" type="slidenum">
              <a:rPr lang="en-PH" smtClean="0"/>
              <a:t>‹#›</a:t>
            </a:fld>
            <a:endParaRPr lang="en-PH"/>
          </a:p>
        </p:txBody>
      </p:sp>
      <p:cxnSp>
        <p:nvCxnSpPr>
          <p:cNvPr id="14" name="Straight Connector 13"/>
          <p:cNvCxnSpPr/>
          <p:nvPr/>
        </p:nvCxnSpPr>
        <p:spPr>
          <a:xfrm>
            <a:off x="6765971" y="906874"/>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80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85004" y="2356260"/>
            <a:ext cx="71451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DCF4B3-63DB-41E3-9E91-1FD6AD44CF17}" type="slidenum">
              <a:rPr lang="en-PH" smtClean="0"/>
              <a:t>‹#›</a:t>
            </a:fld>
            <a:endParaRPr lang="en-PH"/>
          </a:p>
        </p:txBody>
      </p:sp>
    </p:spTree>
    <p:extLst>
      <p:ext uri="{BB962C8B-B14F-4D97-AF65-F5344CB8AC3E}">
        <p14:creationId xmlns:p14="http://schemas.microsoft.com/office/powerpoint/2010/main" val="132866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85004" y="1641413"/>
            <a:ext cx="7145162"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385004" y="3734860"/>
            <a:ext cx="7145162"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14026-97E1-4B03-9ADE-9EE30C724529}" type="datetimeFigureOut">
              <a:rPr lang="en-PH" smtClean="0"/>
              <a:t>14/03/2019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DCF4B3-63DB-41E3-9E91-1FD6AD44CF17}" type="slidenum">
              <a:rPr lang="en-PH" smtClean="0"/>
              <a:t>‹#›</a:t>
            </a:fld>
            <a:endParaRPr lang="en-PH"/>
          </a:p>
        </p:txBody>
      </p:sp>
      <p:cxnSp>
        <p:nvCxnSpPr>
          <p:cNvPr id="31" name="Straight Connector 30"/>
          <p:cNvCxnSpPr/>
          <p:nvPr/>
        </p:nvCxnSpPr>
        <p:spPr>
          <a:xfrm>
            <a:off x="1385005" y="3599392"/>
            <a:ext cx="714516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96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85004" y="2356260"/>
            <a:ext cx="71451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74938" y="915338"/>
            <a:ext cx="7365295"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74938" y="2487168"/>
            <a:ext cx="361569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32248" y="2487168"/>
            <a:ext cx="361569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D14026-97E1-4B03-9ADE-9EE30C724529}" type="datetimeFigureOut">
              <a:rPr lang="en-PH" smtClean="0"/>
              <a:t>14/03/2019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5DCF4B3-63DB-41E3-9E91-1FD6AD44CF17}" type="slidenum">
              <a:rPr lang="en-PH" smtClean="0"/>
              <a:t>‹#›</a:t>
            </a:fld>
            <a:endParaRPr lang="en-PH"/>
          </a:p>
        </p:txBody>
      </p:sp>
    </p:spTree>
    <p:extLst>
      <p:ext uri="{BB962C8B-B14F-4D97-AF65-F5344CB8AC3E}">
        <p14:creationId xmlns:p14="http://schemas.microsoft.com/office/powerpoint/2010/main" val="87153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74940" y="2658533"/>
            <a:ext cx="361569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74940" y="3243263"/>
            <a:ext cx="361569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8651" y="2658533"/>
            <a:ext cx="361569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8651" y="3243263"/>
            <a:ext cx="361569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D14026-97E1-4B03-9ADE-9EE30C724529}" type="datetimeFigureOut">
              <a:rPr lang="en-PH" smtClean="0"/>
              <a:t>14/03/2019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5DCF4B3-63DB-41E3-9E91-1FD6AD44CF17}" type="slidenum">
              <a:rPr lang="en-PH" smtClean="0"/>
              <a:t>‹#›</a:t>
            </a:fld>
            <a:endParaRPr lang="en-PH"/>
          </a:p>
        </p:txBody>
      </p:sp>
      <p:cxnSp>
        <p:nvCxnSpPr>
          <p:cNvPr id="41" name="Straight Connector 40"/>
          <p:cNvCxnSpPr/>
          <p:nvPr/>
        </p:nvCxnSpPr>
        <p:spPr>
          <a:xfrm>
            <a:off x="1385005" y="2354670"/>
            <a:ext cx="714516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967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74938" y="915338"/>
            <a:ext cx="7365296"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D14026-97E1-4B03-9ADE-9EE30C724529}" type="datetimeFigureOut">
              <a:rPr lang="en-PH" smtClean="0"/>
              <a:t>14/03/2019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5DCF4B3-63DB-41E3-9E91-1FD6AD44CF17}" type="slidenum">
              <a:rPr lang="en-PH" smtClean="0"/>
              <a:t>‹#›</a:t>
            </a:fld>
            <a:endParaRPr lang="en-PH"/>
          </a:p>
        </p:txBody>
      </p:sp>
      <p:cxnSp>
        <p:nvCxnSpPr>
          <p:cNvPr id="14" name="Straight Connector 13"/>
          <p:cNvCxnSpPr/>
          <p:nvPr/>
        </p:nvCxnSpPr>
        <p:spPr>
          <a:xfrm>
            <a:off x="1385005" y="2354670"/>
            <a:ext cx="714516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4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14026-97E1-4B03-9ADE-9EE30C724529}" type="datetimeFigureOut">
              <a:rPr lang="en-PH" smtClean="0"/>
              <a:t>14/03/2019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5DCF4B3-63DB-41E3-9E91-1FD6AD44CF17}" type="slidenum">
              <a:rPr lang="en-PH" smtClean="0"/>
              <a:t>‹#›</a:t>
            </a:fld>
            <a:endParaRPr lang="en-PH"/>
          </a:p>
        </p:txBody>
      </p:sp>
    </p:spTree>
    <p:extLst>
      <p:ext uri="{BB962C8B-B14F-4D97-AF65-F5344CB8AC3E}">
        <p14:creationId xmlns:p14="http://schemas.microsoft.com/office/powerpoint/2010/main" val="188599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4937" y="1388534"/>
            <a:ext cx="27481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463401" y="982133"/>
            <a:ext cx="4176834"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74937" y="3031065"/>
            <a:ext cx="27481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14026-97E1-4B03-9ADE-9EE30C724529}" type="datetimeFigureOut">
              <a:rPr lang="en-PH" smtClean="0"/>
              <a:t>14/03/2019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5DCF4B3-63DB-41E3-9E91-1FD6AD44CF17}" type="slidenum">
              <a:rPr lang="en-PH" smtClean="0"/>
              <a:t>‹#›</a:t>
            </a:fld>
            <a:endParaRPr lang="en-PH"/>
          </a:p>
        </p:txBody>
      </p:sp>
      <p:cxnSp>
        <p:nvCxnSpPr>
          <p:cNvPr id="16" name="Straight Connector 15"/>
          <p:cNvCxnSpPr/>
          <p:nvPr/>
        </p:nvCxnSpPr>
        <p:spPr>
          <a:xfrm>
            <a:off x="1385005" y="2912533"/>
            <a:ext cx="252806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54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4937" y="1883832"/>
            <a:ext cx="3934886"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614992" y="1032933"/>
            <a:ext cx="3173585"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74938" y="3255432"/>
            <a:ext cx="3934884"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14026-97E1-4B03-9ADE-9EE30C724529}" type="datetimeFigureOut">
              <a:rPr lang="en-PH" smtClean="0"/>
              <a:t>14/03/2019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5DCF4B3-63DB-41E3-9E91-1FD6AD44CF17}" type="slidenum">
              <a:rPr lang="en-PH" smtClean="0"/>
              <a:t>‹#›</a:t>
            </a:fld>
            <a:endParaRPr lang="en-PH"/>
          </a:p>
        </p:txBody>
      </p:sp>
    </p:spTree>
    <p:extLst>
      <p:ext uri="{BB962C8B-B14F-4D97-AF65-F5344CB8AC3E}">
        <p14:creationId xmlns:p14="http://schemas.microsoft.com/office/powerpoint/2010/main" val="247433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915173"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274938" y="915338"/>
            <a:ext cx="7365295"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74937" y="2490136"/>
            <a:ext cx="7365297"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86393" y="5960533"/>
            <a:ext cx="124397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D14026-97E1-4B03-9ADE-9EE30C724529}" type="datetimeFigureOut">
              <a:rPr lang="en-PH" smtClean="0"/>
              <a:t>14/03/2019</a:t>
            </a:fld>
            <a:endParaRPr lang="en-PH"/>
          </a:p>
        </p:txBody>
      </p:sp>
      <p:sp>
        <p:nvSpPr>
          <p:cNvPr id="5" name="Footer Placeholder 4"/>
          <p:cNvSpPr>
            <a:spLocks noGrp="1"/>
          </p:cNvSpPr>
          <p:nvPr>
            <p:ph type="ftr" sz="quarter" idx="3"/>
          </p:nvPr>
        </p:nvSpPr>
        <p:spPr>
          <a:xfrm>
            <a:off x="1274938" y="5960533"/>
            <a:ext cx="5530056"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8211765" y="5960533"/>
            <a:ext cx="428469"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DCF4B3-63DB-41E3-9E91-1FD6AD44CF17}" type="slidenum">
              <a:rPr lang="en-PH" smtClean="0"/>
              <a:t>‹#›</a:t>
            </a:fld>
            <a:endParaRPr lang="en-PH"/>
          </a:p>
        </p:txBody>
      </p:sp>
    </p:spTree>
    <p:extLst>
      <p:ext uri="{BB962C8B-B14F-4D97-AF65-F5344CB8AC3E}">
        <p14:creationId xmlns:p14="http://schemas.microsoft.com/office/powerpoint/2010/main" val="627224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pic>
        <p:nvPicPr>
          <p:cNvPr id="4" name="Picture 10" descr="uici-logo">
            <a:extLst>
              <a:ext uri="{FF2B5EF4-FFF2-40B4-BE49-F238E27FC236}">
                <a16:creationId xmlns:a16="http://schemas.microsoft.com/office/drawing/2014/main" id="{31615876-5749-483A-8E40-2CC616DB7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940571"/>
            <a:ext cx="41148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5CB2100A-B68F-458B-B232-1CECFD655600}"/>
              </a:ext>
            </a:extLst>
          </p:cNvPr>
          <p:cNvPicPr>
            <a:picLocks noChangeAspect="1" noChangeArrowheads="1"/>
          </p:cNvPicPr>
          <p:nvPr/>
        </p:nvPicPr>
        <p:blipFill rotWithShape="1">
          <a:blip r:embed="rId4" cstate="print"/>
          <a:srcRect l="12399" t="10886" r="2181" b="12909"/>
          <a:stretch/>
        </p:blipFill>
        <p:spPr bwMode="auto">
          <a:xfrm>
            <a:off x="1654628" y="5172635"/>
            <a:ext cx="6596743" cy="744794"/>
          </a:xfrm>
          <a:prstGeom prst="rect">
            <a:avLst/>
          </a:prstGeom>
          <a:noFill/>
        </p:spPr>
      </p:pic>
    </p:spTree>
    <p:extLst>
      <p:ext uri="{BB962C8B-B14F-4D97-AF65-F5344CB8AC3E}">
        <p14:creationId xmlns:p14="http://schemas.microsoft.com/office/powerpoint/2010/main" val="186414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71600" y="1244159"/>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ACCREDITATION</a:t>
            </a:r>
          </a:p>
        </p:txBody>
      </p:sp>
      <p:sp>
        <p:nvSpPr>
          <p:cNvPr id="5" name="Content Placeholder 2">
            <a:extLst>
              <a:ext uri="{FF2B5EF4-FFF2-40B4-BE49-F238E27FC236}">
                <a16:creationId xmlns:a16="http://schemas.microsoft.com/office/drawing/2014/main" id="{45119E3E-C105-4568-A8B3-E569230EC43F}"/>
              </a:ext>
            </a:extLst>
          </p:cNvPr>
          <p:cNvSpPr>
            <a:spLocks noGrp="1"/>
          </p:cNvSpPr>
          <p:nvPr>
            <p:ph idx="1"/>
          </p:nvPr>
        </p:nvSpPr>
        <p:spPr>
          <a:xfrm>
            <a:off x="1904716" y="3012141"/>
            <a:ext cx="6203856" cy="443752"/>
          </a:xfrm>
        </p:spPr>
        <p:txBody>
          <a:bodyPr>
            <a:normAutofit/>
          </a:bodyPr>
          <a:lstStyle/>
          <a:p>
            <a:pPr marL="465138" indent="-465138">
              <a:lnSpc>
                <a:spcPct val="80000"/>
              </a:lnSpc>
              <a:buFont typeface="Wingdings" panose="05000000000000000000" pitchFamily="2" charset="2"/>
              <a:buChar char="v"/>
            </a:pPr>
            <a:r>
              <a:rPr lang="en-US" altLang="en-US" b="1" dirty="0">
                <a:solidFill>
                  <a:schemeClr val="accent2"/>
                </a:solidFill>
                <a:latin typeface="Lucida Sans" panose="020B0602030504020204" pitchFamily="34" charset="0"/>
              </a:rPr>
              <a:t>Asian Development Bank (ADB)</a:t>
            </a:r>
          </a:p>
        </p:txBody>
      </p:sp>
      <p:sp>
        <p:nvSpPr>
          <p:cNvPr id="9" name="Content Placeholder 2">
            <a:extLst>
              <a:ext uri="{FF2B5EF4-FFF2-40B4-BE49-F238E27FC236}">
                <a16:creationId xmlns:a16="http://schemas.microsoft.com/office/drawing/2014/main" id="{C7EA0195-7355-4354-B65C-F2CAC19007B1}"/>
              </a:ext>
            </a:extLst>
          </p:cNvPr>
          <p:cNvSpPr txBox="1">
            <a:spLocks/>
          </p:cNvSpPr>
          <p:nvPr/>
        </p:nvSpPr>
        <p:spPr>
          <a:xfrm>
            <a:off x="1922646" y="3527610"/>
            <a:ext cx="6203856" cy="44375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65138" indent="-465138">
              <a:lnSpc>
                <a:spcPct val="80000"/>
              </a:lnSpc>
              <a:buFont typeface="Wingdings" panose="05000000000000000000" pitchFamily="2" charset="2"/>
              <a:buChar char="v"/>
            </a:pPr>
            <a:r>
              <a:rPr lang="en-US" altLang="en-US" b="1" dirty="0">
                <a:solidFill>
                  <a:schemeClr val="accent2"/>
                </a:solidFill>
                <a:latin typeface="Lucida Sans" panose="020B0602030504020204" pitchFamily="34" charset="0"/>
              </a:rPr>
              <a:t>NLEX Corporation</a:t>
            </a:r>
          </a:p>
        </p:txBody>
      </p:sp>
      <p:sp>
        <p:nvSpPr>
          <p:cNvPr id="10" name="Content Placeholder 2">
            <a:extLst>
              <a:ext uri="{FF2B5EF4-FFF2-40B4-BE49-F238E27FC236}">
                <a16:creationId xmlns:a16="http://schemas.microsoft.com/office/drawing/2014/main" id="{4E6EFE20-C737-4D01-8A99-88CFF69BF154}"/>
              </a:ext>
            </a:extLst>
          </p:cNvPr>
          <p:cNvSpPr txBox="1">
            <a:spLocks/>
          </p:cNvSpPr>
          <p:nvPr/>
        </p:nvSpPr>
        <p:spPr>
          <a:xfrm>
            <a:off x="1913682" y="4043079"/>
            <a:ext cx="6203856" cy="71718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65138" indent="-465138">
              <a:lnSpc>
                <a:spcPct val="80000"/>
              </a:lnSpc>
              <a:buFont typeface="Wingdings" panose="05000000000000000000" pitchFamily="2" charset="2"/>
              <a:buChar char="v"/>
            </a:pPr>
            <a:r>
              <a:rPr lang="en-US" altLang="en-US" b="1" dirty="0">
                <a:solidFill>
                  <a:schemeClr val="accent2"/>
                </a:solidFill>
                <a:latin typeface="Lucida Sans" panose="020B0602030504020204" pitchFamily="34" charset="0"/>
              </a:rPr>
              <a:t>Australian Agency for International Development  (</a:t>
            </a:r>
            <a:r>
              <a:rPr lang="en-US" altLang="en-US" b="1" dirty="0" err="1">
                <a:solidFill>
                  <a:schemeClr val="accent2"/>
                </a:solidFill>
                <a:latin typeface="Lucida Sans" panose="020B0602030504020204" pitchFamily="34" charset="0"/>
              </a:rPr>
              <a:t>AusAID</a:t>
            </a:r>
            <a:r>
              <a:rPr lang="en-US" altLang="en-US" b="1" dirty="0">
                <a:solidFill>
                  <a:schemeClr val="accent2"/>
                </a:solidFill>
                <a:latin typeface="Lucida Sans" panose="020B0602030504020204" pitchFamily="34" charset="0"/>
              </a:rPr>
              <a:t>)</a:t>
            </a:r>
          </a:p>
        </p:txBody>
      </p:sp>
    </p:spTree>
    <p:extLst>
      <p:ext uri="{BB962C8B-B14F-4D97-AF65-F5344CB8AC3E}">
        <p14:creationId xmlns:p14="http://schemas.microsoft.com/office/powerpoint/2010/main" val="91467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71600" y="1244159"/>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MEMBERSHIP</a:t>
            </a:r>
          </a:p>
        </p:txBody>
      </p:sp>
      <p:sp>
        <p:nvSpPr>
          <p:cNvPr id="5" name="Content Placeholder 2">
            <a:extLst>
              <a:ext uri="{FF2B5EF4-FFF2-40B4-BE49-F238E27FC236}">
                <a16:creationId xmlns:a16="http://schemas.microsoft.com/office/drawing/2014/main" id="{45119E3E-C105-4568-A8B3-E569230EC43F}"/>
              </a:ext>
            </a:extLst>
          </p:cNvPr>
          <p:cNvSpPr>
            <a:spLocks noGrp="1"/>
          </p:cNvSpPr>
          <p:nvPr>
            <p:ph idx="1"/>
          </p:nvPr>
        </p:nvSpPr>
        <p:spPr>
          <a:xfrm>
            <a:off x="1904716" y="3012141"/>
            <a:ext cx="7037578" cy="443752"/>
          </a:xfrm>
        </p:spPr>
        <p:txBody>
          <a:bodyPr>
            <a:normAutofit fontScale="70000" lnSpcReduction="20000"/>
          </a:bodyPr>
          <a:lstStyle/>
          <a:p>
            <a:pPr marL="465138" indent="-465138">
              <a:lnSpc>
                <a:spcPct val="80000"/>
              </a:lnSpc>
              <a:buFont typeface="Wingdings" panose="05000000000000000000" pitchFamily="2" charset="2"/>
              <a:buChar char="v"/>
            </a:pPr>
            <a:r>
              <a:rPr lang="en-US" altLang="en-US" b="1" dirty="0">
                <a:solidFill>
                  <a:schemeClr val="accent2"/>
                </a:solidFill>
                <a:latin typeface="Lucida Sans" panose="020B0602030504020204" pitchFamily="34" charset="0"/>
              </a:rPr>
              <a:t>Council of Engineering Consultants of the Philippines</a:t>
            </a:r>
          </a:p>
        </p:txBody>
      </p:sp>
      <p:sp>
        <p:nvSpPr>
          <p:cNvPr id="9" name="Content Placeholder 2">
            <a:extLst>
              <a:ext uri="{FF2B5EF4-FFF2-40B4-BE49-F238E27FC236}">
                <a16:creationId xmlns:a16="http://schemas.microsoft.com/office/drawing/2014/main" id="{C7EA0195-7355-4354-B65C-F2CAC19007B1}"/>
              </a:ext>
            </a:extLst>
          </p:cNvPr>
          <p:cNvSpPr txBox="1">
            <a:spLocks/>
          </p:cNvSpPr>
          <p:nvPr/>
        </p:nvSpPr>
        <p:spPr>
          <a:xfrm>
            <a:off x="1922646" y="3366246"/>
            <a:ext cx="6333848" cy="443752"/>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65138" indent="-465138">
              <a:lnSpc>
                <a:spcPct val="120000"/>
              </a:lnSpc>
              <a:buFont typeface="Wingdings" panose="05000000000000000000" pitchFamily="2" charset="2"/>
              <a:buChar char="v"/>
            </a:pPr>
            <a:r>
              <a:rPr lang="en-US" altLang="en-US" sz="1700" b="1" dirty="0">
                <a:solidFill>
                  <a:schemeClr val="accent2"/>
                </a:solidFill>
                <a:latin typeface="Lucida Sans" panose="020B0602030504020204" pitchFamily="34" charset="0"/>
              </a:rPr>
              <a:t>Association of Consultant Civil Engineers of the Philippines </a:t>
            </a:r>
          </a:p>
        </p:txBody>
      </p:sp>
      <p:sp>
        <p:nvSpPr>
          <p:cNvPr id="10" name="Content Placeholder 2">
            <a:extLst>
              <a:ext uri="{FF2B5EF4-FFF2-40B4-BE49-F238E27FC236}">
                <a16:creationId xmlns:a16="http://schemas.microsoft.com/office/drawing/2014/main" id="{4E6EFE20-C737-4D01-8A99-88CFF69BF154}"/>
              </a:ext>
            </a:extLst>
          </p:cNvPr>
          <p:cNvSpPr txBox="1">
            <a:spLocks/>
          </p:cNvSpPr>
          <p:nvPr/>
        </p:nvSpPr>
        <p:spPr>
          <a:xfrm>
            <a:off x="1913682" y="4177549"/>
            <a:ext cx="6203856" cy="44375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65138" indent="-465138">
              <a:lnSpc>
                <a:spcPct val="80000"/>
              </a:lnSpc>
              <a:buFont typeface="Wingdings" panose="05000000000000000000" pitchFamily="2" charset="2"/>
              <a:buChar char="v"/>
            </a:pPr>
            <a:r>
              <a:rPr lang="en-US" altLang="en-US" sz="1700" b="1" dirty="0">
                <a:solidFill>
                  <a:schemeClr val="accent2"/>
                </a:solidFill>
                <a:latin typeface="Lucida Sans" panose="020B0602030504020204" pitchFamily="34" charset="0"/>
              </a:rPr>
              <a:t>Society of Philippine Accredited Consultants, Inc.</a:t>
            </a:r>
          </a:p>
        </p:txBody>
      </p:sp>
      <p:sp>
        <p:nvSpPr>
          <p:cNvPr id="7" name="Content Placeholder 2">
            <a:extLst>
              <a:ext uri="{FF2B5EF4-FFF2-40B4-BE49-F238E27FC236}">
                <a16:creationId xmlns:a16="http://schemas.microsoft.com/office/drawing/2014/main" id="{B0ABA29E-EA3C-4E6C-86AF-32D431DC9773}"/>
              </a:ext>
            </a:extLst>
          </p:cNvPr>
          <p:cNvSpPr txBox="1">
            <a:spLocks/>
          </p:cNvSpPr>
          <p:nvPr/>
        </p:nvSpPr>
        <p:spPr>
          <a:xfrm>
            <a:off x="1904718" y="4545101"/>
            <a:ext cx="6203856" cy="61857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65138" indent="-465138">
              <a:buFont typeface="Wingdings" panose="05000000000000000000" pitchFamily="2" charset="2"/>
              <a:buChar char="v"/>
            </a:pPr>
            <a:r>
              <a:rPr lang="en-US" altLang="en-US" sz="1700" b="1" dirty="0">
                <a:solidFill>
                  <a:schemeClr val="accent2"/>
                </a:solidFill>
                <a:latin typeface="Lucida Sans" panose="020B0602030504020204" pitchFamily="34" charset="0"/>
              </a:rPr>
              <a:t>Institute of Management Consultants for the Philippines</a:t>
            </a:r>
          </a:p>
        </p:txBody>
      </p:sp>
      <p:sp>
        <p:nvSpPr>
          <p:cNvPr id="8" name="Content Placeholder 2">
            <a:extLst>
              <a:ext uri="{FF2B5EF4-FFF2-40B4-BE49-F238E27FC236}">
                <a16:creationId xmlns:a16="http://schemas.microsoft.com/office/drawing/2014/main" id="{D875BC69-0890-42E5-AEFD-301CC62B81E3}"/>
              </a:ext>
            </a:extLst>
          </p:cNvPr>
          <p:cNvSpPr txBox="1">
            <a:spLocks/>
          </p:cNvSpPr>
          <p:nvPr/>
        </p:nvSpPr>
        <p:spPr>
          <a:xfrm>
            <a:off x="1909201" y="5221934"/>
            <a:ext cx="6203856" cy="61857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65138" indent="-465138">
              <a:buFont typeface="Wingdings" panose="05000000000000000000" pitchFamily="2" charset="2"/>
              <a:buChar char="v"/>
            </a:pPr>
            <a:r>
              <a:rPr lang="en-US" altLang="en-US" sz="1700" b="1" dirty="0">
                <a:solidFill>
                  <a:schemeClr val="accent2"/>
                </a:solidFill>
                <a:latin typeface="Lucida Sans" panose="020B0602030504020204" pitchFamily="34" charset="0"/>
              </a:rPr>
              <a:t>Confederation of Filipino Consulting Organizations</a:t>
            </a:r>
          </a:p>
        </p:txBody>
      </p:sp>
    </p:spTree>
    <p:extLst>
      <p:ext uri="{BB962C8B-B14F-4D97-AF65-F5344CB8AC3E}">
        <p14:creationId xmlns:p14="http://schemas.microsoft.com/office/powerpoint/2010/main" val="282337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71600" y="907984"/>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CLIENTS</a:t>
            </a:r>
          </a:p>
        </p:txBody>
      </p:sp>
      <p:sp>
        <p:nvSpPr>
          <p:cNvPr id="11" name="Rectangle 5">
            <a:extLst>
              <a:ext uri="{FF2B5EF4-FFF2-40B4-BE49-F238E27FC236}">
                <a16:creationId xmlns:a16="http://schemas.microsoft.com/office/drawing/2014/main" id="{2DAF8926-47B7-426A-8224-A070F12EF4DF}"/>
              </a:ext>
            </a:extLst>
          </p:cNvPr>
          <p:cNvSpPr>
            <a:spLocks noGrp="1" noChangeArrowheads="1"/>
          </p:cNvSpPr>
          <p:nvPr>
            <p:ph sz="half" idx="1"/>
          </p:nvPr>
        </p:nvSpPr>
        <p:spPr>
          <a:xfrm>
            <a:off x="1111621" y="1713938"/>
            <a:ext cx="3902075" cy="4410916"/>
          </a:xfrm>
          <a:solidFill>
            <a:schemeClr val="accent2">
              <a:lumMod val="40000"/>
              <a:lumOff val="60000"/>
            </a:schemeClr>
          </a:solidFill>
        </p:spPr>
        <p:txBody>
          <a:bodyPr>
            <a:normAutofit fontScale="92500"/>
          </a:bodyPr>
          <a:lstStyle/>
          <a:p>
            <a:pPr eaLnBrk="1" hangingPunct="1">
              <a:lnSpc>
                <a:spcPct val="90000"/>
              </a:lnSpc>
              <a:buFontTx/>
              <a:buNone/>
            </a:pPr>
            <a:r>
              <a:rPr lang="en-US" altLang="en-US" sz="1500" b="1" dirty="0">
                <a:solidFill>
                  <a:schemeClr val="accent2"/>
                </a:solidFill>
              </a:rPr>
              <a:t>NATIONAL GOVERNMENT AGENCY</a:t>
            </a:r>
          </a:p>
          <a:p>
            <a:pPr eaLnBrk="1" hangingPunct="1">
              <a:lnSpc>
                <a:spcPct val="90000"/>
              </a:lnSpc>
            </a:pPr>
            <a:r>
              <a:rPr lang="en-US" altLang="en-US" sz="1500" b="1" dirty="0"/>
              <a:t>Office of the President of the Philippines</a:t>
            </a:r>
          </a:p>
          <a:p>
            <a:pPr eaLnBrk="1" hangingPunct="1">
              <a:lnSpc>
                <a:spcPct val="90000"/>
              </a:lnSpc>
            </a:pPr>
            <a:r>
              <a:rPr lang="en-US" altLang="en-US" sz="1500" b="1" dirty="0"/>
              <a:t>Department of Land Reform</a:t>
            </a:r>
          </a:p>
          <a:p>
            <a:pPr eaLnBrk="1" hangingPunct="1">
              <a:lnSpc>
                <a:spcPct val="90000"/>
              </a:lnSpc>
            </a:pPr>
            <a:r>
              <a:rPr lang="en-US" altLang="en-US" sz="1500" b="1" dirty="0"/>
              <a:t>Department of Education</a:t>
            </a:r>
          </a:p>
          <a:p>
            <a:pPr eaLnBrk="1" hangingPunct="1">
              <a:lnSpc>
                <a:spcPct val="90000"/>
              </a:lnSpc>
            </a:pPr>
            <a:r>
              <a:rPr lang="en-US" altLang="en-US" sz="1500" b="1" dirty="0"/>
              <a:t>Department of Finance</a:t>
            </a:r>
          </a:p>
          <a:p>
            <a:pPr eaLnBrk="1" hangingPunct="1">
              <a:lnSpc>
                <a:spcPct val="90000"/>
              </a:lnSpc>
            </a:pPr>
            <a:r>
              <a:rPr lang="en-US" altLang="en-US" sz="1500" b="1" dirty="0"/>
              <a:t>Department of Environment and Natural Resources</a:t>
            </a:r>
          </a:p>
          <a:p>
            <a:pPr eaLnBrk="1" hangingPunct="1">
              <a:lnSpc>
                <a:spcPct val="90000"/>
              </a:lnSpc>
            </a:pPr>
            <a:r>
              <a:rPr lang="en-US" altLang="en-US" sz="1500" b="1" dirty="0"/>
              <a:t>Department of Health</a:t>
            </a:r>
          </a:p>
          <a:p>
            <a:pPr eaLnBrk="1" hangingPunct="1">
              <a:lnSpc>
                <a:spcPct val="90000"/>
              </a:lnSpc>
            </a:pPr>
            <a:r>
              <a:rPr lang="en-US" altLang="en-US" sz="1500" b="1" dirty="0"/>
              <a:t>Department of National Defense</a:t>
            </a:r>
          </a:p>
          <a:p>
            <a:pPr eaLnBrk="1" hangingPunct="1">
              <a:lnSpc>
                <a:spcPct val="90000"/>
              </a:lnSpc>
            </a:pPr>
            <a:r>
              <a:rPr lang="en-US" altLang="en-US" sz="1500" b="1" dirty="0"/>
              <a:t>Department of Public Works &amp; Highways</a:t>
            </a:r>
          </a:p>
          <a:p>
            <a:pPr eaLnBrk="1" hangingPunct="1">
              <a:lnSpc>
                <a:spcPct val="90000"/>
              </a:lnSpc>
            </a:pPr>
            <a:r>
              <a:rPr lang="en-US" altLang="en-US" sz="1500" b="1" dirty="0"/>
              <a:t>Department of Social Welfare &amp; Development</a:t>
            </a:r>
          </a:p>
          <a:p>
            <a:pPr eaLnBrk="1" hangingPunct="1">
              <a:lnSpc>
                <a:spcPct val="90000"/>
              </a:lnSpc>
            </a:pPr>
            <a:r>
              <a:rPr lang="en-US" altLang="en-US" sz="1500" b="1" dirty="0"/>
              <a:t>Department of Tourism</a:t>
            </a:r>
          </a:p>
          <a:p>
            <a:pPr eaLnBrk="1" hangingPunct="1">
              <a:lnSpc>
                <a:spcPct val="90000"/>
              </a:lnSpc>
            </a:pPr>
            <a:r>
              <a:rPr lang="en-US" altLang="en-US" sz="1500" b="1" dirty="0"/>
              <a:t>Department of Trade &amp; Industry</a:t>
            </a:r>
          </a:p>
          <a:p>
            <a:pPr eaLnBrk="1" hangingPunct="1">
              <a:lnSpc>
                <a:spcPct val="90000"/>
              </a:lnSpc>
            </a:pPr>
            <a:r>
              <a:rPr lang="en-US" altLang="en-US" sz="1500" b="1" dirty="0"/>
              <a:t>Department of Transportation &amp; Communications</a:t>
            </a:r>
          </a:p>
        </p:txBody>
      </p:sp>
      <p:sp>
        <p:nvSpPr>
          <p:cNvPr id="12" name="Rectangle 6">
            <a:extLst>
              <a:ext uri="{FF2B5EF4-FFF2-40B4-BE49-F238E27FC236}">
                <a16:creationId xmlns:a16="http://schemas.microsoft.com/office/drawing/2014/main" id="{F241C19A-5739-43B8-AC92-8B3510515A70}"/>
              </a:ext>
            </a:extLst>
          </p:cNvPr>
          <p:cNvSpPr txBox="1">
            <a:spLocks noChangeArrowheads="1"/>
          </p:cNvSpPr>
          <p:nvPr/>
        </p:nvSpPr>
        <p:spPr>
          <a:xfrm>
            <a:off x="5015751" y="1705254"/>
            <a:ext cx="4037013" cy="4419600"/>
          </a:xfrm>
          <a:prstGeom prst="rect">
            <a:avLst/>
          </a:prstGeom>
          <a:solidFill>
            <a:schemeClr val="accent2">
              <a:lumMod val="40000"/>
              <a:lumOff val="60000"/>
            </a:schemeClr>
          </a:solidFill>
        </p:spPr>
        <p:txBody>
          <a:bodyP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28600" indent="-228600">
              <a:lnSpc>
                <a:spcPct val="90000"/>
              </a:lnSpc>
              <a:buFontTx/>
              <a:buNone/>
            </a:pPr>
            <a:r>
              <a:rPr lang="en-US" altLang="en-US" sz="1400" b="1" dirty="0">
                <a:solidFill>
                  <a:schemeClr val="accent2"/>
                </a:solidFill>
              </a:rPr>
              <a:t>GOVERNMENT OWNED &amp; CONTROLLED CORPORATION</a:t>
            </a:r>
          </a:p>
          <a:p>
            <a:pPr marL="228600" indent="-228600">
              <a:lnSpc>
                <a:spcPct val="90000"/>
              </a:lnSpc>
            </a:pPr>
            <a:r>
              <a:rPr lang="en-US" altLang="en-US" sz="1400" b="1" dirty="0"/>
              <a:t>Clark  Development Corporation</a:t>
            </a:r>
          </a:p>
          <a:p>
            <a:pPr marL="228600" indent="-228600">
              <a:lnSpc>
                <a:spcPct val="90000"/>
              </a:lnSpc>
            </a:pPr>
            <a:r>
              <a:rPr lang="en-US" altLang="en-US" sz="1400" b="1" dirty="0"/>
              <a:t>Local Water Utilities Administration</a:t>
            </a:r>
          </a:p>
          <a:p>
            <a:pPr marL="228600" indent="-228600">
              <a:lnSpc>
                <a:spcPct val="90000"/>
              </a:lnSpc>
            </a:pPr>
            <a:r>
              <a:rPr lang="en-US" altLang="en-US" sz="1400" b="1" dirty="0"/>
              <a:t>Subic Bay Metropolitan Authority</a:t>
            </a:r>
          </a:p>
          <a:p>
            <a:pPr marL="228600" indent="-228600">
              <a:lnSpc>
                <a:spcPct val="90000"/>
              </a:lnSpc>
            </a:pPr>
            <a:r>
              <a:rPr lang="en-US" altLang="en-US" sz="1400" b="1" dirty="0"/>
              <a:t>Bases Conversion and Development Authority</a:t>
            </a:r>
          </a:p>
          <a:p>
            <a:pPr marL="228600" indent="-228600">
              <a:lnSpc>
                <a:spcPct val="90000"/>
              </a:lnSpc>
              <a:buFontTx/>
              <a:buNone/>
            </a:pPr>
            <a:endParaRPr lang="en-US" altLang="en-US" sz="1400" b="1" dirty="0"/>
          </a:p>
          <a:p>
            <a:pPr marL="228600" indent="-228600">
              <a:lnSpc>
                <a:spcPct val="90000"/>
              </a:lnSpc>
              <a:buFontTx/>
              <a:buNone/>
            </a:pPr>
            <a:r>
              <a:rPr lang="en-US" altLang="en-US" sz="1400" b="1" dirty="0">
                <a:solidFill>
                  <a:schemeClr val="accent2"/>
                </a:solidFill>
              </a:rPr>
              <a:t>GOVERNMENT FINANCIAL INSTITUTION</a:t>
            </a:r>
          </a:p>
          <a:p>
            <a:pPr marL="228600" indent="-228600">
              <a:lnSpc>
                <a:spcPct val="90000"/>
              </a:lnSpc>
            </a:pPr>
            <a:r>
              <a:rPr lang="en-US" altLang="en-US" sz="1400" b="1" dirty="0"/>
              <a:t>Development Bank of the Philippines</a:t>
            </a:r>
          </a:p>
          <a:p>
            <a:pPr marL="228600" indent="-228600">
              <a:lnSpc>
                <a:spcPct val="90000"/>
              </a:lnSpc>
            </a:pPr>
            <a:r>
              <a:rPr lang="en-US" altLang="en-US" sz="1400" b="1" dirty="0"/>
              <a:t>Land Bank of the Philippines</a:t>
            </a:r>
          </a:p>
          <a:p>
            <a:pPr marL="228600" indent="-228600">
              <a:lnSpc>
                <a:spcPct val="90000"/>
              </a:lnSpc>
            </a:pPr>
            <a:endParaRPr lang="en-US" altLang="en-US" sz="1400" b="1" dirty="0"/>
          </a:p>
          <a:p>
            <a:pPr marL="228600" indent="-228600">
              <a:lnSpc>
                <a:spcPct val="90000"/>
              </a:lnSpc>
              <a:buFontTx/>
              <a:buNone/>
            </a:pPr>
            <a:r>
              <a:rPr lang="en-US" altLang="en-US" sz="1400" b="1" dirty="0">
                <a:solidFill>
                  <a:schemeClr val="accent2"/>
                </a:solidFill>
              </a:rPr>
              <a:t>LOCAL GOVERNMENT UNITS</a:t>
            </a:r>
          </a:p>
          <a:p>
            <a:pPr marL="228600" indent="-228600">
              <a:lnSpc>
                <a:spcPct val="90000"/>
              </a:lnSpc>
            </a:pPr>
            <a:r>
              <a:rPr lang="en-US" altLang="en-US" sz="1400" b="1" dirty="0"/>
              <a:t>Cities &amp; Municipalities</a:t>
            </a:r>
          </a:p>
          <a:p>
            <a:pPr marL="228600" indent="-228600">
              <a:lnSpc>
                <a:spcPct val="90000"/>
              </a:lnSpc>
            </a:pPr>
            <a:r>
              <a:rPr lang="en-US" altLang="en-US" sz="1400" b="1" dirty="0"/>
              <a:t>Regional Development Councils</a:t>
            </a:r>
          </a:p>
          <a:p>
            <a:pPr marL="228600" indent="-228600">
              <a:lnSpc>
                <a:spcPct val="90000"/>
              </a:lnSpc>
              <a:buFontTx/>
              <a:buNone/>
            </a:pPr>
            <a:endParaRPr lang="en-US" altLang="en-US" sz="1400" b="1" dirty="0"/>
          </a:p>
          <a:p>
            <a:pPr marL="228600" indent="-228600">
              <a:lnSpc>
                <a:spcPct val="90000"/>
              </a:lnSpc>
              <a:buFontTx/>
              <a:buNone/>
            </a:pPr>
            <a:r>
              <a:rPr lang="en-US" altLang="en-US" sz="1400" b="1" dirty="0">
                <a:solidFill>
                  <a:schemeClr val="accent2"/>
                </a:solidFill>
              </a:rPr>
              <a:t>JUDICIARY</a:t>
            </a:r>
          </a:p>
          <a:p>
            <a:pPr marL="228600" indent="-228600">
              <a:lnSpc>
                <a:spcPct val="90000"/>
              </a:lnSpc>
            </a:pPr>
            <a:r>
              <a:rPr lang="en-US" altLang="en-US" sz="1400" b="1" dirty="0"/>
              <a:t>Supreme Court of  the Philippines</a:t>
            </a:r>
          </a:p>
        </p:txBody>
      </p:sp>
    </p:spTree>
    <p:extLst>
      <p:ext uri="{BB962C8B-B14F-4D97-AF65-F5344CB8AC3E}">
        <p14:creationId xmlns:p14="http://schemas.microsoft.com/office/powerpoint/2010/main" val="157264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8481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 MAJOR UNDERTAKINGS</a:t>
            </a:r>
          </a:p>
        </p:txBody>
      </p:sp>
      <p:sp>
        <p:nvSpPr>
          <p:cNvPr id="7" name="Title 1">
            <a:extLst>
              <a:ext uri="{FF2B5EF4-FFF2-40B4-BE49-F238E27FC236}">
                <a16:creationId xmlns:a16="http://schemas.microsoft.com/office/drawing/2014/main" id="{8752F445-D7C6-444A-A648-A95AE16C4689}"/>
              </a:ext>
            </a:extLst>
          </p:cNvPr>
          <p:cNvSpPr txBox="1">
            <a:spLocks/>
          </p:cNvSpPr>
          <p:nvPr/>
        </p:nvSpPr>
        <p:spPr>
          <a:xfrm>
            <a:off x="2364954" y="1866900"/>
            <a:ext cx="5166146" cy="422104"/>
          </a:xfrm>
          <a:prstGeom prst="rect">
            <a:avLst/>
          </a:prstGeom>
          <a:solidFill>
            <a:srgbClr val="FFCCFF"/>
          </a:solidFill>
          <a:ln w="69850" cmpd="thinThick">
            <a:solidFill>
              <a:schemeClr val="accent1"/>
            </a:solid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500" b="1" dirty="0">
                <a:latin typeface="Arial Black" panose="020B0A04020102020204" pitchFamily="34" charset="0"/>
              </a:rPr>
              <a:t>ROADS</a:t>
            </a:r>
          </a:p>
        </p:txBody>
      </p:sp>
      <p:grpSp>
        <p:nvGrpSpPr>
          <p:cNvPr id="8" name="Group 13">
            <a:extLst>
              <a:ext uri="{FF2B5EF4-FFF2-40B4-BE49-F238E27FC236}">
                <a16:creationId xmlns:a16="http://schemas.microsoft.com/office/drawing/2014/main" id="{7D01EE98-133C-45F7-A69E-DCE575337D23}"/>
              </a:ext>
            </a:extLst>
          </p:cNvPr>
          <p:cNvGrpSpPr>
            <a:grpSpLocks/>
          </p:cNvGrpSpPr>
          <p:nvPr/>
        </p:nvGrpSpPr>
        <p:grpSpPr bwMode="auto">
          <a:xfrm>
            <a:off x="927100" y="2578100"/>
            <a:ext cx="4491038" cy="3581400"/>
            <a:chOff x="457200" y="2209800"/>
            <a:chExt cx="4491038" cy="3581400"/>
          </a:xfrm>
        </p:grpSpPr>
        <p:sp>
          <p:nvSpPr>
            <p:cNvPr id="9" name="Text Box 13">
              <a:extLst>
                <a:ext uri="{FF2B5EF4-FFF2-40B4-BE49-F238E27FC236}">
                  <a16:creationId xmlns:a16="http://schemas.microsoft.com/office/drawing/2014/main" id="{84B95F06-EBD7-446D-978E-A5D2EFC8C1A8}"/>
                </a:ext>
              </a:extLst>
            </p:cNvPr>
            <p:cNvSpPr txBox="1">
              <a:spLocks noChangeArrowheads="1"/>
            </p:cNvSpPr>
            <p:nvPr/>
          </p:nvSpPr>
          <p:spPr bwMode="auto">
            <a:xfrm>
              <a:off x="576263" y="5334000"/>
              <a:ext cx="4267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spcAft>
                  <a:spcPts val="600"/>
                </a:spcAft>
                <a:buFontTx/>
                <a:buNone/>
              </a:pPr>
              <a:r>
                <a:rPr lang="en-US" altLang="en-US" sz="1400">
                  <a:latin typeface="Arial Narrow" panose="020B0606020202030204" pitchFamily="34" charset="0"/>
                </a:rPr>
                <a:t>Patnongon-Culasi Road (Portland Cement Concrete Pavement</a:t>
              </a:r>
              <a:r>
                <a:rPr lang="en-US" altLang="en-US" sz="1400" b="1">
                  <a:latin typeface="Arial Narrow" panose="020B0606020202030204" pitchFamily="34" charset="0"/>
                </a:rPr>
                <a:t>) </a:t>
              </a:r>
              <a:endParaRPr lang="en-US" altLang="en-US" sz="1400">
                <a:latin typeface="Arial Narrow" panose="020B0606020202030204" pitchFamily="34" charset="0"/>
              </a:endParaRPr>
            </a:p>
          </p:txBody>
        </p:sp>
        <p:pic>
          <p:nvPicPr>
            <p:cNvPr id="10" name="Picture 10" descr="Panongon-Culasi Rd Sec2">
              <a:extLst>
                <a:ext uri="{FF2B5EF4-FFF2-40B4-BE49-F238E27FC236}">
                  <a16:creationId xmlns:a16="http://schemas.microsoft.com/office/drawing/2014/main" id="{593E3390-7422-4BC3-A289-BBFF38514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4491038"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12">
            <a:extLst>
              <a:ext uri="{FF2B5EF4-FFF2-40B4-BE49-F238E27FC236}">
                <a16:creationId xmlns:a16="http://schemas.microsoft.com/office/drawing/2014/main" id="{849BDED9-51F5-4474-B5F0-96457255F2DC}"/>
              </a:ext>
            </a:extLst>
          </p:cNvPr>
          <p:cNvSpPr>
            <a:spLocks noChangeArrowheads="1"/>
          </p:cNvSpPr>
          <p:nvPr/>
        </p:nvSpPr>
        <p:spPr bwMode="auto">
          <a:xfrm>
            <a:off x="5499100" y="3057525"/>
            <a:ext cx="3581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rgbClr val="000099"/>
                </a:solidFill>
              </a:rPr>
              <a:t>6th ADB-Assisted Road Project, Road Improvement Component</a:t>
            </a:r>
          </a:p>
          <a:p>
            <a:pPr eaLnBrk="1" hangingPunct="1">
              <a:spcBef>
                <a:spcPct val="0"/>
              </a:spcBef>
              <a:buFontTx/>
              <a:buNone/>
            </a:pPr>
            <a:r>
              <a:rPr lang="en-US" altLang="en-US" sz="1600"/>
              <a:t>Design and Construction Supervision of 6PY-1 &amp; 2 Patnongon–Culasi–Nabas Road (113 km.long PCCP, const. of numerous bridges, RCBCs &amp; instl’n. of RCPCs including protection works), Antique &amp; Aklan, </a:t>
            </a:r>
            <a:r>
              <a:rPr lang="en-US" altLang="en-US" sz="1600" b="1"/>
              <a:t>Philippines</a:t>
            </a:r>
            <a:r>
              <a:rPr lang="en-US" altLang="en-US" sz="1600"/>
              <a:t>  </a:t>
            </a:r>
          </a:p>
        </p:txBody>
      </p:sp>
    </p:spTree>
    <p:extLst>
      <p:ext uri="{BB962C8B-B14F-4D97-AF65-F5344CB8AC3E}">
        <p14:creationId xmlns:p14="http://schemas.microsoft.com/office/powerpoint/2010/main" val="255168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8481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 MAJOR UNDERTAKINGS</a:t>
            </a:r>
          </a:p>
        </p:txBody>
      </p:sp>
      <p:sp>
        <p:nvSpPr>
          <p:cNvPr id="7" name="Title 1">
            <a:extLst>
              <a:ext uri="{FF2B5EF4-FFF2-40B4-BE49-F238E27FC236}">
                <a16:creationId xmlns:a16="http://schemas.microsoft.com/office/drawing/2014/main" id="{8752F445-D7C6-444A-A648-A95AE16C4689}"/>
              </a:ext>
            </a:extLst>
          </p:cNvPr>
          <p:cNvSpPr txBox="1">
            <a:spLocks/>
          </p:cNvSpPr>
          <p:nvPr/>
        </p:nvSpPr>
        <p:spPr>
          <a:xfrm>
            <a:off x="2364954" y="1866900"/>
            <a:ext cx="5166146" cy="422104"/>
          </a:xfrm>
          <a:prstGeom prst="rect">
            <a:avLst/>
          </a:prstGeom>
          <a:solidFill>
            <a:srgbClr val="FFCCFF"/>
          </a:solidFill>
          <a:ln w="69850" cmpd="thinThick">
            <a:solidFill>
              <a:schemeClr val="accent1"/>
            </a:solid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500" b="1" dirty="0">
                <a:latin typeface="Arial Black" panose="020B0A04020102020204" pitchFamily="34" charset="0"/>
              </a:rPr>
              <a:t>ROADS</a:t>
            </a:r>
          </a:p>
        </p:txBody>
      </p:sp>
      <p:grpSp>
        <p:nvGrpSpPr>
          <p:cNvPr id="11" name="Group 13">
            <a:extLst>
              <a:ext uri="{FF2B5EF4-FFF2-40B4-BE49-F238E27FC236}">
                <a16:creationId xmlns:a16="http://schemas.microsoft.com/office/drawing/2014/main" id="{CEBF8577-8F06-4422-81C1-7E5E229DEB06}"/>
              </a:ext>
            </a:extLst>
          </p:cNvPr>
          <p:cNvGrpSpPr>
            <a:grpSpLocks/>
          </p:cNvGrpSpPr>
          <p:nvPr/>
        </p:nvGrpSpPr>
        <p:grpSpPr bwMode="auto">
          <a:xfrm>
            <a:off x="1257300" y="2497342"/>
            <a:ext cx="4203700" cy="3649458"/>
            <a:chOff x="571500" y="2294142"/>
            <a:chExt cx="4203700" cy="3649458"/>
          </a:xfrm>
        </p:grpSpPr>
        <p:sp>
          <p:nvSpPr>
            <p:cNvPr id="12" name="Text Box 8">
              <a:extLst>
                <a:ext uri="{FF2B5EF4-FFF2-40B4-BE49-F238E27FC236}">
                  <a16:creationId xmlns:a16="http://schemas.microsoft.com/office/drawing/2014/main" id="{65A5A88A-6B7B-4E32-B4A3-EE763AF14435}"/>
                </a:ext>
              </a:extLst>
            </p:cNvPr>
            <p:cNvSpPr txBox="1">
              <a:spLocks noChangeArrowheads="1"/>
            </p:cNvSpPr>
            <p:nvPr/>
          </p:nvSpPr>
          <p:spPr bwMode="auto">
            <a:xfrm>
              <a:off x="652463" y="5624513"/>
              <a:ext cx="403860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spcAft>
                  <a:spcPts val="600"/>
                </a:spcAft>
                <a:buFontTx/>
                <a:buNone/>
              </a:pPr>
              <a:r>
                <a:rPr lang="en-US" altLang="en-US" sz="1400">
                  <a:latin typeface="Arial Narrow" panose="020B0606020202030204" pitchFamily="34" charset="0"/>
                </a:rPr>
                <a:t>Baguio-Aritao Road (PCCP with Concrete Lined Ditch)</a:t>
              </a:r>
            </a:p>
          </p:txBody>
        </p:sp>
        <p:pic>
          <p:nvPicPr>
            <p:cNvPr id="14" name="Picture 5" descr="ITEM_SPL_517_d___1_">
              <a:extLst>
                <a:ext uri="{FF2B5EF4-FFF2-40B4-BE49-F238E27FC236}">
                  <a16:creationId xmlns:a16="http://schemas.microsoft.com/office/drawing/2014/main" id="{820733B9-3A98-46A7-ADAF-BBD9D5437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294142"/>
              <a:ext cx="4203700" cy="325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Rectangle 7">
            <a:extLst>
              <a:ext uri="{FF2B5EF4-FFF2-40B4-BE49-F238E27FC236}">
                <a16:creationId xmlns:a16="http://schemas.microsoft.com/office/drawing/2014/main" id="{5EB06BAC-4E97-4CFD-857C-6AB7D84F0EFF}"/>
              </a:ext>
            </a:extLst>
          </p:cNvPr>
          <p:cNvSpPr>
            <a:spLocks noChangeArrowheads="1"/>
          </p:cNvSpPr>
          <p:nvPr/>
        </p:nvSpPr>
        <p:spPr bwMode="auto">
          <a:xfrm>
            <a:off x="5892800" y="2817813"/>
            <a:ext cx="31242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spcBef>
                <a:spcPct val="20000"/>
              </a:spcBef>
              <a:buChar char="•"/>
              <a:tabLst>
                <a:tab pos="457200" algn="l"/>
              </a:tabLst>
              <a:defRPr sz="3200">
                <a:solidFill>
                  <a:schemeClr val="tx1"/>
                </a:solidFill>
                <a:latin typeface="Arial" panose="020B0604020202020204" pitchFamily="34" charset="0"/>
              </a:defRPr>
            </a:lvl1pPr>
            <a:lvl2pPr marL="742950" indent="-285750">
              <a:spcBef>
                <a:spcPct val="20000"/>
              </a:spcBef>
              <a:buChar char="–"/>
              <a:tabLst>
                <a:tab pos="457200" algn="l"/>
              </a:tabLst>
              <a:defRPr sz="2800">
                <a:solidFill>
                  <a:schemeClr val="tx1"/>
                </a:solidFill>
                <a:latin typeface="Arial" panose="020B0604020202020204" pitchFamily="34" charset="0"/>
              </a:defRPr>
            </a:lvl2pPr>
            <a:lvl3pPr marL="1143000" indent="-228600">
              <a:spcBef>
                <a:spcPct val="20000"/>
              </a:spcBef>
              <a:buChar char="•"/>
              <a:tabLst>
                <a:tab pos="457200" algn="l"/>
              </a:tabLst>
              <a:defRPr sz="24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400" b="1" dirty="0">
                <a:solidFill>
                  <a:srgbClr val="000099"/>
                </a:solidFill>
              </a:rPr>
              <a:t>Baguio-</a:t>
            </a:r>
            <a:r>
              <a:rPr lang="en-US" altLang="en-US" sz="1400" b="1" dirty="0" err="1">
                <a:solidFill>
                  <a:srgbClr val="000099"/>
                </a:solidFill>
              </a:rPr>
              <a:t>Aritao</a:t>
            </a:r>
            <a:r>
              <a:rPr lang="en-US" altLang="en-US" sz="1400" b="1" dirty="0">
                <a:solidFill>
                  <a:srgbClr val="000099"/>
                </a:solidFill>
              </a:rPr>
              <a:t> Road Improvement Project</a:t>
            </a:r>
            <a:r>
              <a:rPr lang="en-US" altLang="en-US" sz="1400" b="1" dirty="0"/>
              <a:t> </a:t>
            </a:r>
            <a:r>
              <a:rPr lang="en-US" altLang="en-US" sz="1400" dirty="0"/>
              <a:t>Engineering Design and Construction Supervision of CPs - 1 &amp; 2 Baguio–</a:t>
            </a:r>
            <a:r>
              <a:rPr lang="en-US" altLang="en-US" sz="1400" dirty="0" err="1"/>
              <a:t>Pangawan</a:t>
            </a:r>
            <a:r>
              <a:rPr lang="en-US" altLang="en-US" sz="1400" dirty="0"/>
              <a:t>, </a:t>
            </a:r>
            <a:r>
              <a:rPr lang="en-US" altLang="en-US" sz="1400" dirty="0" err="1"/>
              <a:t>Kayapa</a:t>
            </a:r>
            <a:r>
              <a:rPr lang="en-US" altLang="en-US" sz="1400" dirty="0"/>
              <a:t> &amp; </a:t>
            </a:r>
            <a:r>
              <a:rPr lang="en-US" altLang="en-US" sz="1400" dirty="0" err="1"/>
              <a:t>Pangawan</a:t>
            </a:r>
            <a:r>
              <a:rPr lang="en-US" altLang="en-US" sz="1400" dirty="0"/>
              <a:t>, </a:t>
            </a:r>
            <a:r>
              <a:rPr lang="en-US" altLang="en-US" sz="1400" dirty="0" err="1"/>
              <a:t>Kayapa</a:t>
            </a:r>
            <a:r>
              <a:rPr lang="en-US" altLang="en-US" sz="1400" dirty="0"/>
              <a:t>–</a:t>
            </a:r>
            <a:r>
              <a:rPr lang="en-US" altLang="en-US" sz="1400" dirty="0" err="1"/>
              <a:t>Aritao</a:t>
            </a:r>
            <a:r>
              <a:rPr lang="en-US" altLang="en-US" sz="1400" dirty="0"/>
              <a:t> Sections (66 &amp; 30 km. long PCCP, </a:t>
            </a:r>
            <a:r>
              <a:rPr lang="en-US" altLang="en-US" sz="1400" dirty="0" err="1"/>
              <a:t>Reconst</a:t>
            </a:r>
            <a:r>
              <a:rPr lang="en-US" altLang="en-US" sz="1400" dirty="0"/>
              <a:t>. of Bridges, &amp; drainage &amp; slope protection structures), Baguio &amp; </a:t>
            </a:r>
            <a:r>
              <a:rPr lang="en-US" altLang="en-US" sz="1400" dirty="0" err="1"/>
              <a:t>Aritao</a:t>
            </a:r>
            <a:r>
              <a:rPr lang="en-US" altLang="en-US" sz="1400" dirty="0"/>
              <a:t>, </a:t>
            </a:r>
            <a:r>
              <a:rPr lang="en-US" altLang="en-US" sz="1400" b="1" dirty="0"/>
              <a:t>Philippines</a:t>
            </a:r>
            <a:r>
              <a:rPr lang="en-US" altLang="en-US" sz="1400" dirty="0"/>
              <a:t>  </a:t>
            </a:r>
          </a:p>
          <a:p>
            <a:pPr eaLnBrk="1" hangingPunct="1">
              <a:spcBef>
                <a:spcPct val="0"/>
              </a:spcBef>
              <a:buFontTx/>
              <a:buNone/>
            </a:pPr>
            <a:r>
              <a:rPr lang="en-US" altLang="en-US" sz="1400" dirty="0"/>
              <a:t>JBIC Funded	 </a:t>
            </a:r>
          </a:p>
        </p:txBody>
      </p:sp>
    </p:spTree>
    <p:extLst>
      <p:ext uri="{BB962C8B-B14F-4D97-AF65-F5344CB8AC3E}">
        <p14:creationId xmlns:p14="http://schemas.microsoft.com/office/powerpoint/2010/main" val="234372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8481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 MAJOR UNDERTAKINGS</a:t>
            </a:r>
          </a:p>
        </p:txBody>
      </p:sp>
      <p:sp>
        <p:nvSpPr>
          <p:cNvPr id="7" name="Title 1">
            <a:extLst>
              <a:ext uri="{FF2B5EF4-FFF2-40B4-BE49-F238E27FC236}">
                <a16:creationId xmlns:a16="http://schemas.microsoft.com/office/drawing/2014/main" id="{8752F445-D7C6-444A-A648-A95AE16C4689}"/>
              </a:ext>
            </a:extLst>
          </p:cNvPr>
          <p:cNvSpPr txBox="1">
            <a:spLocks/>
          </p:cNvSpPr>
          <p:nvPr/>
        </p:nvSpPr>
        <p:spPr>
          <a:xfrm>
            <a:off x="2364954" y="1866900"/>
            <a:ext cx="5166146" cy="422104"/>
          </a:xfrm>
          <a:prstGeom prst="rect">
            <a:avLst/>
          </a:prstGeom>
          <a:solidFill>
            <a:srgbClr val="FFCCFF"/>
          </a:solidFill>
          <a:ln w="69850" cmpd="thinThick">
            <a:solidFill>
              <a:schemeClr val="accent1"/>
            </a:solid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500" b="1" dirty="0">
                <a:latin typeface="Arial Black" panose="020B0A04020102020204" pitchFamily="34" charset="0"/>
              </a:rPr>
              <a:t>ROADS</a:t>
            </a:r>
          </a:p>
        </p:txBody>
      </p:sp>
      <p:sp>
        <p:nvSpPr>
          <p:cNvPr id="8" name="Rectangle 5">
            <a:extLst>
              <a:ext uri="{FF2B5EF4-FFF2-40B4-BE49-F238E27FC236}">
                <a16:creationId xmlns:a16="http://schemas.microsoft.com/office/drawing/2014/main" id="{EA26E461-1863-4125-B44A-699A37E3A6F8}"/>
              </a:ext>
            </a:extLst>
          </p:cNvPr>
          <p:cNvSpPr>
            <a:spLocks noChangeArrowheads="1"/>
          </p:cNvSpPr>
          <p:nvPr/>
        </p:nvSpPr>
        <p:spPr bwMode="auto">
          <a:xfrm>
            <a:off x="5715000" y="3168371"/>
            <a:ext cx="31242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spcBef>
                <a:spcPct val="20000"/>
              </a:spcBef>
              <a:buChar char="•"/>
              <a:tabLst>
                <a:tab pos="457200" algn="l"/>
              </a:tabLst>
              <a:defRPr sz="3200">
                <a:solidFill>
                  <a:schemeClr val="tx1"/>
                </a:solidFill>
                <a:latin typeface="Arial" panose="020B0604020202020204" pitchFamily="34" charset="0"/>
              </a:defRPr>
            </a:lvl1pPr>
            <a:lvl2pPr marL="742950" indent="-285750">
              <a:spcBef>
                <a:spcPct val="20000"/>
              </a:spcBef>
              <a:buChar char="–"/>
              <a:tabLst>
                <a:tab pos="457200" algn="l"/>
              </a:tabLst>
              <a:defRPr sz="2800">
                <a:solidFill>
                  <a:schemeClr val="tx1"/>
                </a:solidFill>
                <a:latin typeface="Arial" panose="020B0604020202020204" pitchFamily="34" charset="0"/>
              </a:defRPr>
            </a:lvl2pPr>
            <a:lvl3pPr marL="1143000" indent="-228600">
              <a:spcBef>
                <a:spcPct val="20000"/>
              </a:spcBef>
              <a:buChar char="•"/>
              <a:tabLst>
                <a:tab pos="457200" algn="l"/>
              </a:tabLst>
              <a:defRPr sz="24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400" b="1" dirty="0" err="1">
                <a:solidFill>
                  <a:schemeClr val="accent2"/>
                </a:solidFill>
              </a:rPr>
              <a:t>Catarman</a:t>
            </a:r>
            <a:r>
              <a:rPr lang="en-US" altLang="en-US" sz="1400" b="1" dirty="0">
                <a:solidFill>
                  <a:schemeClr val="accent2"/>
                </a:solidFill>
              </a:rPr>
              <a:t>–Calbayog via Lope de Vega &amp; Iloilo East Coast-</a:t>
            </a:r>
            <a:r>
              <a:rPr lang="en-US" altLang="en-US" sz="1400" b="1" dirty="0" err="1">
                <a:solidFill>
                  <a:schemeClr val="accent2"/>
                </a:solidFill>
              </a:rPr>
              <a:t>Capiz</a:t>
            </a:r>
            <a:r>
              <a:rPr lang="en-US" altLang="en-US" sz="1400" b="1" dirty="0">
                <a:solidFill>
                  <a:schemeClr val="accent2"/>
                </a:solidFill>
              </a:rPr>
              <a:t> Roads Improvement Project</a:t>
            </a:r>
            <a:r>
              <a:rPr lang="en-US" altLang="en-US" sz="1400" dirty="0"/>
              <a:t>,</a:t>
            </a:r>
          </a:p>
          <a:p>
            <a:pPr eaLnBrk="1" hangingPunct="1">
              <a:spcBef>
                <a:spcPct val="0"/>
              </a:spcBef>
              <a:buFontTx/>
              <a:buNone/>
            </a:pPr>
            <a:r>
              <a:rPr lang="en-US" altLang="en-US" sz="1400" dirty="0"/>
              <a:t>Design and Construction Supervision of CPs – 1 &amp; 2 (82.82 km. Road const. w/ PCCP, const. &amp; rehab. of Bridges &amp; const. of drainage including protection works), Samar &amp; Iloilo, </a:t>
            </a:r>
            <a:r>
              <a:rPr lang="en-US" altLang="en-US" sz="1400" b="1" dirty="0"/>
              <a:t>Philippines</a:t>
            </a:r>
            <a:endParaRPr lang="en-US" altLang="en-US" sz="1400" dirty="0"/>
          </a:p>
          <a:p>
            <a:pPr eaLnBrk="1" hangingPunct="1">
              <a:spcBef>
                <a:spcPct val="0"/>
              </a:spcBef>
              <a:buFontTx/>
              <a:buNone/>
            </a:pPr>
            <a:r>
              <a:rPr lang="en-US" altLang="en-US" sz="1400" dirty="0"/>
              <a:t>JBIC Funded</a:t>
            </a:r>
          </a:p>
        </p:txBody>
      </p:sp>
      <p:pic>
        <p:nvPicPr>
          <p:cNvPr id="9" name="Picture 15" descr="IMG_0220">
            <a:extLst>
              <a:ext uri="{FF2B5EF4-FFF2-40B4-BE49-F238E27FC236}">
                <a16:creationId xmlns:a16="http://schemas.microsoft.com/office/drawing/2014/main" id="{C83DB17C-1EEA-489C-882E-B1CB61B3B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66800" y="2695296"/>
            <a:ext cx="4406900" cy="3305175"/>
          </a:xfrm>
          <a:prstGeom prst="rect">
            <a:avLst/>
          </a:prstGeom>
          <a:noFill/>
          <a:effectLst/>
        </p:spPr>
      </p:pic>
    </p:spTree>
    <p:extLst>
      <p:ext uri="{BB962C8B-B14F-4D97-AF65-F5344CB8AC3E}">
        <p14:creationId xmlns:p14="http://schemas.microsoft.com/office/powerpoint/2010/main" val="150819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8481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 MAJOR UNDERTAKINGS</a:t>
            </a:r>
          </a:p>
        </p:txBody>
      </p:sp>
      <p:sp>
        <p:nvSpPr>
          <p:cNvPr id="7" name="Title 1">
            <a:extLst>
              <a:ext uri="{FF2B5EF4-FFF2-40B4-BE49-F238E27FC236}">
                <a16:creationId xmlns:a16="http://schemas.microsoft.com/office/drawing/2014/main" id="{8752F445-D7C6-444A-A648-A95AE16C4689}"/>
              </a:ext>
            </a:extLst>
          </p:cNvPr>
          <p:cNvSpPr txBox="1">
            <a:spLocks/>
          </p:cNvSpPr>
          <p:nvPr/>
        </p:nvSpPr>
        <p:spPr>
          <a:xfrm>
            <a:off x="2364954" y="1866900"/>
            <a:ext cx="5166146" cy="422104"/>
          </a:xfrm>
          <a:prstGeom prst="rect">
            <a:avLst/>
          </a:prstGeom>
          <a:solidFill>
            <a:srgbClr val="FFCCFF"/>
          </a:solidFill>
          <a:ln w="69850" cmpd="thinThick">
            <a:solidFill>
              <a:schemeClr val="accent1"/>
            </a:solid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500" b="1" dirty="0">
                <a:latin typeface="Arial Black" panose="020B0A04020102020204" pitchFamily="34" charset="0"/>
              </a:rPr>
              <a:t>BRIDGES</a:t>
            </a:r>
          </a:p>
        </p:txBody>
      </p:sp>
      <p:sp>
        <p:nvSpPr>
          <p:cNvPr id="10" name="Text Box 2">
            <a:extLst>
              <a:ext uri="{FF2B5EF4-FFF2-40B4-BE49-F238E27FC236}">
                <a16:creationId xmlns:a16="http://schemas.microsoft.com/office/drawing/2014/main" id="{4FE3625C-B2C1-403F-90CC-B8266188BBA8}"/>
              </a:ext>
            </a:extLst>
          </p:cNvPr>
          <p:cNvSpPr txBox="1">
            <a:spLocks noChangeArrowheads="1"/>
          </p:cNvSpPr>
          <p:nvPr/>
        </p:nvSpPr>
        <p:spPr bwMode="auto">
          <a:xfrm>
            <a:off x="1446213" y="5695950"/>
            <a:ext cx="3709987"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spcAft>
                <a:spcPts val="600"/>
              </a:spcAft>
              <a:buFontTx/>
              <a:buNone/>
            </a:pPr>
            <a:r>
              <a:rPr lang="en-US" altLang="en-US" sz="1400">
                <a:latin typeface="Arial Narrow" panose="020B0606020202030204" pitchFamily="34" charset="0"/>
              </a:rPr>
              <a:t>6th ADB-Assisted Road Project, Bridge Component                      (Banga Bridge)</a:t>
            </a:r>
          </a:p>
        </p:txBody>
      </p:sp>
      <p:sp>
        <p:nvSpPr>
          <p:cNvPr id="11" name="Rectangle 4">
            <a:extLst>
              <a:ext uri="{FF2B5EF4-FFF2-40B4-BE49-F238E27FC236}">
                <a16:creationId xmlns:a16="http://schemas.microsoft.com/office/drawing/2014/main" id="{EB1EF5F3-1302-4B7E-89A0-5383832D6F46}"/>
              </a:ext>
            </a:extLst>
          </p:cNvPr>
          <p:cNvSpPr>
            <a:spLocks noChangeArrowheads="1"/>
          </p:cNvSpPr>
          <p:nvPr/>
        </p:nvSpPr>
        <p:spPr bwMode="auto">
          <a:xfrm>
            <a:off x="5851525" y="2485643"/>
            <a:ext cx="3048000"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spcBef>
                <a:spcPct val="20000"/>
              </a:spcBef>
              <a:buChar char="•"/>
              <a:tabLst>
                <a:tab pos="457200" algn="l"/>
              </a:tabLst>
              <a:defRPr sz="3200">
                <a:solidFill>
                  <a:schemeClr val="tx1"/>
                </a:solidFill>
                <a:latin typeface="Arial" panose="020B0604020202020204" pitchFamily="34" charset="0"/>
              </a:defRPr>
            </a:lvl1pPr>
            <a:lvl2pPr marL="742950" indent="-285750">
              <a:spcBef>
                <a:spcPct val="20000"/>
              </a:spcBef>
              <a:buChar char="–"/>
              <a:tabLst>
                <a:tab pos="457200" algn="l"/>
              </a:tabLst>
              <a:defRPr sz="2800">
                <a:solidFill>
                  <a:schemeClr val="tx1"/>
                </a:solidFill>
                <a:latin typeface="Arial" panose="020B0604020202020204" pitchFamily="34" charset="0"/>
              </a:defRPr>
            </a:lvl2pPr>
            <a:lvl3pPr marL="1143000" indent="-228600">
              <a:spcBef>
                <a:spcPct val="20000"/>
              </a:spcBef>
              <a:buChar char="•"/>
              <a:tabLst>
                <a:tab pos="457200" algn="l"/>
              </a:tabLst>
              <a:defRPr sz="24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300" b="1" dirty="0">
                <a:solidFill>
                  <a:schemeClr val="accent2"/>
                </a:solidFill>
              </a:rPr>
              <a:t>6th ADB-Assisted Road Project, Bridge Component</a:t>
            </a:r>
            <a:r>
              <a:rPr lang="en-US" altLang="en-US" sz="1300" dirty="0"/>
              <a:t>, Design and Construction Supervision  of Contract Package P-NCR (replacement and reconstruction of three (3) bridges namely: Don Galo-La Huerta Bridge (75m-3span), Sevilla Bridge (60m-5span) &amp; </a:t>
            </a:r>
            <a:r>
              <a:rPr lang="en-US" altLang="en-US" sz="1300" dirty="0" err="1"/>
              <a:t>Tullahan</a:t>
            </a:r>
            <a:r>
              <a:rPr lang="en-US" altLang="en-US" sz="1300" dirty="0"/>
              <a:t> Bridge (48m-4span)); Contract Package T-Zambales (two (2) replacement </a:t>
            </a:r>
          </a:p>
          <a:p>
            <a:pPr eaLnBrk="1" hangingPunct="1">
              <a:spcBef>
                <a:spcPct val="0"/>
              </a:spcBef>
              <a:buFontTx/>
              <a:buNone/>
            </a:pPr>
            <a:r>
              <a:rPr lang="en-US" altLang="en-US" sz="1300" dirty="0"/>
              <a:t>bridges – </a:t>
            </a:r>
            <a:r>
              <a:rPr lang="en-US" altLang="en-US" sz="1300" dirty="0" err="1"/>
              <a:t>Pamatawan</a:t>
            </a:r>
            <a:r>
              <a:rPr lang="en-US" altLang="en-US" sz="1300" dirty="0"/>
              <a:t> Bridge – 53m  &amp; </a:t>
            </a:r>
            <a:r>
              <a:rPr lang="en-US" altLang="en-US" sz="1300" dirty="0" err="1"/>
              <a:t>Lipay</a:t>
            </a:r>
            <a:r>
              <a:rPr lang="en-US" altLang="en-US" sz="1300" dirty="0"/>
              <a:t> </a:t>
            </a:r>
            <a:r>
              <a:rPr lang="en-US" altLang="en-US" sz="1300" b="1" dirty="0">
                <a:solidFill>
                  <a:schemeClr val="accent2"/>
                </a:solidFill>
              </a:rPr>
              <a:t>6th ADB-Assisted Road Project, Bridge Component (</a:t>
            </a:r>
            <a:r>
              <a:rPr lang="en-US" altLang="en-US" sz="1300" b="1" dirty="0" err="1">
                <a:solidFill>
                  <a:schemeClr val="accent2"/>
                </a:solidFill>
              </a:rPr>
              <a:t>Banga</a:t>
            </a:r>
            <a:r>
              <a:rPr lang="en-US" altLang="en-US" sz="1300" b="1" dirty="0">
                <a:solidFill>
                  <a:schemeClr val="accent2"/>
                </a:solidFill>
              </a:rPr>
              <a:t> Bridge)</a:t>
            </a:r>
            <a:r>
              <a:rPr lang="en-US" altLang="en-US" sz="1300" dirty="0">
                <a:solidFill>
                  <a:schemeClr val="accent2"/>
                </a:solidFill>
              </a:rPr>
              <a:t>, </a:t>
            </a:r>
            <a:r>
              <a:rPr lang="en-US" altLang="en-US" sz="1300" dirty="0"/>
              <a:t>Bridge – 106m); and Contract Package 4-Mindanao (retrofit of eleven (11) bridges and replacement of three (3) bridges). </a:t>
            </a:r>
            <a:r>
              <a:rPr lang="en-US" altLang="en-US" sz="1300" b="1" dirty="0"/>
              <a:t>Philippines</a:t>
            </a:r>
            <a:r>
              <a:rPr lang="en-US" altLang="en-US" sz="1300" dirty="0"/>
              <a:t> </a:t>
            </a:r>
          </a:p>
        </p:txBody>
      </p:sp>
      <p:pic>
        <p:nvPicPr>
          <p:cNvPr id="12" name="Picture 7" descr="100_9035">
            <a:extLst>
              <a:ext uri="{FF2B5EF4-FFF2-40B4-BE49-F238E27FC236}">
                <a16:creationId xmlns:a16="http://schemas.microsoft.com/office/drawing/2014/main" id="{C69D21F8-62C1-4C3F-B4D2-BCAB0CD5B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16000" y="2544763"/>
            <a:ext cx="4559300" cy="2998825"/>
          </a:xfrm>
          <a:prstGeom prst="rect">
            <a:avLst/>
          </a:prstGeom>
          <a:noFill/>
          <a:effectLst/>
        </p:spPr>
      </p:pic>
    </p:spTree>
    <p:extLst>
      <p:ext uri="{BB962C8B-B14F-4D97-AF65-F5344CB8AC3E}">
        <p14:creationId xmlns:p14="http://schemas.microsoft.com/office/powerpoint/2010/main" val="2642155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8481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 MAJOR UNDERTAKINGS</a:t>
            </a:r>
          </a:p>
        </p:txBody>
      </p:sp>
      <p:sp>
        <p:nvSpPr>
          <p:cNvPr id="7" name="Title 1">
            <a:extLst>
              <a:ext uri="{FF2B5EF4-FFF2-40B4-BE49-F238E27FC236}">
                <a16:creationId xmlns:a16="http://schemas.microsoft.com/office/drawing/2014/main" id="{8752F445-D7C6-444A-A648-A95AE16C4689}"/>
              </a:ext>
            </a:extLst>
          </p:cNvPr>
          <p:cNvSpPr txBox="1">
            <a:spLocks/>
          </p:cNvSpPr>
          <p:nvPr/>
        </p:nvSpPr>
        <p:spPr>
          <a:xfrm>
            <a:off x="2364954" y="1866900"/>
            <a:ext cx="5166146" cy="422104"/>
          </a:xfrm>
          <a:prstGeom prst="rect">
            <a:avLst/>
          </a:prstGeom>
          <a:solidFill>
            <a:srgbClr val="FFCCFF"/>
          </a:solidFill>
          <a:ln w="69850" cmpd="thinThick">
            <a:solidFill>
              <a:schemeClr val="accent1"/>
            </a:solid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500" b="1" dirty="0">
                <a:latin typeface="Arial Black" panose="020B0A04020102020204" pitchFamily="34" charset="0"/>
              </a:rPr>
              <a:t>BRIDGES</a:t>
            </a:r>
          </a:p>
        </p:txBody>
      </p:sp>
      <p:sp>
        <p:nvSpPr>
          <p:cNvPr id="8" name="Rectangle 4">
            <a:extLst>
              <a:ext uri="{FF2B5EF4-FFF2-40B4-BE49-F238E27FC236}">
                <a16:creationId xmlns:a16="http://schemas.microsoft.com/office/drawing/2014/main" id="{2CB75248-4FF4-4F63-AEEA-84B5E3283CA0}"/>
              </a:ext>
            </a:extLst>
          </p:cNvPr>
          <p:cNvSpPr>
            <a:spLocks noChangeArrowheads="1"/>
          </p:cNvSpPr>
          <p:nvPr/>
        </p:nvSpPr>
        <p:spPr bwMode="auto">
          <a:xfrm>
            <a:off x="6718300" y="2958147"/>
            <a:ext cx="2286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spcBef>
                <a:spcPct val="20000"/>
              </a:spcBef>
              <a:buChar char="•"/>
              <a:tabLst>
                <a:tab pos="457200" algn="l"/>
              </a:tabLst>
              <a:defRPr sz="3200">
                <a:solidFill>
                  <a:schemeClr val="tx1"/>
                </a:solidFill>
                <a:latin typeface="Arial" panose="020B0604020202020204" pitchFamily="34" charset="0"/>
              </a:defRPr>
            </a:lvl1pPr>
            <a:lvl2pPr marL="742950" indent="-285750">
              <a:spcBef>
                <a:spcPct val="20000"/>
              </a:spcBef>
              <a:buChar char="–"/>
              <a:tabLst>
                <a:tab pos="457200" algn="l"/>
              </a:tabLst>
              <a:defRPr sz="2800">
                <a:solidFill>
                  <a:schemeClr val="tx1"/>
                </a:solidFill>
                <a:latin typeface="Arial" panose="020B0604020202020204" pitchFamily="34" charset="0"/>
              </a:defRPr>
            </a:lvl2pPr>
            <a:lvl3pPr marL="1143000" indent="-228600">
              <a:spcBef>
                <a:spcPct val="20000"/>
              </a:spcBef>
              <a:buChar char="•"/>
              <a:tabLst>
                <a:tab pos="457200" algn="l"/>
              </a:tabLst>
              <a:defRPr sz="24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400" b="1" dirty="0">
                <a:solidFill>
                  <a:schemeClr val="accent2"/>
                </a:solidFill>
              </a:rPr>
              <a:t>6th ADB-Assisted Project</a:t>
            </a:r>
            <a:r>
              <a:rPr lang="en-US" altLang="en-US" sz="1400" b="1" dirty="0"/>
              <a:t> </a:t>
            </a:r>
            <a:endParaRPr lang="en-US" altLang="en-US" sz="1400" dirty="0"/>
          </a:p>
          <a:p>
            <a:pPr eaLnBrk="1" hangingPunct="1">
              <a:spcBef>
                <a:spcPct val="0"/>
              </a:spcBef>
              <a:buFontTx/>
              <a:buNone/>
            </a:pPr>
            <a:r>
              <a:rPr lang="en-US" altLang="en-US" sz="1400" dirty="0"/>
              <a:t>Design and Construction Supervision of Five (5) Bridges: </a:t>
            </a:r>
            <a:r>
              <a:rPr lang="en-US" altLang="en-US" sz="1400" dirty="0" err="1"/>
              <a:t>Binangbang</a:t>
            </a:r>
            <a:r>
              <a:rPr lang="en-US" altLang="en-US" sz="1400" dirty="0"/>
              <a:t>, </a:t>
            </a:r>
            <a:r>
              <a:rPr lang="en-US" altLang="en-US" sz="1400" dirty="0" err="1"/>
              <a:t>Budyawis</a:t>
            </a:r>
            <a:r>
              <a:rPr lang="en-US" altLang="en-US" sz="1400" dirty="0"/>
              <a:t>, Ipil, and </a:t>
            </a:r>
            <a:r>
              <a:rPr lang="en-US" altLang="en-US" sz="1400" dirty="0" err="1"/>
              <a:t>Malbug</a:t>
            </a:r>
            <a:r>
              <a:rPr lang="en-US" altLang="en-US" sz="1400" dirty="0"/>
              <a:t> II bridge in 6PY-1, </a:t>
            </a:r>
            <a:r>
              <a:rPr lang="en-US" altLang="en-US" sz="1400" dirty="0" err="1"/>
              <a:t>Patnongon-Culasi</a:t>
            </a:r>
            <a:r>
              <a:rPr lang="en-US" altLang="en-US" sz="1400" dirty="0"/>
              <a:t> Section &amp; Aguila Bridge in 6PY-2, </a:t>
            </a:r>
            <a:r>
              <a:rPr lang="en-US" altLang="en-US" sz="1400" dirty="0" err="1"/>
              <a:t>Culasi-Nabas</a:t>
            </a:r>
            <a:r>
              <a:rPr lang="en-US" altLang="en-US" sz="1400" dirty="0"/>
              <a:t> Section, Antique &amp; Aklan, </a:t>
            </a:r>
            <a:r>
              <a:rPr lang="en-US" altLang="en-US" sz="1400" b="1" dirty="0"/>
              <a:t>Philippines</a:t>
            </a:r>
            <a:r>
              <a:rPr lang="en-US" altLang="en-US" sz="1400" dirty="0"/>
              <a:t> </a:t>
            </a:r>
          </a:p>
        </p:txBody>
      </p:sp>
      <p:pic>
        <p:nvPicPr>
          <p:cNvPr id="9" name="Picture 7" descr="Dalanas%20125a">
            <a:extLst>
              <a:ext uri="{FF2B5EF4-FFF2-40B4-BE49-F238E27FC236}">
                <a16:creationId xmlns:a16="http://schemas.microsoft.com/office/drawing/2014/main" id="{C4C2D32F-8872-49EA-BC52-2BBF9A509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00740" y="2619096"/>
            <a:ext cx="4884160" cy="3083640"/>
          </a:xfrm>
          <a:prstGeom prst="rect">
            <a:avLst/>
          </a:prstGeom>
          <a:noFill/>
          <a:effectLst/>
        </p:spPr>
      </p:pic>
      <p:sp>
        <p:nvSpPr>
          <p:cNvPr id="13" name="Text Box 9">
            <a:extLst>
              <a:ext uri="{FF2B5EF4-FFF2-40B4-BE49-F238E27FC236}">
                <a16:creationId xmlns:a16="http://schemas.microsoft.com/office/drawing/2014/main" id="{E46AF486-906D-4F8E-ADF2-22BAD7291CD5}"/>
              </a:ext>
            </a:extLst>
          </p:cNvPr>
          <p:cNvSpPr txBox="1">
            <a:spLocks noChangeArrowheads="1"/>
          </p:cNvSpPr>
          <p:nvPr/>
        </p:nvSpPr>
        <p:spPr bwMode="auto">
          <a:xfrm>
            <a:off x="1460500" y="5774938"/>
            <a:ext cx="44958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spcAft>
                <a:spcPts val="600"/>
              </a:spcAft>
              <a:buFontTx/>
              <a:buNone/>
            </a:pPr>
            <a:r>
              <a:rPr lang="en-US" altLang="en-US" sz="1400" dirty="0" err="1">
                <a:latin typeface="Arial Narrow" panose="020B0606020202030204" pitchFamily="34" charset="0"/>
              </a:rPr>
              <a:t>Patnongon-Culasi</a:t>
            </a:r>
            <a:r>
              <a:rPr lang="en-US" altLang="en-US" sz="1400" dirty="0">
                <a:latin typeface="Arial Narrow" panose="020B0606020202030204" pitchFamily="34" charset="0"/>
              </a:rPr>
              <a:t> Road (</a:t>
            </a:r>
            <a:r>
              <a:rPr lang="en-US" altLang="en-US" sz="1400" dirty="0" err="1">
                <a:latin typeface="Arial Narrow" panose="020B0606020202030204" pitchFamily="34" charset="0"/>
              </a:rPr>
              <a:t>Dalanas</a:t>
            </a:r>
            <a:r>
              <a:rPr lang="en-US" altLang="en-US" sz="1400" dirty="0">
                <a:latin typeface="Arial Narrow" panose="020B0606020202030204" pitchFamily="34" charset="0"/>
              </a:rPr>
              <a:t> Bridge)</a:t>
            </a:r>
            <a:endParaRPr lang="en-US" altLang="en-US" sz="1400" dirty="0">
              <a:latin typeface="Times New Roman" panose="02020603050405020304" pitchFamily="18" charset="0"/>
            </a:endParaRPr>
          </a:p>
        </p:txBody>
      </p:sp>
    </p:spTree>
    <p:extLst>
      <p:ext uri="{BB962C8B-B14F-4D97-AF65-F5344CB8AC3E}">
        <p14:creationId xmlns:p14="http://schemas.microsoft.com/office/powerpoint/2010/main" val="15732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8481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 MAJOR UNDERTAKINGS</a:t>
            </a:r>
          </a:p>
        </p:txBody>
      </p:sp>
      <p:sp>
        <p:nvSpPr>
          <p:cNvPr id="7" name="Title 1">
            <a:extLst>
              <a:ext uri="{FF2B5EF4-FFF2-40B4-BE49-F238E27FC236}">
                <a16:creationId xmlns:a16="http://schemas.microsoft.com/office/drawing/2014/main" id="{8752F445-D7C6-444A-A648-A95AE16C4689}"/>
              </a:ext>
            </a:extLst>
          </p:cNvPr>
          <p:cNvSpPr txBox="1">
            <a:spLocks/>
          </p:cNvSpPr>
          <p:nvPr/>
        </p:nvSpPr>
        <p:spPr>
          <a:xfrm>
            <a:off x="2364954" y="1866900"/>
            <a:ext cx="5166146" cy="422104"/>
          </a:xfrm>
          <a:prstGeom prst="rect">
            <a:avLst/>
          </a:prstGeom>
          <a:solidFill>
            <a:srgbClr val="FFCCFF"/>
          </a:solidFill>
          <a:ln w="69850" cmpd="thinThick">
            <a:solidFill>
              <a:schemeClr val="accent1"/>
            </a:solid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500" b="1" dirty="0">
                <a:latin typeface="Arial Black" panose="020B0A04020102020204" pitchFamily="34" charset="0"/>
              </a:rPr>
              <a:t>AIRPORT</a:t>
            </a:r>
          </a:p>
        </p:txBody>
      </p:sp>
      <p:sp>
        <p:nvSpPr>
          <p:cNvPr id="10" name="Text Box 5">
            <a:extLst>
              <a:ext uri="{FF2B5EF4-FFF2-40B4-BE49-F238E27FC236}">
                <a16:creationId xmlns:a16="http://schemas.microsoft.com/office/drawing/2014/main" id="{FED9FE11-2F10-413E-B227-F99628C7BC7C}"/>
              </a:ext>
            </a:extLst>
          </p:cNvPr>
          <p:cNvSpPr txBox="1">
            <a:spLocks noChangeArrowheads="1"/>
          </p:cNvSpPr>
          <p:nvPr/>
        </p:nvSpPr>
        <p:spPr bwMode="auto">
          <a:xfrm>
            <a:off x="2499681" y="5643563"/>
            <a:ext cx="44958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spcAft>
                <a:spcPts val="600"/>
              </a:spcAft>
              <a:buFontTx/>
              <a:buNone/>
            </a:pPr>
            <a:r>
              <a:rPr lang="en-US" altLang="en-US" sz="1400" dirty="0">
                <a:latin typeface="Arial Narrow" panose="020B0606020202030204" pitchFamily="34" charset="0"/>
              </a:rPr>
              <a:t>New  Bacolod (</a:t>
            </a:r>
            <a:r>
              <a:rPr lang="en-US" altLang="en-US" sz="1400" dirty="0" err="1">
                <a:latin typeface="Arial Narrow" panose="020B0606020202030204" pitchFamily="34" charset="0"/>
              </a:rPr>
              <a:t>Silay</a:t>
            </a:r>
            <a:r>
              <a:rPr lang="en-US" altLang="en-US" sz="1400" dirty="0">
                <a:latin typeface="Arial Narrow" panose="020B0606020202030204" pitchFamily="34" charset="0"/>
              </a:rPr>
              <a:t>) Airport</a:t>
            </a:r>
            <a:endParaRPr lang="en-US" altLang="en-US" sz="1400" dirty="0">
              <a:latin typeface="Times New Roman" panose="02020603050405020304" pitchFamily="18" charset="0"/>
            </a:endParaRPr>
          </a:p>
        </p:txBody>
      </p:sp>
      <p:graphicFrame>
        <p:nvGraphicFramePr>
          <p:cNvPr id="11" name="Object 7">
            <a:extLst>
              <a:ext uri="{FF2B5EF4-FFF2-40B4-BE49-F238E27FC236}">
                <a16:creationId xmlns:a16="http://schemas.microsoft.com/office/drawing/2014/main" id="{619910A7-B5B8-49A4-8DE0-592F4EFFD7C9}"/>
              </a:ext>
            </a:extLst>
          </p:cNvPr>
          <p:cNvGraphicFramePr>
            <a:graphicFrameLocks noChangeAspect="1"/>
          </p:cNvGraphicFramePr>
          <p:nvPr>
            <p:extLst>
              <p:ext uri="{D42A27DB-BD31-4B8C-83A1-F6EECF244321}">
                <p14:modId xmlns:p14="http://schemas.microsoft.com/office/powerpoint/2010/main" val="1839396520"/>
              </p:ext>
            </p:extLst>
          </p:nvPr>
        </p:nvGraphicFramePr>
        <p:xfrm>
          <a:off x="2286000" y="2532771"/>
          <a:ext cx="5143500" cy="2867025"/>
        </p:xfrm>
        <a:graphic>
          <a:graphicData uri="http://schemas.openxmlformats.org/presentationml/2006/ole">
            <mc:AlternateContent xmlns:mc="http://schemas.openxmlformats.org/markup-compatibility/2006">
              <mc:Choice xmlns:v="urn:schemas-microsoft-com:vml" Requires="v">
                <p:oleObj spid="_x0000_s1030" r:id="rId3" imgW="5144218" imgH="2866667" progId="">
                  <p:embed/>
                </p:oleObj>
              </mc:Choice>
              <mc:Fallback>
                <p:oleObj r:id="rId3" imgW="5144218" imgH="2866667" progId="">
                  <p:embed/>
                  <p:pic>
                    <p:nvPicPr>
                      <p:cNvPr id="22531" name="Object 7">
                        <a:extLst>
                          <a:ext uri="{FF2B5EF4-FFF2-40B4-BE49-F238E27FC236}">
                            <a16:creationId xmlns:a16="http://schemas.microsoft.com/office/drawing/2014/main" id="{D28DE964-6732-4C9A-B5DC-83F3B4B11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32771"/>
                        <a:ext cx="5143500" cy="286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36099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8481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 MAJOR UNDERTAKINGS</a:t>
            </a:r>
          </a:p>
        </p:txBody>
      </p:sp>
      <p:sp>
        <p:nvSpPr>
          <p:cNvPr id="7" name="Title 1">
            <a:extLst>
              <a:ext uri="{FF2B5EF4-FFF2-40B4-BE49-F238E27FC236}">
                <a16:creationId xmlns:a16="http://schemas.microsoft.com/office/drawing/2014/main" id="{8752F445-D7C6-444A-A648-A95AE16C4689}"/>
              </a:ext>
            </a:extLst>
          </p:cNvPr>
          <p:cNvSpPr txBox="1">
            <a:spLocks/>
          </p:cNvSpPr>
          <p:nvPr/>
        </p:nvSpPr>
        <p:spPr>
          <a:xfrm>
            <a:off x="2364954" y="1866900"/>
            <a:ext cx="5166146" cy="422104"/>
          </a:xfrm>
          <a:prstGeom prst="rect">
            <a:avLst/>
          </a:prstGeom>
          <a:solidFill>
            <a:srgbClr val="FFCCFF"/>
          </a:solidFill>
          <a:ln w="69850" cmpd="thinThick">
            <a:solidFill>
              <a:schemeClr val="accent1"/>
            </a:solid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500" b="1" dirty="0">
                <a:latin typeface="Arial Black" panose="020B0A04020102020204" pitchFamily="34" charset="0"/>
              </a:rPr>
              <a:t>FEASIBILITY STUDIES</a:t>
            </a:r>
          </a:p>
        </p:txBody>
      </p:sp>
      <p:pic>
        <p:nvPicPr>
          <p:cNvPr id="8" name="Picture 8" descr="bacolod">
            <a:extLst>
              <a:ext uri="{FF2B5EF4-FFF2-40B4-BE49-F238E27FC236}">
                <a16:creationId xmlns:a16="http://schemas.microsoft.com/office/drawing/2014/main" id="{4DCE4164-21DE-4BA0-BD18-0E6CA4DC075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384300" y="2603500"/>
            <a:ext cx="3940175" cy="2316163"/>
          </a:xfrm>
          <a:effectLst>
            <a:outerShdw dist="107763" dir="13500000" algn="ctr" rotWithShape="0">
              <a:srgbClr val="808080">
                <a:alpha val="50000"/>
              </a:srgbClr>
            </a:outerShdw>
          </a:effectLst>
        </p:spPr>
      </p:pic>
      <p:pic>
        <p:nvPicPr>
          <p:cNvPr id="9" name="Picture 10" descr="lapu">
            <a:extLst>
              <a:ext uri="{FF2B5EF4-FFF2-40B4-BE49-F238E27FC236}">
                <a16:creationId xmlns:a16="http://schemas.microsoft.com/office/drawing/2014/main" id="{9F3933CB-A1AA-42E2-BD80-39E8C50C3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41900" y="3644900"/>
            <a:ext cx="3546475" cy="2401888"/>
          </a:xfrm>
          <a:prstGeom prst="rect">
            <a:avLst/>
          </a:prstGeom>
          <a:effectLst>
            <a:outerShdw dist="107763" dir="2700000" algn="ctr" rotWithShape="0">
              <a:srgbClr val="808080">
                <a:alpha val="50000"/>
              </a:srgbClr>
            </a:outerShdw>
          </a:effectLst>
        </p:spPr>
      </p:pic>
      <p:sp>
        <p:nvSpPr>
          <p:cNvPr id="12" name="Rectangle 13">
            <a:extLst>
              <a:ext uri="{FF2B5EF4-FFF2-40B4-BE49-F238E27FC236}">
                <a16:creationId xmlns:a16="http://schemas.microsoft.com/office/drawing/2014/main" id="{5ABB6344-8E9C-4E7D-B02A-035D97C5E803}"/>
              </a:ext>
            </a:extLst>
          </p:cNvPr>
          <p:cNvSpPr>
            <a:spLocks noChangeArrowheads="1"/>
          </p:cNvSpPr>
          <p:nvPr/>
        </p:nvSpPr>
        <p:spPr bwMode="auto">
          <a:xfrm>
            <a:off x="1308100" y="5003800"/>
            <a:ext cx="3657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spcBef>
                <a:spcPct val="20000"/>
              </a:spcBef>
              <a:buChar char="•"/>
              <a:tabLst>
                <a:tab pos="228600" algn="l"/>
                <a:tab pos="1485900" algn="l"/>
              </a:tabLst>
              <a:defRPr sz="3200">
                <a:solidFill>
                  <a:schemeClr val="tx1"/>
                </a:solidFill>
                <a:latin typeface="Arial" panose="020B0604020202020204" pitchFamily="34" charset="0"/>
              </a:defRPr>
            </a:lvl1pPr>
            <a:lvl2pPr marL="742950" indent="-285750">
              <a:spcBef>
                <a:spcPct val="20000"/>
              </a:spcBef>
              <a:buChar char="–"/>
              <a:tabLst>
                <a:tab pos="228600" algn="l"/>
                <a:tab pos="1485900" algn="l"/>
              </a:tabLst>
              <a:defRPr sz="2800">
                <a:solidFill>
                  <a:schemeClr val="tx1"/>
                </a:solidFill>
                <a:latin typeface="Arial" panose="020B0604020202020204" pitchFamily="34" charset="0"/>
              </a:defRPr>
            </a:lvl2pPr>
            <a:lvl3pPr marL="1143000" indent="-228600">
              <a:spcBef>
                <a:spcPct val="20000"/>
              </a:spcBef>
              <a:buChar char="•"/>
              <a:tabLst>
                <a:tab pos="228600" algn="l"/>
                <a:tab pos="1485900" algn="l"/>
              </a:tabLst>
              <a:defRPr sz="2400">
                <a:solidFill>
                  <a:schemeClr val="tx1"/>
                </a:solidFill>
                <a:latin typeface="Arial" panose="020B0604020202020204" pitchFamily="34" charset="0"/>
              </a:defRPr>
            </a:lvl3pPr>
            <a:lvl4pPr marL="1600200" indent="-228600">
              <a:spcBef>
                <a:spcPct val="20000"/>
              </a:spcBef>
              <a:buChar char="–"/>
              <a:tabLst>
                <a:tab pos="228600" algn="l"/>
                <a:tab pos="1485900" algn="l"/>
              </a:tabLst>
              <a:defRPr sz="2000">
                <a:solidFill>
                  <a:schemeClr val="tx1"/>
                </a:solidFill>
                <a:latin typeface="Arial" panose="020B0604020202020204" pitchFamily="34" charset="0"/>
              </a:defRPr>
            </a:lvl4pPr>
            <a:lvl5pPr marL="2057400" indent="-228600">
              <a:spcBef>
                <a:spcPct val="20000"/>
              </a:spcBef>
              <a:buChar char="»"/>
              <a:tabLst>
                <a:tab pos="228600" algn="l"/>
                <a:tab pos="14859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 pos="14859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 pos="14859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 pos="14859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 pos="14859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400">
                <a:solidFill>
                  <a:srgbClr val="000099"/>
                </a:solidFill>
                <a:cs typeface="Arial" panose="020B0604020202020204" pitchFamily="34" charset="0"/>
              </a:rPr>
              <a:t>Feasibility Studies and Preliminary Design for the JRSP Pilot Model Courts:</a:t>
            </a:r>
          </a:p>
          <a:p>
            <a:pPr eaLnBrk="1" hangingPunct="1">
              <a:spcBef>
                <a:spcPct val="0"/>
              </a:spcBef>
              <a:buFont typeface="Wingdings" panose="05000000000000000000" pitchFamily="2" charset="2"/>
              <a:buChar char="§"/>
            </a:pPr>
            <a:r>
              <a:rPr lang="en-US" altLang="en-US" sz="1400">
                <a:solidFill>
                  <a:srgbClr val="000099"/>
                </a:solidFill>
                <a:cs typeface="Arial" panose="020B0604020202020204" pitchFamily="34" charset="0"/>
              </a:rPr>
              <a:t>  Halls of Justice Pilot Sites in Lapu-lapu City and Bacolod City in the Visayas</a:t>
            </a:r>
          </a:p>
        </p:txBody>
      </p:sp>
    </p:spTree>
    <p:extLst>
      <p:ext uri="{BB962C8B-B14F-4D97-AF65-F5344CB8AC3E}">
        <p14:creationId xmlns:p14="http://schemas.microsoft.com/office/powerpoint/2010/main" val="35633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FC03-C870-40BC-989E-290AD5B9BA1D}"/>
              </a:ext>
            </a:extLst>
          </p:cNvPr>
          <p:cNvSpPr>
            <a:spLocks noGrp="1"/>
          </p:cNvSpPr>
          <p:nvPr>
            <p:ph type="title"/>
          </p:nvPr>
        </p:nvSpPr>
        <p:spPr>
          <a:xfrm>
            <a:off x="1371600" y="1217265"/>
            <a:ext cx="7177177" cy="663296"/>
          </a:xfrm>
          <a:solidFill>
            <a:srgbClr val="FFFFCC"/>
          </a:solidFill>
          <a:ln w="69850" cmpd="thinThick">
            <a:solidFill>
              <a:schemeClr val="accent1"/>
            </a:solidFill>
          </a:ln>
        </p:spPr>
        <p:txBody>
          <a:bodyPr>
            <a:normAutofit fontScale="90000"/>
          </a:bodyPr>
          <a:lstStyle/>
          <a:p>
            <a:r>
              <a:rPr lang="en-PH" b="1" spc="300" dirty="0">
                <a:latin typeface="Arial Black" panose="020B0A04020102020204" pitchFamily="34" charset="0"/>
              </a:rPr>
              <a:t>VISION</a:t>
            </a:r>
          </a:p>
        </p:txBody>
      </p:sp>
      <p:sp>
        <p:nvSpPr>
          <p:cNvPr id="3" name="Content Placeholder 2">
            <a:extLst>
              <a:ext uri="{FF2B5EF4-FFF2-40B4-BE49-F238E27FC236}">
                <a16:creationId xmlns:a16="http://schemas.microsoft.com/office/drawing/2014/main" id="{7C8B8EC6-C9AA-4E65-BCE0-E9F9A4CB2727}"/>
              </a:ext>
            </a:extLst>
          </p:cNvPr>
          <p:cNvSpPr>
            <a:spLocks noGrp="1"/>
          </p:cNvSpPr>
          <p:nvPr>
            <p:ph idx="1"/>
          </p:nvPr>
        </p:nvSpPr>
        <p:spPr>
          <a:xfrm>
            <a:off x="681038" y="2618998"/>
            <a:ext cx="8543925" cy="2019798"/>
          </a:xfrm>
        </p:spPr>
        <p:txBody>
          <a:bodyPr/>
          <a:lstStyle/>
          <a:p>
            <a:pPr algn="ctr">
              <a:spcBef>
                <a:spcPct val="0"/>
              </a:spcBef>
              <a:buNone/>
            </a:pPr>
            <a:r>
              <a:rPr lang="en-US" altLang="en-US" b="1" dirty="0">
                <a:solidFill>
                  <a:schemeClr val="accent2"/>
                </a:solidFill>
                <a:latin typeface="Lucida Sans" panose="020B0604020202020204" pitchFamily="34" charset="0"/>
              </a:rPr>
              <a:t>A leading, dynamic and responsive consulting firm with vast experience and expertise in urban and rural development instrumental to organizational growth and national building for global competitiveness.   </a:t>
            </a:r>
          </a:p>
          <a:p>
            <a:endParaRPr lang="en-PH" dirty="0"/>
          </a:p>
        </p:txBody>
      </p:sp>
    </p:spTree>
    <p:extLst>
      <p:ext uri="{BB962C8B-B14F-4D97-AF65-F5344CB8AC3E}">
        <p14:creationId xmlns:p14="http://schemas.microsoft.com/office/powerpoint/2010/main" val="366281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8481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 MAJOR UNDERTAKINGS</a:t>
            </a:r>
          </a:p>
        </p:txBody>
      </p:sp>
      <p:sp>
        <p:nvSpPr>
          <p:cNvPr id="7" name="Title 1">
            <a:extLst>
              <a:ext uri="{FF2B5EF4-FFF2-40B4-BE49-F238E27FC236}">
                <a16:creationId xmlns:a16="http://schemas.microsoft.com/office/drawing/2014/main" id="{8752F445-D7C6-444A-A648-A95AE16C4689}"/>
              </a:ext>
            </a:extLst>
          </p:cNvPr>
          <p:cNvSpPr txBox="1">
            <a:spLocks/>
          </p:cNvSpPr>
          <p:nvPr/>
        </p:nvSpPr>
        <p:spPr>
          <a:xfrm>
            <a:off x="2364954" y="1866900"/>
            <a:ext cx="5166146" cy="422104"/>
          </a:xfrm>
          <a:prstGeom prst="rect">
            <a:avLst/>
          </a:prstGeom>
          <a:solidFill>
            <a:srgbClr val="FFCCFF"/>
          </a:solidFill>
          <a:ln w="69850" cmpd="thinThick">
            <a:solidFill>
              <a:schemeClr val="accent1"/>
            </a:solid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500" b="1" dirty="0">
                <a:latin typeface="Arial Black" panose="020B0A04020102020204" pitchFamily="34" charset="0"/>
              </a:rPr>
              <a:t>MASTER PLANNING</a:t>
            </a:r>
          </a:p>
        </p:txBody>
      </p:sp>
      <p:sp>
        <p:nvSpPr>
          <p:cNvPr id="10" name="Rectangle 12">
            <a:extLst>
              <a:ext uri="{FF2B5EF4-FFF2-40B4-BE49-F238E27FC236}">
                <a16:creationId xmlns:a16="http://schemas.microsoft.com/office/drawing/2014/main" id="{BEC4C75A-9A56-44FF-BD0A-1C25E1D59CCA}"/>
              </a:ext>
            </a:extLst>
          </p:cNvPr>
          <p:cNvSpPr>
            <a:spLocks noChangeArrowheads="1"/>
          </p:cNvSpPr>
          <p:nvPr/>
        </p:nvSpPr>
        <p:spPr bwMode="auto">
          <a:xfrm>
            <a:off x="6080472" y="5094170"/>
            <a:ext cx="214912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500" dirty="0"/>
              <a:t>Comprehensive </a:t>
            </a:r>
          </a:p>
          <a:p>
            <a:pPr algn="r" eaLnBrk="1" hangingPunct="1">
              <a:spcBef>
                <a:spcPct val="0"/>
              </a:spcBef>
              <a:buFontTx/>
              <a:buNone/>
            </a:pPr>
            <a:r>
              <a:rPr lang="en-US" altLang="en-US" sz="1500" dirty="0"/>
              <a:t>Drainage Study for </a:t>
            </a:r>
          </a:p>
          <a:p>
            <a:pPr algn="r" eaLnBrk="1" hangingPunct="1">
              <a:spcBef>
                <a:spcPct val="0"/>
              </a:spcBef>
              <a:buFontTx/>
              <a:buNone/>
            </a:pPr>
            <a:r>
              <a:rPr lang="en-US" altLang="en-US" sz="1500" dirty="0"/>
              <a:t>Clark Freeport Zone</a:t>
            </a:r>
          </a:p>
        </p:txBody>
      </p:sp>
      <p:grpSp>
        <p:nvGrpSpPr>
          <p:cNvPr id="11" name="Group 23">
            <a:extLst>
              <a:ext uri="{FF2B5EF4-FFF2-40B4-BE49-F238E27FC236}">
                <a16:creationId xmlns:a16="http://schemas.microsoft.com/office/drawing/2014/main" id="{70310ABE-7C1A-451E-8577-34F299176F43}"/>
              </a:ext>
            </a:extLst>
          </p:cNvPr>
          <p:cNvGrpSpPr>
            <a:grpSpLocks/>
          </p:cNvGrpSpPr>
          <p:nvPr/>
        </p:nvGrpSpPr>
        <p:grpSpPr bwMode="auto">
          <a:xfrm>
            <a:off x="2082800" y="2667000"/>
            <a:ext cx="3897313" cy="3238500"/>
            <a:chOff x="908437" y="1828800"/>
            <a:chExt cx="3953786" cy="3962400"/>
          </a:xfrm>
        </p:grpSpPr>
        <p:pic>
          <p:nvPicPr>
            <p:cNvPr id="13" name="Picture 3" descr="IMGP0193">
              <a:extLst>
                <a:ext uri="{FF2B5EF4-FFF2-40B4-BE49-F238E27FC236}">
                  <a16:creationId xmlns:a16="http://schemas.microsoft.com/office/drawing/2014/main" id="{B317FD5C-BA84-4185-9D2A-8855ACAFC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37" y="1828800"/>
              <a:ext cx="3953786" cy="332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IMGP0203">
              <a:extLst>
                <a:ext uri="{FF2B5EF4-FFF2-40B4-BE49-F238E27FC236}">
                  <a16:creationId xmlns:a16="http://schemas.microsoft.com/office/drawing/2014/main" id="{CC37E0AC-E061-4D7B-AFB8-46BB28123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741849"/>
              <a:ext cx="992323" cy="720740"/>
            </a:xfrm>
            <a:prstGeom prst="rect">
              <a:avLst/>
            </a:prstGeom>
            <a:noFill/>
            <a:ln w="3175">
              <a:solidFill>
                <a:srgbClr val="C0C0C0"/>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5" descr="IMGP0181">
              <a:extLst>
                <a:ext uri="{FF2B5EF4-FFF2-40B4-BE49-F238E27FC236}">
                  <a16:creationId xmlns:a16="http://schemas.microsoft.com/office/drawing/2014/main" id="{C38050CD-7935-44A9-94FC-4AAEF1ABB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914085"/>
              <a:ext cx="992323" cy="721577"/>
            </a:xfrm>
            <a:prstGeom prst="rect">
              <a:avLst/>
            </a:prstGeom>
            <a:noFill/>
            <a:ln w="3175">
              <a:solidFill>
                <a:srgbClr val="C0C0C0"/>
              </a:solidFill>
              <a:miter lim="800000"/>
              <a:headEnd/>
              <a:tailEnd/>
            </a:ln>
            <a:extLst>
              <a:ext uri="{909E8E84-426E-40DD-AFC4-6F175D3DCCD1}">
                <a14:hiddenFill xmlns:a14="http://schemas.microsoft.com/office/drawing/2010/main">
                  <a:solidFill>
                    <a:srgbClr val="FFFFFF"/>
                  </a:solidFill>
                </a14:hiddenFill>
              </a:ext>
            </a:extLst>
          </p:spPr>
        </p:pic>
        <p:pic>
          <p:nvPicPr>
            <p:cNvPr id="16" name="Picture 6" descr="IMGP0169">
              <a:extLst>
                <a:ext uri="{FF2B5EF4-FFF2-40B4-BE49-F238E27FC236}">
                  <a16:creationId xmlns:a16="http://schemas.microsoft.com/office/drawing/2014/main" id="{CB5192F7-4A82-4D3A-B41F-E621FA3C9F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7452" y="5149892"/>
              <a:ext cx="996199" cy="637128"/>
            </a:xfrm>
            <a:prstGeom prst="rect">
              <a:avLst/>
            </a:prstGeom>
            <a:noFill/>
            <a:ln w="3175">
              <a:solidFill>
                <a:srgbClr val="C0C0C0"/>
              </a:solidFill>
              <a:miter lim="800000"/>
              <a:headEnd/>
              <a:tailEnd/>
            </a:ln>
            <a:extLst>
              <a:ext uri="{909E8E84-426E-40DD-AFC4-6F175D3DCCD1}">
                <a14:hiddenFill xmlns:a14="http://schemas.microsoft.com/office/drawing/2010/main">
                  <a:solidFill>
                    <a:srgbClr val="FFFFFF"/>
                  </a:solidFill>
                </a14:hiddenFill>
              </a:ext>
            </a:extLst>
          </p:spPr>
        </p:pic>
        <p:pic>
          <p:nvPicPr>
            <p:cNvPr id="17" name="Picture 7" descr="IMGP0236">
              <a:extLst>
                <a:ext uri="{FF2B5EF4-FFF2-40B4-BE49-F238E27FC236}">
                  <a16:creationId xmlns:a16="http://schemas.microsoft.com/office/drawing/2014/main" id="{C4542390-941D-4308-9CDA-AAA83BC751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5786" y="5149892"/>
              <a:ext cx="981986" cy="641308"/>
            </a:xfrm>
            <a:prstGeom prst="rect">
              <a:avLst/>
            </a:prstGeom>
            <a:noFill/>
            <a:ln w="3175">
              <a:solidFill>
                <a:srgbClr val="C0C0C0"/>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8" descr="IMGP0230">
              <a:extLst>
                <a:ext uri="{FF2B5EF4-FFF2-40B4-BE49-F238E27FC236}">
                  <a16:creationId xmlns:a16="http://schemas.microsoft.com/office/drawing/2014/main" id="{1C78424D-798B-4345-80AD-E71EFD9827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2976" y="5149892"/>
              <a:ext cx="996199" cy="640890"/>
            </a:xfrm>
            <a:prstGeom prst="rect">
              <a:avLst/>
            </a:prstGeom>
            <a:noFill/>
            <a:ln w="3175">
              <a:solidFill>
                <a:srgbClr val="C0C0C0"/>
              </a:solidFill>
              <a:miter lim="800000"/>
              <a:headEnd/>
              <a:tailEnd/>
            </a:ln>
            <a:extLst>
              <a:ext uri="{909E8E84-426E-40DD-AFC4-6F175D3DCCD1}">
                <a14:hiddenFill xmlns:a14="http://schemas.microsoft.com/office/drawing/2010/main">
                  <a:solidFill>
                    <a:srgbClr val="FFFFFF"/>
                  </a:solidFill>
                </a14:hiddenFill>
              </a:ext>
            </a:extLst>
          </p:spPr>
        </p:pic>
        <p:pic>
          <p:nvPicPr>
            <p:cNvPr id="19" name="Picture 9" descr="IMGP0189">
              <a:extLst>
                <a:ext uri="{FF2B5EF4-FFF2-40B4-BE49-F238E27FC236}">
                  <a16:creationId xmlns:a16="http://schemas.microsoft.com/office/drawing/2014/main" id="{238BA868-A02A-4B94-95DD-825F7DD11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3014" y="5149892"/>
              <a:ext cx="996199" cy="640890"/>
            </a:xfrm>
            <a:prstGeom prst="rect">
              <a:avLst/>
            </a:prstGeom>
            <a:noFill/>
            <a:ln w="3175">
              <a:solidFill>
                <a:srgbClr val="C0C0C0"/>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9413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8481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 MAJOR UNDERTAKINGS</a:t>
            </a:r>
          </a:p>
        </p:txBody>
      </p:sp>
      <p:sp>
        <p:nvSpPr>
          <p:cNvPr id="7" name="Title 1">
            <a:extLst>
              <a:ext uri="{FF2B5EF4-FFF2-40B4-BE49-F238E27FC236}">
                <a16:creationId xmlns:a16="http://schemas.microsoft.com/office/drawing/2014/main" id="{8752F445-D7C6-444A-A648-A95AE16C4689}"/>
              </a:ext>
            </a:extLst>
          </p:cNvPr>
          <p:cNvSpPr txBox="1">
            <a:spLocks/>
          </p:cNvSpPr>
          <p:nvPr/>
        </p:nvSpPr>
        <p:spPr>
          <a:xfrm>
            <a:off x="2364954" y="1866900"/>
            <a:ext cx="5432846" cy="422104"/>
          </a:xfrm>
          <a:prstGeom prst="rect">
            <a:avLst/>
          </a:prstGeom>
          <a:solidFill>
            <a:srgbClr val="FFCCFF"/>
          </a:solidFill>
          <a:ln w="69850" cmpd="thinThick">
            <a:solidFill>
              <a:schemeClr val="accent1"/>
            </a:solidFill>
          </a:ln>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500" b="1" dirty="0">
                <a:latin typeface="Arial Black" panose="020B0A04020102020204" pitchFamily="34" charset="0"/>
              </a:rPr>
              <a:t>AREA DEVELOPMENT / PROJECT MANAGEMENT</a:t>
            </a:r>
          </a:p>
        </p:txBody>
      </p:sp>
      <p:pic>
        <p:nvPicPr>
          <p:cNvPr id="20" name="Picture 4" descr="PixJan28 037">
            <a:extLst>
              <a:ext uri="{FF2B5EF4-FFF2-40B4-BE49-F238E27FC236}">
                <a16:creationId xmlns:a16="http://schemas.microsoft.com/office/drawing/2014/main" id="{F495253B-7895-40B4-89B0-35425136E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43277" y="4022509"/>
            <a:ext cx="2560638" cy="1981200"/>
          </a:xfrm>
          <a:prstGeom prst="rect">
            <a:avLst/>
          </a:prstGeom>
          <a:effectLst>
            <a:outerShdw dist="107763" dir="2700000" algn="ctr" rotWithShape="0">
              <a:srgbClr val="808080">
                <a:alpha val="50000"/>
              </a:srgbClr>
            </a:outerShdw>
          </a:effectLst>
        </p:spPr>
      </p:pic>
      <p:sp>
        <p:nvSpPr>
          <p:cNvPr id="21" name="Rectangle 8">
            <a:extLst>
              <a:ext uri="{FF2B5EF4-FFF2-40B4-BE49-F238E27FC236}">
                <a16:creationId xmlns:a16="http://schemas.microsoft.com/office/drawing/2014/main" id="{0C7315B6-BD8F-44A4-8F65-632FE10A5E76}"/>
              </a:ext>
            </a:extLst>
          </p:cNvPr>
          <p:cNvSpPr>
            <a:spLocks noChangeArrowheads="1"/>
          </p:cNvSpPr>
          <p:nvPr/>
        </p:nvSpPr>
        <p:spPr bwMode="auto">
          <a:xfrm>
            <a:off x="4965700" y="2814204"/>
            <a:ext cx="256063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500" b="1" dirty="0"/>
              <a:t>Mindanao Basic Urban Services Sector Project (MBUSSP)</a:t>
            </a:r>
            <a:r>
              <a:rPr lang="en-US" altLang="en-US" sz="1500" dirty="0"/>
              <a:t> </a:t>
            </a:r>
          </a:p>
        </p:txBody>
      </p:sp>
      <p:pic>
        <p:nvPicPr>
          <p:cNvPr id="22" name="Picture 7" descr="Picture 013">
            <a:extLst>
              <a:ext uri="{FF2B5EF4-FFF2-40B4-BE49-F238E27FC236}">
                <a16:creationId xmlns:a16="http://schemas.microsoft.com/office/drawing/2014/main" id="{EEADB445-929C-4E97-AA8D-7471F2A98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511" y="2806700"/>
            <a:ext cx="25606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61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39011" y="1114812"/>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CURRENT PROJECTS</a:t>
            </a:r>
          </a:p>
        </p:txBody>
      </p:sp>
      <p:sp>
        <p:nvSpPr>
          <p:cNvPr id="8" name="Content Placeholder 2">
            <a:extLst>
              <a:ext uri="{FF2B5EF4-FFF2-40B4-BE49-F238E27FC236}">
                <a16:creationId xmlns:a16="http://schemas.microsoft.com/office/drawing/2014/main" id="{59717883-4DBC-4E4F-95A8-880077CE368E}"/>
              </a:ext>
            </a:extLst>
          </p:cNvPr>
          <p:cNvSpPr>
            <a:spLocks noGrp="1"/>
          </p:cNvSpPr>
          <p:nvPr>
            <p:ph idx="1"/>
          </p:nvPr>
        </p:nvSpPr>
        <p:spPr>
          <a:xfrm>
            <a:off x="1408810" y="2707341"/>
            <a:ext cx="7037578" cy="2931460"/>
          </a:xfrm>
        </p:spPr>
        <p:txBody>
          <a:bodyPr>
            <a:normAutofit/>
          </a:bodyPr>
          <a:lstStyle/>
          <a:p>
            <a:pPr marL="465138" indent="-465138">
              <a:lnSpc>
                <a:spcPct val="80000"/>
              </a:lnSpc>
              <a:buFont typeface="Wingdings" panose="05000000000000000000" pitchFamily="2" charset="2"/>
              <a:buChar char="v"/>
            </a:pPr>
            <a:r>
              <a:rPr lang="en-PH" sz="1700" dirty="0">
                <a:solidFill>
                  <a:schemeClr val="accent2">
                    <a:lumMod val="75000"/>
                  </a:schemeClr>
                </a:solidFill>
                <a:latin typeface="Lucida Sans" panose="020B0602030504020204" pitchFamily="34" charset="0"/>
              </a:rPr>
              <a:t>Feasibility Study for the Hydropower Component of </a:t>
            </a:r>
            <a:r>
              <a:rPr lang="en-PH" sz="1700" dirty="0" err="1">
                <a:solidFill>
                  <a:schemeClr val="accent2">
                    <a:lumMod val="75000"/>
                  </a:schemeClr>
                </a:solidFill>
                <a:latin typeface="Lucida Sans" panose="020B0602030504020204" pitchFamily="34" charset="0"/>
              </a:rPr>
              <a:t>Barotac</a:t>
            </a:r>
            <a:r>
              <a:rPr lang="en-PH" sz="1700" dirty="0">
                <a:solidFill>
                  <a:schemeClr val="accent2">
                    <a:lumMod val="75000"/>
                  </a:schemeClr>
                </a:solidFill>
                <a:latin typeface="Lucida Sans" panose="020B0602030504020204" pitchFamily="34" charset="0"/>
              </a:rPr>
              <a:t> Viejo Reservoir Irrigation Project</a:t>
            </a:r>
          </a:p>
          <a:p>
            <a:pPr marL="465138" indent="-465138">
              <a:lnSpc>
                <a:spcPct val="80000"/>
              </a:lnSpc>
              <a:buFont typeface="Wingdings" panose="05000000000000000000" pitchFamily="2" charset="2"/>
              <a:buChar char="v"/>
            </a:pPr>
            <a:r>
              <a:rPr lang="en-PH" sz="1700" dirty="0">
                <a:solidFill>
                  <a:schemeClr val="accent2">
                    <a:lumMod val="75000"/>
                  </a:schemeClr>
                </a:solidFill>
                <a:latin typeface="Lucida Sans" panose="020B0602030504020204" pitchFamily="34" charset="0"/>
              </a:rPr>
              <a:t>Bridge Construction Replacement Program (BCRP)  I, Design and Build Bridges in Region II, Contract Package 1-B</a:t>
            </a:r>
          </a:p>
          <a:p>
            <a:pPr marL="465138" indent="-465138">
              <a:lnSpc>
                <a:spcPct val="80000"/>
              </a:lnSpc>
              <a:buFont typeface="Wingdings" panose="05000000000000000000" pitchFamily="2" charset="2"/>
              <a:buChar char="v"/>
            </a:pPr>
            <a:r>
              <a:rPr lang="en-PH" sz="1700" dirty="0">
                <a:solidFill>
                  <a:schemeClr val="accent2">
                    <a:lumMod val="75000"/>
                  </a:schemeClr>
                </a:solidFill>
                <a:latin typeface="Lucida Sans" panose="020B0602030504020204" pitchFamily="34" charset="0"/>
              </a:rPr>
              <a:t>Consultancy Services for the Detailed Engineering Design for the Horizontal Infrastructure Project of the Clark International Airport New Terminal Building Project (formerly Clark Airport Low Cost Terminal)</a:t>
            </a:r>
          </a:p>
          <a:p>
            <a:pPr marL="465138" indent="-465138">
              <a:lnSpc>
                <a:spcPct val="80000"/>
              </a:lnSpc>
              <a:buFont typeface="Wingdings" panose="05000000000000000000" pitchFamily="2" charset="2"/>
              <a:buChar char="v"/>
            </a:pPr>
            <a:r>
              <a:rPr lang="en-PH" sz="1700" dirty="0">
                <a:solidFill>
                  <a:schemeClr val="accent2">
                    <a:lumMod val="75000"/>
                  </a:schemeClr>
                </a:solidFill>
                <a:latin typeface="Lucida Sans" panose="020B0602030504020204" pitchFamily="34" charset="0"/>
              </a:rPr>
              <a:t>Independent Consultant for the NLEX-SLEX Connector Road</a:t>
            </a:r>
          </a:p>
          <a:p>
            <a:pPr marL="465138" indent="-465138">
              <a:lnSpc>
                <a:spcPct val="80000"/>
              </a:lnSpc>
              <a:buFont typeface="Wingdings" panose="05000000000000000000" pitchFamily="2" charset="2"/>
              <a:buChar char="v"/>
            </a:pPr>
            <a:r>
              <a:rPr lang="en-PH" sz="1700" dirty="0">
                <a:solidFill>
                  <a:schemeClr val="accent2">
                    <a:lumMod val="75000"/>
                  </a:schemeClr>
                </a:solidFill>
                <a:latin typeface="Lucida Sans" panose="020B0602030504020204" pitchFamily="34" charset="0"/>
              </a:rPr>
              <a:t>Independent Consultant for the Mactan-Cebu International Airport PPP Project</a:t>
            </a:r>
            <a:endParaRPr lang="en-US" altLang="en-US" sz="1700" b="1" dirty="0">
              <a:solidFill>
                <a:schemeClr val="accent2">
                  <a:lumMod val="75000"/>
                </a:schemeClr>
              </a:solidFill>
              <a:latin typeface="Lucida Sans" panose="020B0602030504020204" pitchFamily="34" charset="0"/>
            </a:endParaRPr>
          </a:p>
        </p:txBody>
      </p:sp>
    </p:spTree>
    <p:extLst>
      <p:ext uri="{BB962C8B-B14F-4D97-AF65-F5344CB8AC3E}">
        <p14:creationId xmlns:p14="http://schemas.microsoft.com/office/powerpoint/2010/main" val="3280915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64411" y="3429000"/>
            <a:ext cx="7177177" cy="1346200"/>
          </a:xfrm>
          <a:solidFill>
            <a:srgbClr val="FFFFCC"/>
          </a:solidFill>
          <a:ln w="69850" cmpd="thinThick">
            <a:solidFill>
              <a:schemeClr val="accent1"/>
            </a:solidFill>
          </a:ln>
        </p:spPr>
        <p:txBody>
          <a:bodyPr>
            <a:normAutofit/>
          </a:bodyPr>
          <a:lstStyle/>
          <a:p>
            <a:r>
              <a:rPr lang="en-PH" b="1" dirty="0">
                <a:latin typeface="Arial Black" panose="020B0A04020102020204" pitchFamily="34" charset="0"/>
              </a:rPr>
              <a:t>The End</a:t>
            </a:r>
            <a:br>
              <a:rPr lang="en-PH" b="1" dirty="0">
                <a:latin typeface="Arial Black" panose="020B0A04020102020204" pitchFamily="34" charset="0"/>
              </a:rPr>
            </a:br>
            <a:r>
              <a:rPr lang="en-PH" b="1" dirty="0">
                <a:latin typeface="Arial Black" panose="020B0A04020102020204" pitchFamily="34" charset="0"/>
              </a:rPr>
              <a:t>Thank you!</a:t>
            </a:r>
          </a:p>
        </p:txBody>
      </p:sp>
    </p:spTree>
    <p:extLst>
      <p:ext uri="{BB962C8B-B14F-4D97-AF65-F5344CB8AC3E}">
        <p14:creationId xmlns:p14="http://schemas.microsoft.com/office/powerpoint/2010/main" val="364404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B8EC6-C9AA-4E65-BCE0-E9F9A4CB2727}"/>
              </a:ext>
            </a:extLst>
          </p:cNvPr>
          <p:cNvSpPr>
            <a:spLocks noGrp="1"/>
          </p:cNvSpPr>
          <p:nvPr>
            <p:ph idx="1"/>
          </p:nvPr>
        </p:nvSpPr>
        <p:spPr>
          <a:xfrm>
            <a:off x="681038" y="2618997"/>
            <a:ext cx="8543925" cy="2544673"/>
          </a:xfrm>
        </p:spPr>
        <p:txBody>
          <a:bodyPr>
            <a:normAutofit lnSpcReduction="10000"/>
          </a:bodyPr>
          <a:lstStyle/>
          <a:p>
            <a:pPr algn="ctr">
              <a:spcBef>
                <a:spcPct val="0"/>
              </a:spcBef>
              <a:buNone/>
            </a:pPr>
            <a:r>
              <a:rPr lang="en-US" altLang="en-US" b="1" dirty="0">
                <a:solidFill>
                  <a:schemeClr val="accent2"/>
                </a:solidFill>
                <a:latin typeface="Lucida Sans" panose="020B0604020202020204" pitchFamily="34" charset="0"/>
              </a:rPr>
              <a:t>Committed to provide high standard of various technical and  management services, we aim to respond to client’s specific needs and requirements, both government and private entities, thus contributing to an improved change in the organization, the community, and </a:t>
            </a:r>
          </a:p>
          <a:p>
            <a:pPr algn="ctr">
              <a:spcBef>
                <a:spcPct val="0"/>
              </a:spcBef>
              <a:buNone/>
            </a:pPr>
            <a:r>
              <a:rPr lang="en-US" altLang="en-US" b="1" dirty="0">
                <a:solidFill>
                  <a:schemeClr val="accent2"/>
                </a:solidFill>
                <a:latin typeface="Lucida Sans" panose="020B0604020202020204" pitchFamily="34" charset="0"/>
              </a:rPr>
              <a:t>the country as a whole</a:t>
            </a:r>
            <a:endParaRPr lang="en-PH" dirty="0"/>
          </a:p>
        </p:txBody>
      </p:sp>
      <p:sp>
        <p:nvSpPr>
          <p:cNvPr id="6" name="Title 1">
            <a:extLst>
              <a:ext uri="{FF2B5EF4-FFF2-40B4-BE49-F238E27FC236}">
                <a16:creationId xmlns:a16="http://schemas.microsoft.com/office/drawing/2014/main" id="{E6188794-7CBE-4E2F-9778-C9435956588D}"/>
              </a:ext>
            </a:extLst>
          </p:cNvPr>
          <p:cNvSpPr>
            <a:spLocks noGrp="1"/>
          </p:cNvSpPr>
          <p:nvPr>
            <p:ph type="title"/>
          </p:nvPr>
        </p:nvSpPr>
        <p:spPr>
          <a:xfrm>
            <a:off x="1371600" y="1217265"/>
            <a:ext cx="7177177" cy="663296"/>
          </a:xfrm>
          <a:solidFill>
            <a:srgbClr val="FFFFCC"/>
          </a:solidFill>
          <a:ln w="69850" cmpd="thinThick">
            <a:solidFill>
              <a:schemeClr val="accent1"/>
            </a:solidFill>
          </a:ln>
        </p:spPr>
        <p:txBody>
          <a:bodyPr>
            <a:normAutofit fontScale="90000"/>
          </a:bodyPr>
          <a:lstStyle/>
          <a:p>
            <a:r>
              <a:rPr lang="en-PH" b="1" spc="300" dirty="0">
                <a:latin typeface="Arial Black" panose="020B0A04020102020204" pitchFamily="34" charset="0"/>
              </a:rPr>
              <a:t>MISSION</a:t>
            </a:r>
          </a:p>
        </p:txBody>
      </p:sp>
    </p:spTree>
    <p:extLst>
      <p:ext uri="{BB962C8B-B14F-4D97-AF65-F5344CB8AC3E}">
        <p14:creationId xmlns:p14="http://schemas.microsoft.com/office/powerpoint/2010/main" val="81062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B8EC6-C9AA-4E65-BCE0-E9F9A4CB2727}"/>
              </a:ext>
            </a:extLst>
          </p:cNvPr>
          <p:cNvSpPr>
            <a:spLocks noGrp="1"/>
          </p:cNvSpPr>
          <p:nvPr>
            <p:ph idx="1"/>
          </p:nvPr>
        </p:nvSpPr>
        <p:spPr>
          <a:xfrm>
            <a:off x="667591" y="2544791"/>
            <a:ext cx="8543925" cy="3579963"/>
          </a:xfrm>
        </p:spPr>
        <p:txBody>
          <a:bodyPr>
            <a:noAutofit/>
          </a:bodyPr>
          <a:lstStyle/>
          <a:p>
            <a:pPr lvl="1" indent="-628650" algn="just">
              <a:lnSpc>
                <a:spcPct val="80000"/>
              </a:lnSpc>
              <a:buFont typeface="Wingdings" panose="05000000000000000000" pitchFamily="2" charset="2"/>
              <a:buChar char="v"/>
            </a:pPr>
            <a:r>
              <a:rPr lang="en-US" altLang="en-US" sz="1800" b="1" dirty="0">
                <a:solidFill>
                  <a:schemeClr val="accent2"/>
                </a:solidFill>
                <a:latin typeface="Lucida Sans" panose="020B0604020202020204" pitchFamily="34" charset="0"/>
              </a:rPr>
              <a:t>UICI is one of the Philippines’ top multi-disciplinary consulting firms</a:t>
            </a:r>
          </a:p>
          <a:p>
            <a:pPr lvl="1" indent="-628650" algn="just">
              <a:lnSpc>
                <a:spcPct val="80000"/>
              </a:lnSpc>
              <a:buFont typeface="Wingdings" panose="05000000000000000000" pitchFamily="2" charset="2"/>
              <a:buChar char="v"/>
            </a:pPr>
            <a:r>
              <a:rPr lang="en-US" altLang="en-US" sz="1800" b="1" dirty="0">
                <a:solidFill>
                  <a:schemeClr val="accent2"/>
                </a:solidFill>
                <a:latin typeface="Lucida Sans" panose="020B0604020202020204" pitchFamily="34" charset="0"/>
              </a:rPr>
              <a:t>Established in 1980; has 39 years of solid experience in providing consulting services at all levels of development programs.</a:t>
            </a:r>
          </a:p>
          <a:p>
            <a:pPr lvl="1" indent="-628650" algn="just">
              <a:lnSpc>
                <a:spcPct val="80000"/>
              </a:lnSpc>
              <a:buFont typeface="Wingdings" panose="05000000000000000000" pitchFamily="2" charset="2"/>
              <a:buChar char="v"/>
            </a:pPr>
            <a:r>
              <a:rPr lang="en-US" altLang="en-US" sz="1800" b="1" dirty="0">
                <a:solidFill>
                  <a:schemeClr val="accent2"/>
                </a:solidFill>
                <a:latin typeface="Lucida Sans" panose="020B0604020202020204" pitchFamily="34" charset="0"/>
              </a:rPr>
              <a:t>The objective of UICI is to continue to succeed by providing sound engineering with a creative approach for the provision of a high quality, professional services on time and within budget.</a:t>
            </a:r>
          </a:p>
          <a:p>
            <a:pPr lvl="1" indent="-628650" algn="just">
              <a:lnSpc>
                <a:spcPct val="80000"/>
              </a:lnSpc>
              <a:buFont typeface="Wingdings" panose="05000000000000000000" pitchFamily="2" charset="2"/>
              <a:buChar char="v"/>
            </a:pPr>
            <a:r>
              <a:rPr lang="en-US" altLang="en-US" sz="1800" b="1" dirty="0">
                <a:solidFill>
                  <a:schemeClr val="accent2"/>
                </a:solidFill>
                <a:latin typeface="Lucida Sans" panose="020B0604020202020204" pitchFamily="34" charset="0"/>
              </a:rPr>
              <a:t>The Management of UICI is in the hands of Directors, most of whom are the founders of the Firm</a:t>
            </a:r>
          </a:p>
          <a:p>
            <a:pPr lvl="1" indent="-628650" algn="just">
              <a:lnSpc>
                <a:spcPct val="80000"/>
              </a:lnSpc>
              <a:buFont typeface="Wingdings" panose="05000000000000000000" pitchFamily="2" charset="2"/>
              <a:buChar char="v"/>
            </a:pPr>
            <a:r>
              <a:rPr lang="en-US" altLang="en-US" sz="1800" b="1" dirty="0">
                <a:solidFill>
                  <a:schemeClr val="accent2"/>
                </a:solidFill>
                <a:latin typeface="Lucida Sans" panose="020B0604020202020204" pitchFamily="34" charset="0"/>
              </a:rPr>
              <a:t>The members of the Board would act as Project Principals for every project and would maintain a close Client-Consultant liaison at all times.</a:t>
            </a:r>
          </a:p>
        </p:txBody>
      </p:sp>
      <p:sp>
        <p:nvSpPr>
          <p:cNvPr id="6" name="Title 1">
            <a:extLst>
              <a:ext uri="{FF2B5EF4-FFF2-40B4-BE49-F238E27FC236}">
                <a16:creationId xmlns:a16="http://schemas.microsoft.com/office/drawing/2014/main" id="{9DBE7C8E-FF1B-4FF7-93CB-D87A985FEE68}"/>
              </a:ext>
            </a:extLst>
          </p:cNvPr>
          <p:cNvSpPr>
            <a:spLocks noGrp="1"/>
          </p:cNvSpPr>
          <p:nvPr>
            <p:ph type="title"/>
          </p:nvPr>
        </p:nvSpPr>
        <p:spPr>
          <a:xfrm>
            <a:off x="1371600" y="1217265"/>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COMPANY DESCRIPTION</a:t>
            </a:r>
          </a:p>
        </p:txBody>
      </p:sp>
    </p:spTree>
    <p:extLst>
      <p:ext uri="{BB962C8B-B14F-4D97-AF65-F5344CB8AC3E}">
        <p14:creationId xmlns:p14="http://schemas.microsoft.com/office/powerpoint/2010/main" val="70309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579213D-BBD9-4A4B-B472-554CE47B05EA}"/>
              </a:ext>
            </a:extLst>
          </p:cNvPr>
          <p:cNvSpPr txBox="1">
            <a:spLocks/>
          </p:cNvSpPr>
          <p:nvPr/>
        </p:nvSpPr>
        <p:spPr>
          <a:xfrm>
            <a:off x="1371600" y="701717"/>
            <a:ext cx="7177177" cy="663296"/>
          </a:xfrm>
          <a:prstGeom prst="rect">
            <a:avLst/>
          </a:prstGeom>
          <a:solidFill>
            <a:srgbClr val="FFFFCC"/>
          </a:solidFill>
          <a:ln w="69850" cmpd="thinThick">
            <a:solidFill>
              <a:schemeClr val="accent1"/>
            </a:solidFill>
          </a:ln>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300" b="1" dirty="0">
                <a:latin typeface="Arial Black" panose="020B0A04020102020204" pitchFamily="34" charset="0"/>
              </a:rPr>
              <a:t>ORGANIZATIONAL CHART</a:t>
            </a:r>
          </a:p>
        </p:txBody>
      </p:sp>
      <p:cxnSp>
        <p:nvCxnSpPr>
          <p:cNvPr id="7" name="Straight Connector 6">
            <a:extLst>
              <a:ext uri="{FF2B5EF4-FFF2-40B4-BE49-F238E27FC236}">
                <a16:creationId xmlns:a16="http://schemas.microsoft.com/office/drawing/2014/main" id="{A58F49AE-BA55-43C8-85C6-B87C50E218A4}"/>
              </a:ext>
            </a:extLst>
          </p:cNvPr>
          <p:cNvCxnSpPr>
            <a:cxnSpLocks/>
          </p:cNvCxnSpPr>
          <p:nvPr/>
        </p:nvCxnSpPr>
        <p:spPr>
          <a:xfrm>
            <a:off x="8144554" y="3980710"/>
            <a:ext cx="0" cy="768904"/>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76D1974-3B09-4908-A588-5D5790F0AFF9}"/>
              </a:ext>
            </a:extLst>
          </p:cNvPr>
          <p:cNvCxnSpPr/>
          <p:nvPr/>
        </p:nvCxnSpPr>
        <p:spPr>
          <a:xfrm rot="5400000">
            <a:off x="8597934" y="4914937"/>
            <a:ext cx="321205" cy="729"/>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3AF6394-BDA3-446F-9380-168F091DE517}"/>
              </a:ext>
            </a:extLst>
          </p:cNvPr>
          <p:cNvCxnSpPr/>
          <p:nvPr/>
        </p:nvCxnSpPr>
        <p:spPr>
          <a:xfrm rot="16200000" flipH="1">
            <a:off x="7461536" y="4915984"/>
            <a:ext cx="320538" cy="1"/>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3BFA27-48B7-4CAB-B436-DB87FEB42341}"/>
              </a:ext>
            </a:extLst>
          </p:cNvPr>
          <p:cNvCxnSpPr/>
          <p:nvPr/>
        </p:nvCxnSpPr>
        <p:spPr>
          <a:xfrm rot="5400000">
            <a:off x="5472986" y="4870662"/>
            <a:ext cx="321205" cy="729"/>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4C2730F-86B0-4939-A20D-BAA00B28BB22}"/>
              </a:ext>
            </a:extLst>
          </p:cNvPr>
          <p:cNvCxnSpPr/>
          <p:nvPr/>
        </p:nvCxnSpPr>
        <p:spPr>
          <a:xfrm rot="16200000" flipH="1">
            <a:off x="4599525" y="4883223"/>
            <a:ext cx="320538" cy="1"/>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AA4F12F-5DFF-4879-A5DD-9B550FC5DC35}"/>
              </a:ext>
            </a:extLst>
          </p:cNvPr>
          <p:cNvSpPr/>
          <p:nvPr/>
        </p:nvSpPr>
        <p:spPr>
          <a:xfrm>
            <a:off x="672353" y="1477151"/>
            <a:ext cx="8565776" cy="4762284"/>
          </a:xfrm>
          <a:prstGeom prst="rect">
            <a:avLst/>
          </a:prstGeom>
          <a:noFill/>
          <a:ln w="63500" cmpd="thickThi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415" tIns="34208" rIns="68415" bIns="34208" rtlCol="0" anchor="ctr"/>
          <a:lstStyle/>
          <a:p>
            <a:pPr algn="ctr"/>
            <a:endParaRPr lang="en-PH">
              <a:latin typeface="Arial Narrow" panose="020B0606020202030204" pitchFamily="34" charset="0"/>
            </a:endParaRPr>
          </a:p>
        </p:txBody>
      </p:sp>
      <p:cxnSp>
        <p:nvCxnSpPr>
          <p:cNvPr id="13" name="Straight Connector 12">
            <a:extLst>
              <a:ext uri="{FF2B5EF4-FFF2-40B4-BE49-F238E27FC236}">
                <a16:creationId xmlns:a16="http://schemas.microsoft.com/office/drawing/2014/main" id="{444E7B9F-2CB0-47FC-8A39-B24336D7DB47}"/>
              </a:ext>
            </a:extLst>
          </p:cNvPr>
          <p:cNvCxnSpPr/>
          <p:nvPr/>
        </p:nvCxnSpPr>
        <p:spPr>
          <a:xfrm>
            <a:off x="3495327" y="4710009"/>
            <a:ext cx="813206" cy="954"/>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4F259C4-C022-4A2D-B7DF-2A6A65A8F8C2}"/>
              </a:ext>
            </a:extLst>
          </p:cNvPr>
          <p:cNvCxnSpPr/>
          <p:nvPr/>
        </p:nvCxnSpPr>
        <p:spPr>
          <a:xfrm>
            <a:off x="1532433" y="4674986"/>
            <a:ext cx="813206" cy="954"/>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F4B4DD-C612-49AA-9E04-932D9D253666}"/>
              </a:ext>
            </a:extLst>
          </p:cNvPr>
          <p:cNvCxnSpPr/>
          <p:nvPr/>
        </p:nvCxnSpPr>
        <p:spPr>
          <a:xfrm rot="16200000" flipH="1">
            <a:off x="948201" y="4546564"/>
            <a:ext cx="1159153" cy="3388"/>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AAEB16-B321-4AF1-A46B-864BE94A5F18}"/>
              </a:ext>
            </a:extLst>
          </p:cNvPr>
          <p:cNvCxnSpPr/>
          <p:nvPr/>
        </p:nvCxnSpPr>
        <p:spPr>
          <a:xfrm rot="16200000" flipH="1">
            <a:off x="2615834" y="4840129"/>
            <a:ext cx="1735486" cy="77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E8431C-5D60-48CA-B14D-7C7D6E8AA0F7}"/>
              </a:ext>
            </a:extLst>
          </p:cNvPr>
          <p:cNvCxnSpPr/>
          <p:nvPr/>
        </p:nvCxnSpPr>
        <p:spPr>
          <a:xfrm rot="16200000" flipH="1">
            <a:off x="5269148" y="4344903"/>
            <a:ext cx="726650" cy="4716"/>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E5E7A4C-38B9-4416-88A2-672978B49A93}"/>
              </a:ext>
            </a:extLst>
          </p:cNvPr>
          <p:cNvCxnSpPr/>
          <p:nvPr/>
        </p:nvCxnSpPr>
        <p:spPr>
          <a:xfrm flipH="1">
            <a:off x="4738386" y="2136616"/>
            <a:ext cx="13553" cy="1831648"/>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27AD30A-3C38-43D7-A647-42C38A7D3A3B}"/>
              </a:ext>
            </a:extLst>
          </p:cNvPr>
          <p:cNvSpPr txBox="1"/>
          <p:nvPr/>
        </p:nvSpPr>
        <p:spPr>
          <a:xfrm>
            <a:off x="4074266" y="1843481"/>
            <a:ext cx="1355344" cy="407638"/>
          </a:xfrm>
          <a:prstGeom prst="rect">
            <a:avLst/>
          </a:prstGeom>
          <a:solidFill>
            <a:schemeClr val="accent3">
              <a:lumMod val="40000"/>
              <a:lumOff val="60000"/>
            </a:schemeClr>
          </a:solidFill>
          <a:ln>
            <a:solidFill>
              <a:schemeClr val="bg1">
                <a:lumMod val="50000"/>
              </a:schemeClr>
            </a:solidFill>
            <a:round/>
          </a:ln>
        </p:spPr>
        <p:txBody>
          <a:bodyPr wrap="square" lIns="68415" tIns="34208" rIns="68415" bIns="34208" rtlCol="0">
            <a:spAutoFit/>
          </a:bodyPr>
          <a:lstStyle/>
          <a:p>
            <a:pPr algn="ctr"/>
            <a:r>
              <a:rPr lang="en-PH" sz="1100" b="1" dirty="0">
                <a:latin typeface="Arial Narrow" panose="020B0606020202030204" pitchFamily="34" charset="0"/>
              </a:rPr>
              <a:t>UICI BOARD OF DIRECTORS</a:t>
            </a:r>
          </a:p>
        </p:txBody>
      </p:sp>
      <p:sp>
        <p:nvSpPr>
          <p:cNvPr id="20" name="TextBox 19">
            <a:extLst>
              <a:ext uri="{FF2B5EF4-FFF2-40B4-BE49-F238E27FC236}">
                <a16:creationId xmlns:a16="http://schemas.microsoft.com/office/drawing/2014/main" id="{F121961B-4D3A-482F-B1A8-49546AA54EFF}"/>
              </a:ext>
            </a:extLst>
          </p:cNvPr>
          <p:cNvSpPr txBox="1"/>
          <p:nvPr/>
        </p:nvSpPr>
        <p:spPr>
          <a:xfrm>
            <a:off x="4101373" y="2427318"/>
            <a:ext cx="1301131" cy="346083"/>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p>
            <a:pPr algn="ctr"/>
            <a:r>
              <a:rPr lang="en-PH" sz="900" b="1" dirty="0">
                <a:latin typeface="Arial Narrow" panose="020B0606020202030204" pitchFamily="34" charset="0"/>
              </a:rPr>
              <a:t>PRESIDENT</a:t>
            </a:r>
          </a:p>
          <a:p>
            <a:pPr algn="ctr"/>
            <a:r>
              <a:rPr lang="en-PH" sz="900" b="1" dirty="0">
                <a:latin typeface="Arial Narrow" panose="020B0606020202030204" pitchFamily="34" charset="0"/>
              </a:rPr>
              <a:t>Engr. </a:t>
            </a:r>
            <a:r>
              <a:rPr lang="en-PH" sz="900" b="1" dirty="0" err="1">
                <a:latin typeface="Arial Narrow" panose="020B0606020202030204" pitchFamily="34" charset="0"/>
              </a:rPr>
              <a:t>Efren</a:t>
            </a:r>
            <a:r>
              <a:rPr lang="en-PH" sz="900" b="1" dirty="0">
                <a:latin typeface="Arial Narrow" panose="020B0606020202030204" pitchFamily="34" charset="0"/>
              </a:rPr>
              <a:t> L. David</a:t>
            </a:r>
          </a:p>
        </p:txBody>
      </p:sp>
      <p:sp>
        <p:nvSpPr>
          <p:cNvPr id="21" name="TextBox 20">
            <a:extLst>
              <a:ext uri="{FF2B5EF4-FFF2-40B4-BE49-F238E27FC236}">
                <a16:creationId xmlns:a16="http://schemas.microsoft.com/office/drawing/2014/main" id="{11CD3E5B-6FB9-4BED-BA20-F33968500F2D}"/>
              </a:ext>
            </a:extLst>
          </p:cNvPr>
          <p:cNvSpPr txBox="1"/>
          <p:nvPr/>
        </p:nvSpPr>
        <p:spPr>
          <a:xfrm>
            <a:off x="3979393" y="3125634"/>
            <a:ext cx="1545092" cy="346083"/>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p>
            <a:pPr algn="ctr"/>
            <a:r>
              <a:rPr lang="en-PH" sz="900" b="1" dirty="0">
                <a:latin typeface="Arial Narrow" panose="020B0606020202030204" pitchFamily="34" charset="0"/>
              </a:rPr>
              <a:t>EXEC. VICE- PRESIDENT</a:t>
            </a:r>
          </a:p>
          <a:p>
            <a:pPr algn="ctr"/>
            <a:r>
              <a:rPr lang="en-PH" sz="900" b="1" dirty="0">
                <a:latin typeface="Arial Narrow" panose="020B0606020202030204" pitchFamily="34" charset="0"/>
              </a:rPr>
              <a:t>Engr. Christian G. </a:t>
            </a:r>
            <a:r>
              <a:rPr lang="en-PH" sz="900" b="1" dirty="0" err="1">
                <a:latin typeface="Arial Narrow" panose="020B0606020202030204" pitchFamily="34" charset="0"/>
              </a:rPr>
              <a:t>Viray</a:t>
            </a:r>
            <a:endParaRPr lang="en-PH" sz="900" b="1" dirty="0">
              <a:latin typeface="Arial Narrow" panose="020B0606020202030204" pitchFamily="34" charset="0"/>
            </a:endParaRPr>
          </a:p>
        </p:txBody>
      </p:sp>
      <p:sp>
        <p:nvSpPr>
          <p:cNvPr id="22" name="TextBox 21">
            <a:extLst>
              <a:ext uri="{FF2B5EF4-FFF2-40B4-BE49-F238E27FC236}">
                <a16:creationId xmlns:a16="http://schemas.microsoft.com/office/drawing/2014/main" id="{F55B1CD0-A902-4DCF-B756-222F24E62166}"/>
              </a:ext>
            </a:extLst>
          </p:cNvPr>
          <p:cNvSpPr txBox="1"/>
          <p:nvPr/>
        </p:nvSpPr>
        <p:spPr>
          <a:xfrm>
            <a:off x="861538" y="4114664"/>
            <a:ext cx="1355344" cy="317056"/>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900" b="1">
                <a:latin typeface="Arial Narrow" panose="020B0606020202030204" pitchFamily="34" charset="0"/>
              </a:defRPr>
            </a:lvl1pPr>
          </a:lstStyle>
          <a:p>
            <a:r>
              <a:rPr lang="en-PH" dirty="0"/>
              <a:t>VP-BDG</a:t>
            </a:r>
          </a:p>
          <a:p>
            <a:r>
              <a:rPr lang="en-PH" dirty="0"/>
              <a:t>Mr. </a:t>
            </a:r>
            <a:r>
              <a:rPr lang="en-PH" dirty="0" err="1"/>
              <a:t>Genaro</a:t>
            </a:r>
            <a:r>
              <a:rPr lang="en-PH" dirty="0"/>
              <a:t> C. </a:t>
            </a:r>
            <a:r>
              <a:rPr lang="en-PH" dirty="0" err="1"/>
              <a:t>Estrella</a:t>
            </a:r>
            <a:endParaRPr lang="en-PH" dirty="0"/>
          </a:p>
        </p:txBody>
      </p:sp>
      <p:sp>
        <p:nvSpPr>
          <p:cNvPr id="23" name="TextBox 22">
            <a:extLst>
              <a:ext uri="{FF2B5EF4-FFF2-40B4-BE49-F238E27FC236}">
                <a16:creationId xmlns:a16="http://schemas.microsoft.com/office/drawing/2014/main" id="{5203E19C-272F-4252-B815-08C0AC7464D4}"/>
              </a:ext>
            </a:extLst>
          </p:cNvPr>
          <p:cNvSpPr txBox="1"/>
          <p:nvPr/>
        </p:nvSpPr>
        <p:spPr>
          <a:xfrm>
            <a:off x="2615207" y="4114664"/>
            <a:ext cx="1793138" cy="36147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900" b="1">
                <a:latin typeface="Arial Narrow" panose="020B0606020202030204" pitchFamily="34" charset="0"/>
              </a:defRPr>
            </a:lvl1pPr>
          </a:lstStyle>
          <a:p>
            <a:r>
              <a:rPr lang="en-PH" dirty="0"/>
              <a:t>VP-ENGINEERING</a:t>
            </a:r>
          </a:p>
          <a:p>
            <a:r>
              <a:rPr lang="en-PH" dirty="0"/>
              <a:t>Engr. </a:t>
            </a:r>
            <a:r>
              <a:rPr lang="en-PH" dirty="0" err="1"/>
              <a:t>Eleazar</a:t>
            </a:r>
            <a:r>
              <a:rPr lang="en-PH" dirty="0"/>
              <a:t> S. </a:t>
            </a:r>
            <a:r>
              <a:rPr lang="en-PH" dirty="0" err="1"/>
              <a:t>Regondola</a:t>
            </a:r>
            <a:r>
              <a:rPr lang="en-PH" dirty="0"/>
              <a:t> - OIC</a:t>
            </a:r>
          </a:p>
        </p:txBody>
      </p:sp>
      <p:sp>
        <p:nvSpPr>
          <p:cNvPr id="24" name="TextBox 23">
            <a:extLst>
              <a:ext uri="{FF2B5EF4-FFF2-40B4-BE49-F238E27FC236}">
                <a16:creationId xmlns:a16="http://schemas.microsoft.com/office/drawing/2014/main" id="{98E49286-87D9-439D-81A2-FE219043E7E9}"/>
              </a:ext>
            </a:extLst>
          </p:cNvPr>
          <p:cNvSpPr txBox="1"/>
          <p:nvPr/>
        </p:nvSpPr>
        <p:spPr>
          <a:xfrm>
            <a:off x="4990271" y="4114664"/>
            <a:ext cx="1292094" cy="317056"/>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900" b="1">
                <a:latin typeface="Arial Narrow" panose="020B0606020202030204" pitchFamily="34" charset="0"/>
              </a:defRPr>
            </a:lvl1pPr>
          </a:lstStyle>
          <a:p>
            <a:r>
              <a:rPr lang="en-PH" dirty="0"/>
              <a:t>VP-ADMIN</a:t>
            </a:r>
          </a:p>
          <a:p>
            <a:r>
              <a:rPr lang="en-PH" dirty="0"/>
              <a:t>Ms. </a:t>
            </a:r>
            <a:r>
              <a:rPr lang="en-PH" dirty="0" err="1"/>
              <a:t>Elaila</a:t>
            </a:r>
            <a:r>
              <a:rPr lang="en-PH" dirty="0"/>
              <a:t> L. Andres</a:t>
            </a:r>
          </a:p>
        </p:txBody>
      </p:sp>
      <p:sp>
        <p:nvSpPr>
          <p:cNvPr id="25" name="TextBox 24">
            <a:extLst>
              <a:ext uri="{FF2B5EF4-FFF2-40B4-BE49-F238E27FC236}">
                <a16:creationId xmlns:a16="http://schemas.microsoft.com/office/drawing/2014/main" id="{E9027842-DB94-4EBC-9229-15A92062C7BB}"/>
              </a:ext>
            </a:extLst>
          </p:cNvPr>
          <p:cNvSpPr txBox="1"/>
          <p:nvPr/>
        </p:nvSpPr>
        <p:spPr>
          <a:xfrm>
            <a:off x="7403332" y="4114664"/>
            <a:ext cx="1469193" cy="317056"/>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900" b="1">
                <a:latin typeface="Arial Narrow" panose="020B0606020202030204" pitchFamily="34" charset="0"/>
              </a:defRPr>
            </a:lvl1pPr>
          </a:lstStyle>
          <a:p>
            <a:r>
              <a:rPr lang="en-PH" dirty="0"/>
              <a:t>VP-FINANCE</a:t>
            </a:r>
          </a:p>
          <a:p>
            <a:r>
              <a:rPr lang="en-PH" dirty="0"/>
              <a:t>Mr. Gerardo C. </a:t>
            </a:r>
            <a:r>
              <a:rPr lang="en-PH" dirty="0" err="1"/>
              <a:t>Danting</a:t>
            </a:r>
            <a:r>
              <a:rPr lang="en-PH" dirty="0"/>
              <a:t>-OIC</a:t>
            </a:r>
          </a:p>
        </p:txBody>
      </p:sp>
      <p:sp>
        <p:nvSpPr>
          <p:cNvPr id="26" name="TextBox 25">
            <a:extLst>
              <a:ext uri="{FF2B5EF4-FFF2-40B4-BE49-F238E27FC236}">
                <a16:creationId xmlns:a16="http://schemas.microsoft.com/office/drawing/2014/main" id="{2DC21CF7-8E18-4EA6-9549-11515F472583}"/>
              </a:ext>
            </a:extLst>
          </p:cNvPr>
          <p:cNvSpPr txBox="1"/>
          <p:nvPr/>
        </p:nvSpPr>
        <p:spPr>
          <a:xfrm>
            <a:off x="3755956" y="4629380"/>
            <a:ext cx="727368" cy="207584"/>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SECRETARY</a:t>
            </a:r>
          </a:p>
        </p:txBody>
      </p:sp>
      <p:sp>
        <p:nvSpPr>
          <p:cNvPr id="27" name="TextBox 26">
            <a:extLst>
              <a:ext uri="{FF2B5EF4-FFF2-40B4-BE49-F238E27FC236}">
                <a16:creationId xmlns:a16="http://schemas.microsoft.com/office/drawing/2014/main" id="{C0E88314-7235-47A6-880B-BBEF56321FF8}"/>
              </a:ext>
            </a:extLst>
          </p:cNvPr>
          <p:cNvSpPr txBox="1"/>
          <p:nvPr/>
        </p:nvSpPr>
        <p:spPr>
          <a:xfrm>
            <a:off x="1837838" y="4590952"/>
            <a:ext cx="727368" cy="192195"/>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900" b="1">
                <a:latin typeface="Arial Narrow" panose="020B0606020202030204" pitchFamily="34" charset="0"/>
              </a:defRPr>
            </a:lvl1pPr>
          </a:lstStyle>
          <a:p>
            <a:r>
              <a:rPr lang="en-PH" sz="800" dirty="0"/>
              <a:t>SECRETARY</a:t>
            </a:r>
          </a:p>
        </p:txBody>
      </p:sp>
      <p:cxnSp>
        <p:nvCxnSpPr>
          <p:cNvPr id="28" name="Straight Connector 27">
            <a:extLst>
              <a:ext uri="{FF2B5EF4-FFF2-40B4-BE49-F238E27FC236}">
                <a16:creationId xmlns:a16="http://schemas.microsoft.com/office/drawing/2014/main" id="{5D2B2714-DB59-442A-A3DD-D517933E49E0}"/>
              </a:ext>
            </a:extLst>
          </p:cNvPr>
          <p:cNvCxnSpPr>
            <a:stCxn id="30" idx="3"/>
          </p:cNvCxnSpPr>
          <p:nvPr/>
        </p:nvCxnSpPr>
        <p:spPr>
          <a:xfrm flipV="1">
            <a:off x="3992965" y="2938741"/>
            <a:ext cx="745421" cy="15938"/>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BE3302-FF18-4061-B15E-4CF478DFA4DA}"/>
              </a:ext>
            </a:extLst>
          </p:cNvPr>
          <p:cNvCxnSpPr/>
          <p:nvPr/>
        </p:nvCxnSpPr>
        <p:spPr>
          <a:xfrm>
            <a:off x="3992965" y="3638927"/>
            <a:ext cx="745421"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AE3575A-BBD5-4FF6-B61E-54BEC5110417}"/>
              </a:ext>
            </a:extLst>
          </p:cNvPr>
          <p:cNvSpPr txBox="1"/>
          <p:nvPr/>
        </p:nvSpPr>
        <p:spPr>
          <a:xfrm>
            <a:off x="3111972" y="2850887"/>
            <a:ext cx="880993" cy="207584"/>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p>
            <a:pPr algn="ctr"/>
            <a:r>
              <a:rPr lang="en-PH" sz="900" b="1" dirty="0">
                <a:latin typeface="Arial Narrow" panose="020B0606020202030204" pitchFamily="34" charset="0"/>
              </a:rPr>
              <a:t>Exec. Secretary</a:t>
            </a:r>
          </a:p>
        </p:txBody>
      </p:sp>
      <p:cxnSp>
        <p:nvCxnSpPr>
          <p:cNvPr id="31" name="Straight Connector 30">
            <a:extLst>
              <a:ext uri="{FF2B5EF4-FFF2-40B4-BE49-F238E27FC236}">
                <a16:creationId xmlns:a16="http://schemas.microsoft.com/office/drawing/2014/main" id="{FB596D6B-3983-416D-A2FF-5C37CE1FFB33}"/>
              </a:ext>
            </a:extLst>
          </p:cNvPr>
          <p:cNvCxnSpPr>
            <a:cxnSpLocks/>
          </p:cNvCxnSpPr>
          <p:nvPr/>
        </p:nvCxnSpPr>
        <p:spPr>
          <a:xfrm>
            <a:off x="1528608" y="3971000"/>
            <a:ext cx="6615671" cy="9689"/>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FD4DA60-6BD3-4811-8C2C-6DD03FE71D0E}"/>
              </a:ext>
            </a:extLst>
          </p:cNvPr>
          <p:cNvSpPr txBox="1"/>
          <p:nvPr/>
        </p:nvSpPr>
        <p:spPr>
          <a:xfrm>
            <a:off x="861538" y="4956138"/>
            <a:ext cx="1348568" cy="17464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PROJ. COORDINATOR</a:t>
            </a:r>
          </a:p>
        </p:txBody>
      </p:sp>
      <p:sp>
        <p:nvSpPr>
          <p:cNvPr id="33" name="TextBox 32">
            <a:extLst>
              <a:ext uri="{FF2B5EF4-FFF2-40B4-BE49-F238E27FC236}">
                <a16:creationId xmlns:a16="http://schemas.microsoft.com/office/drawing/2014/main" id="{EDE598DA-42DB-485A-A9D9-0EDCF59604BF}"/>
              </a:ext>
            </a:extLst>
          </p:cNvPr>
          <p:cNvSpPr txBox="1"/>
          <p:nvPr/>
        </p:nvSpPr>
        <p:spPr>
          <a:xfrm>
            <a:off x="2777849" y="4956138"/>
            <a:ext cx="1434406" cy="29116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PROJ. DIRECTOR</a:t>
            </a:r>
          </a:p>
          <a:p>
            <a:r>
              <a:rPr lang="en-PH" dirty="0"/>
              <a:t>Engr. </a:t>
            </a:r>
            <a:r>
              <a:rPr lang="en-PH" dirty="0" err="1"/>
              <a:t>Eleazar</a:t>
            </a:r>
            <a:r>
              <a:rPr lang="en-PH" dirty="0"/>
              <a:t> S. </a:t>
            </a:r>
            <a:r>
              <a:rPr lang="en-PH" dirty="0" err="1"/>
              <a:t>Regondola</a:t>
            </a:r>
            <a:endParaRPr lang="en-PH" dirty="0"/>
          </a:p>
        </p:txBody>
      </p:sp>
      <p:sp>
        <p:nvSpPr>
          <p:cNvPr id="34" name="TextBox 33">
            <a:extLst>
              <a:ext uri="{FF2B5EF4-FFF2-40B4-BE49-F238E27FC236}">
                <a16:creationId xmlns:a16="http://schemas.microsoft.com/office/drawing/2014/main" id="{80C6D55E-A06F-4DCC-92C4-32C2314CCD5E}"/>
              </a:ext>
            </a:extLst>
          </p:cNvPr>
          <p:cNvSpPr txBox="1"/>
          <p:nvPr/>
        </p:nvSpPr>
        <p:spPr>
          <a:xfrm>
            <a:off x="4442915" y="4956138"/>
            <a:ext cx="691221" cy="17464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LOGISTICS</a:t>
            </a:r>
          </a:p>
        </p:txBody>
      </p:sp>
      <p:cxnSp>
        <p:nvCxnSpPr>
          <p:cNvPr id="35" name="Straight Connector 34">
            <a:extLst>
              <a:ext uri="{FF2B5EF4-FFF2-40B4-BE49-F238E27FC236}">
                <a16:creationId xmlns:a16="http://schemas.microsoft.com/office/drawing/2014/main" id="{7B2289BC-C33C-4AEB-9F97-CD74DF86A36D}"/>
              </a:ext>
            </a:extLst>
          </p:cNvPr>
          <p:cNvCxnSpPr/>
          <p:nvPr/>
        </p:nvCxnSpPr>
        <p:spPr>
          <a:xfrm>
            <a:off x="1974048" y="5392298"/>
            <a:ext cx="2981192" cy="954"/>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97444BD-5A59-42E1-894F-5582D15B1CC3}"/>
              </a:ext>
            </a:extLst>
          </p:cNvPr>
          <p:cNvCxnSpPr/>
          <p:nvPr/>
        </p:nvCxnSpPr>
        <p:spPr>
          <a:xfrm rot="5400000">
            <a:off x="4771511" y="5572386"/>
            <a:ext cx="366330" cy="113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9A979D-D15A-4632-9B75-13F9C362A839}"/>
              </a:ext>
            </a:extLst>
          </p:cNvPr>
          <p:cNvCxnSpPr/>
          <p:nvPr/>
        </p:nvCxnSpPr>
        <p:spPr>
          <a:xfrm rot="5400000">
            <a:off x="1793119" y="5572227"/>
            <a:ext cx="366330" cy="113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2A9EB12-A981-4A76-A885-C5EE66F1F017}"/>
              </a:ext>
            </a:extLst>
          </p:cNvPr>
          <p:cNvSpPr txBox="1"/>
          <p:nvPr/>
        </p:nvSpPr>
        <p:spPr>
          <a:xfrm>
            <a:off x="4383808" y="5669091"/>
            <a:ext cx="1138489" cy="192195"/>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CAD OPERATOR</a:t>
            </a:r>
          </a:p>
        </p:txBody>
      </p:sp>
      <p:sp>
        <p:nvSpPr>
          <p:cNvPr id="39" name="TextBox 38">
            <a:extLst>
              <a:ext uri="{FF2B5EF4-FFF2-40B4-BE49-F238E27FC236}">
                <a16:creationId xmlns:a16="http://schemas.microsoft.com/office/drawing/2014/main" id="{E0DB44B4-B900-49E3-92D1-58F2CAEB6BAA}"/>
              </a:ext>
            </a:extLst>
          </p:cNvPr>
          <p:cNvSpPr txBox="1"/>
          <p:nvPr/>
        </p:nvSpPr>
        <p:spPr>
          <a:xfrm>
            <a:off x="2919098" y="5669091"/>
            <a:ext cx="1138489" cy="17464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ENGINEERING</a:t>
            </a:r>
          </a:p>
        </p:txBody>
      </p:sp>
      <p:sp>
        <p:nvSpPr>
          <p:cNvPr id="40" name="TextBox 39">
            <a:extLst>
              <a:ext uri="{FF2B5EF4-FFF2-40B4-BE49-F238E27FC236}">
                <a16:creationId xmlns:a16="http://schemas.microsoft.com/office/drawing/2014/main" id="{9A500195-A414-4AC5-A7D3-2C62C99D1FF0}"/>
              </a:ext>
            </a:extLst>
          </p:cNvPr>
          <p:cNvSpPr txBox="1"/>
          <p:nvPr/>
        </p:nvSpPr>
        <p:spPr>
          <a:xfrm>
            <a:off x="1320725" y="5669091"/>
            <a:ext cx="1355344" cy="17464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CONSULTANTS ON-CALL</a:t>
            </a:r>
          </a:p>
        </p:txBody>
      </p:sp>
      <p:sp>
        <p:nvSpPr>
          <p:cNvPr id="41" name="TextBox 40">
            <a:extLst>
              <a:ext uri="{FF2B5EF4-FFF2-40B4-BE49-F238E27FC236}">
                <a16:creationId xmlns:a16="http://schemas.microsoft.com/office/drawing/2014/main" id="{CE08538C-0519-4F25-BA2A-6A4867C4010B}"/>
              </a:ext>
            </a:extLst>
          </p:cNvPr>
          <p:cNvSpPr txBox="1"/>
          <p:nvPr/>
        </p:nvSpPr>
        <p:spPr>
          <a:xfrm>
            <a:off x="7057520" y="4956138"/>
            <a:ext cx="1138489" cy="29116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SR. ACCOUNTANT</a:t>
            </a:r>
          </a:p>
          <a:p>
            <a:r>
              <a:rPr lang="en-PH" dirty="0"/>
              <a:t>Mr. Gerardo C. </a:t>
            </a:r>
            <a:r>
              <a:rPr lang="en-PH" dirty="0" err="1"/>
              <a:t>Danting</a:t>
            </a:r>
            <a:endParaRPr lang="en-PH" dirty="0"/>
          </a:p>
        </p:txBody>
      </p:sp>
      <p:sp>
        <p:nvSpPr>
          <p:cNvPr id="42" name="TextBox 41">
            <a:extLst>
              <a:ext uri="{FF2B5EF4-FFF2-40B4-BE49-F238E27FC236}">
                <a16:creationId xmlns:a16="http://schemas.microsoft.com/office/drawing/2014/main" id="{C1391599-6C43-4F80-9EAC-053C780C189E}"/>
              </a:ext>
            </a:extLst>
          </p:cNvPr>
          <p:cNvSpPr txBox="1"/>
          <p:nvPr/>
        </p:nvSpPr>
        <p:spPr>
          <a:xfrm>
            <a:off x="8342693" y="4956138"/>
            <a:ext cx="788359" cy="17464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SR. CASHIER</a:t>
            </a:r>
          </a:p>
        </p:txBody>
      </p:sp>
      <p:sp>
        <p:nvSpPr>
          <p:cNvPr id="43" name="TextBox 42">
            <a:extLst>
              <a:ext uri="{FF2B5EF4-FFF2-40B4-BE49-F238E27FC236}">
                <a16:creationId xmlns:a16="http://schemas.microsoft.com/office/drawing/2014/main" id="{4FF1CDB3-B40E-4AF0-AC0A-0FF66BD1932B}"/>
              </a:ext>
            </a:extLst>
          </p:cNvPr>
          <p:cNvSpPr txBox="1"/>
          <p:nvPr/>
        </p:nvSpPr>
        <p:spPr>
          <a:xfrm>
            <a:off x="3111972" y="3545213"/>
            <a:ext cx="880993" cy="187588"/>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900" b="1">
                <a:latin typeface="Arial Narrow" panose="020B0606020202030204" pitchFamily="34" charset="0"/>
              </a:defRPr>
            </a:lvl1pPr>
          </a:lstStyle>
          <a:p>
            <a:r>
              <a:rPr lang="en-PH" dirty="0"/>
              <a:t>Exec. Secretary</a:t>
            </a:r>
          </a:p>
        </p:txBody>
      </p:sp>
      <p:sp>
        <p:nvSpPr>
          <p:cNvPr id="44" name="TextBox 43">
            <a:extLst>
              <a:ext uri="{FF2B5EF4-FFF2-40B4-BE49-F238E27FC236}">
                <a16:creationId xmlns:a16="http://schemas.microsoft.com/office/drawing/2014/main" id="{DB8610CF-5929-48AF-B712-976B5779FBAC}"/>
              </a:ext>
            </a:extLst>
          </p:cNvPr>
          <p:cNvSpPr txBox="1"/>
          <p:nvPr/>
        </p:nvSpPr>
        <p:spPr>
          <a:xfrm>
            <a:off x="5221932" y="4956138"/>
            <a:ext cx="829869" cy="17464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PROCUREMENT</a:t>
            </a:r>
          </a:p>
        </p:txBody>
      </p:sp>
      <p:cxnSp>
        <p:nvCxnSpPr>
          <p:cNvPr id="45" name="Straight Connector 44">
            <a:extLst>
              <a:ext uri="{FF2B5EF4-FFF2-40B4-BE49-F238E27FC236}">
                <a16:creationId xmlns:a16="http://schemas.microsoft.com/office/drawing/2014/main" id="{0EE32CBB-0F91-49AC-BAB9-0671323F1496}"/>
              </a:ext>
            </a:extLst>
          </p:cNvPr>
          <p:cNvCxnSpPr>
            <a:cxnSpLocks/>
          </p:cNvCxnSpPr>
          <p:nvPr/>
        </p:nvCxnSpPr>
        <p:spPr>
          <a:xfrm flipV="1">
            <a:off x="7621804" y="4750112"/>
            <a:ext cx="1138941" cy="6589"/>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8873AF2-3B8D-42C3-869F-E3530B2539C5}"/>
              </a:ext>
            </a:extLst>
          </p:cNvPr>
          <p:cNvCxnSpPr>
            <a:cxnSpLocks/>
          </p:cNvCxnSpPr>
          <p:nvPr/>
        </p:nvCxnSpPr>
        <p:spPr>
          <a:xfrm>
            <a:off x="4762568" y="4720607"/>
            <a:ext cx="1790938" cy="1336"/>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6D14B8-7201-4EB4-B41A-45233FBA6223}"/>
              </a:ext>
            </a:extLst>
          </p:cNvPr>
          <p:cNvCxnSpPr/>
          <p:nvPr/>
        </p:nvCxnSpPr>
        <p:spPr>
          <a:xfrm rot="5400000">
            <a:off x="6405673" y="4881697"/>
            <a:ext cx="321205" cy="729"/>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D1E44DD-DDE3-4EFB-9D66-4FF784157D34}"/>
              </a:ext>
            </a:extLst>
          </p:cNvPr>
          <p:cNvSpPr txBox="1"/>
          <p:nvPr/>
        </p:nvSpPr>
        <p:spPr>
          <a:xfrm>
            <a:off x="6146276" y="4956646"/>
            <a:ext cx="795147" cy="291162"/>
          </a:xfrm>
          <a:prstGeom prst="rect">
            <a:avLst/>
          </a:prstGeom>
          <a:solidFill>
            <a:schemeClr val="accent3">
              <a:lumMod val="40000"/>
              <a:lumOff val="60000"/>
            </a:schemeClr>
          </a:solidFill>
          <a:ln>
            <a:solidFill>
              <a:schemeClr val="bg1">
                <a:lumMod val="50000"/>
              </a:schemeClr>
            </a:solidFill>
          </a:ln>
        </p:spPr>
        <p:txBody>
          <a:bodyPr wrap="square" lIns="68415" tIns="34208" rIns="68415" bIns="34208" rtlCol="0">
            <a:spAutoFit/>
          </a:bodyPr>
          <a:lstStyle>
            <a:defPPr>
              <a:defRPr lang="en-US"/>
            </a:defPPr>
            <a:lvl1pPr algn="ctr">
              <a:defRPr sz="800" b="1">
                <a:latin typeface="Arial Narrow" panose="020B0606020202030204" pitchFamily="34" charset="0"/>
              </a:defRPr>
            </a:lvl1pPr>
          </a:lstStyle>
          <a:p>
            <a:r>
              <a:rPr lang="en-PH" dirty="0"/>
              <a:t>HUMAN RESOURCE</a:t>
            </a:r>
          </a:p>
        </p:txBody>
      </p:sp>
    </p:spTree>
    <p:extLst>
      <p:ext uri="{BB962C8B-B14F-4D97-AF65-F5344CB8AC3E}">
        <p14:creationId xmlns:p14="http://schemas.microsoft.com/office/powerpoint/2010/main" val="423215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B8EC6-C9AA-4E65-BCE0-E9F9A4CB2727}"/>
              </a:ext>
            </a:extLst>
          </p:cNvPr>
          <p:cNvSpPr>
            <a:spLocks noGrp="1"/>
          </p:cNvSpPr>
          <p:nvPr>
            <p:ph idx="1"/>
          </p:nvPr>
        </p:nvSpPr>
        <p:spPr>
          <a:xfrm>
            <a:off x="667591" y="2460813"/>
            <a:ext cx="8543925" cy="968187"/>
          </a:xfrm>
        </p:spPr>
        <p:txBody>
          <a:bodyPr>
            <a:normAutofit fontScale="92500"/>
          </a:bodyPr>
          <a:lstStyle/>
          <a:p>
            <a:pPr marL="465138" indent="-465138">
              <a:lnSpc>
                <a:spcPct val="80000"/>
              </a:lnSpc>
              <a:buFont typeface="Wingdings" panose="05000000000000000000" pitchFamily="2" charset="2"/>
              <a:buChar char="v"/>
            </a:pPr>
            <a:r>
              <a:rPr lang="en-US" altLang="en-US" b="1" dirty="0">
                <a:solidFill>
                  <a:schemeClr val="accent2"/>
                </a:solidFill>
                <a:latin typeface="Lucida Sans" panose="020B0602030504020204" pitchFamily="34" charset="0"/>
              </a:rPr>
              <a:t>UICI owns a building for office and commercial purposes.  The UICI Corporate Building is 4-storey,  with more than 1,200 square meters floor area.</a:t>
            </a:r>
          </a:p>
        </p:txBody>
      </p:sp>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71600" y="1217265"/>
            <a:ext cx="7177177" cy="663296"/>
          </a:xfrm>
          <a:solidFill>
            <a:srgbClr val="FFFFCC"/>
          </a:solidFill>
          <a:ln w="69850" cmpd="thinThick">
            <a:solidFill>
              <a:schemeClr val="accent1"/>
            </a:solidFill>
          </a:ln>
        </p:spPr>
        <p:txBody>
          <a:bodyPr>
            <a:normAutofit fontScale="90000"/>
          </a:bodyPr>
          <a:lstStyle/>
          <a:p>
            <a:r>
              <a:rPr lang="en-PH" b="1" spc="300" dirty="0">
                <a:latin typeface="Arial Black" panose="020B0A04020102020204" pitchFamily="34" charset="0"/>
              </a:rPr>
              <a:t>RESOURCES</a:t>
            </a:r>
          </a:p>
        </p:txBody>
      </p:sp>
      <p:sp>
        <p:nvSpPr>
          <p:cNvPr id="7" name="Content Placeholder 2">
            <a:extLst>
              <a:ext uri="{FF2B5EF4-FFF2-40B4-BE49-F238E27FC236}">
                <a16:creationId xmlns:a16="http://schemas.microsoft.com/office/drawing/2014/main" id="{B6149581-2D5D-4192-A815-87B3353ACCEC}"/>
              </a:ext>
            </a:extLst>
          </p:cNvPr>
          <p:cNvSpPr txBox="1">
            <a:spLocks/>
          </p:cNvSpPr>
          <p:nvPr/>
        </p:nvSpPr>
        <p:spPr>
          <a:xfrm>
            <a:off x="658627" y="3729314"/>
            <a:ext cx="8543925" cy="968187"/>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65138" indent="-465138">
              <a:lnSpc>
                <a:spcPct val="90000"/>
              </a:lnSpc>
              <a:buFont typeface="Wingdings" panose="05000000000000000000" pitchFamily="2" charset="2"/>
              <a:buChar char="v"/>
            </a:pPr>
            <a:r>
              <a:rPr lang="en-US" altLang="en-US" b="1" dirty="0">
                <a:solidFill>
                  <a:schemeClr val="accent2"/>
                </a:solidFill>
                <a:latin typeface="Lucida Sans" panose="020B0602030504020204" pitchFamily="34" charset="0"/>
              </a:rPr>
              <a:t>UICI utilizes the latest software and hardware for its engineering and architectural design and project management services.</a:t>
            </a:r>
          </a:p>
        </p:txBody>
      </p:sp>
      <p:sp>
        <p:nvSpPr>
          <p:cNvPr id="10" name="Content Placeholder 2">
            <a:extLst>
              <a:ext uri="{FF2B5EF4-FFF2-40B4-BE49-F238E27FC236}">
                <a16:creationId xmlns:a16="http://schemas.microsoft.com/office/drawing/2014/main" id="{A2835315-10B9-4FB6-B6E3-3054432D1686}"/>
              </a:ext>
            </a:extLst>
          </p:cNvPr>
          <p:cNvSpPr txBox="1">
            <a:spLocks/>
          </p:cNvSpPr>
          <p:nvPr/>
        </p:nvSpPr>
        <p:spPr>
          <a:xfrm>
            <a:off x="667591" y="4881283"/>
            <a:ext cx="8543925" cy="1084720"/>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44500" indent="-444500">
              <a:lnSpc>
                <a:spcPct val="90000"/>
              </a:lnSpc>
              <a:buFont typeface="Wingdings" panose="05000000000000000000" pitchFamily="2" charset="2"/>
              <a:buChar char="v"/>
            </a:pPr>
            <a:r>
              <a:rPr lang="en-US" altLang="en-US" b="1" dirty="0">
                <a:solidFill>
                  <a:schemeClr val="accent2"/>
                </a:solidFill>
                <a:latin typeface="Lucida Sans" panose="020B0602030504020204" pitchFamily="34" charset="0"/>
              </a:rPr>
              <a:t>UICI’s financial resources are deposited in Metropolitan Bank and Trust Co. (Metrobank), Planter’s Bank, Bank of the Philippine Island (BPI), and Land Bank of the Philippines</a:t>
            </a:r>
          </a:p>
        </p:txBody>
      </p:sp>
    </p:spTree>
    <p:extLst>
      <p:ext uri="{BB962C8B-B14F-4D97-AF65-F5344CB8AC3E}">
        <p14:creationId xmlns:p14="http://schemas.microsoft.com/office/powerpoint/2010/main" val="191759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71600" y="1217265"/>
            <a:ext cx="7177177" cy="663296"/>
          </a:xfrm>
          <a:solidFill>
            <a:srgbClr val="FFFFCC"/>
          </a:solidFill>
          <a:ln w="69850" cmpd="thinThick">
            <a:solidFill>
              <a:schemeClr val="accent1"/>
            </a:solidFill>
          </a:ln>
        </p:spPr>
        <p:txBody>
          <a:bodyPr>
            <a:normAutofit fontScale="90000"/>
          </a:bodyPr>
          <a:lstStyle/>
          <a:p>
            <a:r>
              <a:rPr lang="en-PH" b="1" spc="300" dirty="0">
                <a:latin typeface="Arial Black" panose="020B0A04020102020204" pitchFamily="34" charset="0"/>
              </a:rPr>
              <a:t>RESOURCES</a:t>
            </a:r>
          </a:p>
        </p:txBody>
      </p:sp>
      <p:pic>
        <p:nvPicPr>
          <p:cNvPr id="8" name="Picture 12" descr="DSC01031">
            <a:extLst>
              <a:ext uri="{FF2B5EF4-FFF2-40B4-BE49-F238E27FC236}">
                <a16:creationId xmlns:a16="http://schemas.microsoft.com/office/drawing/2014/main" id="{16244BCF-1204-4967-B56E-6BF3FB442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388" y="2617694"/>
            <a:ext cx="4419600" cy="3317875"/>
          </a:xfrm>
          <a:prstGeom prst="rect">
            <a:avLst/>
          </a:prstGeom>
          <a:noFill/>
          <a:ln w="3175">
            <a:solidFill>
              <a:srgbClr val="000000"/>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7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71600" y="746620"/>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SCOPE OF SERVICES</a:t>
            </a:r>
          </a:p>
        </p:txBody>
      </p:sp>
      <p:graphicFrame>
        <p:nvGraphicFramePr>
          <p:cNvPr id="11" name="Group 83">
            <a:extLst>
              <a:ext uri="{FF2B5EF4-FFF2-40B4-BE49-F238E27FC236}">
                <a16:creationId xmlns:a16="http://schemas.microsoft.com/office/drawing/2014/main" id="{2B52100A-B1B3-461A-BE6E-B5B83CA32C68}"/>
              </a:ext>
            </a:extLst>
          </p:cNvPr>
          <p:cNvGraphicFramePr>
            <a:graphicFrameLocks/>
          </p:cNvGraphicFramePr>
          <p:nvPr>
            <p:extLst>
              <p:ext uri="{D42A27DB-BD31-4B8C-83A1-F6EECF244321}">
                <p14:modId xmlns:p14="http://schemas.microsoft.com/office/powerpoint/2010/main" val="960781152"/>
              </p:ext>
            </p:extLst>
          </p:nvPr>
        </p:nvGraphicFramePr>
        <p:xfrm>
          <a:off x="981913" y="1548913"/>
          <a:ext cx="7956550" cy="4541838"/>
        </p:xfrm>
        <a:graphic>
          <a:graphicData uri="http://schemas.openxmlformats.org/drawingml/2006/table">
            <a:tbl>
              <a:tblPr/>
              <a:tblGrid>
                <a:gridCol w="3978275">
                  <a:extLst>
                    <a:ext uri="{9D8B030D-6E8A-4147-A177-3AD203B41FA5}">
                      <a16:colId xmlns:a16="http://schemas.microsoft.com/office/drawing/2014/main" val="20000"/>
                    </a:ext>
                  </a:extLst>
                </a:gridCol>
                <a:gridCol w="3978275">
                  <a:extLst>
                    <a:ext uri="{9D8B030D-6E8A-4147-A177-3AD203B41FA5}">
                      <a16:colId xmlns:a16="http://schemas.microsoft.com/office/drawing/2014/main" val="20001"/>
                    </a:ext>
                  </a:extLst>
                </a:gridCol>
              </a:tblGrid>
              <a:tr h="3353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ENGINEERING</a:t>
                      </a:r>
                    </a:p>
                  </a:txBody>
                  <a:tcPr marT="45723" marB="45723" horzOverflow="overflow">
                    <a:lnL w="12700" cap="flat" cmpd="sng" algn="ctr">
                      <a:solidFill>
                        <a:schemeClr val="tx1"/>
                      </a:solidFill>
                      <a:prstDash val="sysDashDot"/>
                      <a:round/>
                      <a:headEnd type="none" w="sm" len="sm"/>
                      <a:tailEnd type="none" w="sm" len="sm"/>
                    </a:lnL>
                    <a:lnR w="12700" cap="flat" cmpd="sng" algn="ctr">
                      <a:solidFill>
                        <a:schemeClr val="tx1"/>
                      </a:solidFill>
                      <a:prstDash val="sysDashDot"/>
                      <a:round/>
                      <a:headEnd type="none" w="sm" len="sm"/>
                      <a:tailEnd type="none" w="sm" len="sm"/>
                    </a:lnR>
                    <a:lnT w="12700" cap="flat" cmpd="sng" algn="ctr">
                      <a:solidFill>
                        <a:schemeClr val="tx1"/>
                      </a:solidFill>
                      <a:prstDash val="sysDashDot"/>
                      <a:round/>
                      <a:headEnd type="none" w="sm" len="sm"/>
                      <a:tailEnd type="none" w="sm" len="sm"/>
                    </a:lnT>
                    <a:lnB w="12700" cap="flat" cmpd="sng" algn="ctr">
                      <a:solidFill>
                        <a:schemeClr val="tx1"/>
                      </a:solidFill>
                      <a:prstDash val="sysDashDot"/>
                      <a:round/>
                      <a:headEnd type="none" w="sm" len="sm"/>
                      <a:tailEnd type="none" w="sm" len="sm"/>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ARCHITECTURE</a:t>
                      </a:r>
                    </a:p>
                  </a:txBody>
                  <a:tcPr marT="45723" marB="45723" horzOverflow="overflow">
                    <a:lnL w="12700" cap="flat" cmpd="sng" algn="ctr">
                      <a:solidFill>
                        <a:schemeClr val="tx1"/>
                      </a:solidFill>
                      <a:prstDash val="sysDashDot"/>
                      <a:round/>
                      <a:headEnd type="none" w="sm" len="sm"/>
                      <a:tailEnd type="none" w="sm" len="sm"/>
                    </a:lnL>
                    <a:lnR w="12700" cap="flat" cmpd="sng" algn="ctr">
                      <a:solidFill>
                        <a:schemeClr val="tx1"/>
                      </a:solidFill>
                      <a:prstDash val="sysDashDot"/>
                      <a:round/>
                      <a:headEnd type="none" w="sm" len="sm"/>
                      <a:tailEnd type="none" w="sm" len="sm"/>
                    </a:lnR>
                    <a:lnT w="12700" cap="flat" cmpd="sng" algn="ctr">
                      <a:solidFill>
                        <a:schemeClr val="tx1"/>
                      </a:solidFill>
                      <a:prstDash val="sysDashDot"/>
                      <a:round/>
                      <a:headEnd type="none" w="sm" len="sm"/>
                      <a:tailEnd type="none" w="sm" len="sm"/>
                    </a:lnT>
                    <a:lnB w="12700" cap="flat" cmpd="sng" algn="ctr">
                      <a:solidFill>
                        <a:schemeClr val="tx1"/>
                      </a:solidFill>
                      <a:prstDash val="sysDashDot"/>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0000"/>
                  </a:ext>
                </a:extLst>
              </a:tr>
              <a:tr h="4206535">
                <a:tc>
                  <a:txBody>
                    <a:bodyPr/>
                    <a:lstStyle/>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Auto-CAD Rendering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Structural Engineering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Soils and Foundation Engineering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Civil/Electrical/Mechanical Engineering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Sanitary/Environmental Engineering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Water Resources Engineering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Agri &amp; Irrigation System Engineering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Transport Engineering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Geodetic Engineering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Cost/Contracts &amp; Specification Engineering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Project and Construction Management</a:t>
                      </a:r>
                    </a:p>
                  </a:txBody>
                  <a:tcPr marT="45723" marB="45723" horzOverflow="overflow">
                    <a:lnL w="12700" cap="flat" cmpd="sng" algn="ctr">
                      <a:solidFill>
                        <a:schemeClr val="tx1"/>
                      </a:solidFill>
                      <a:prstDash val="sysDashDot"/>
                      <a:round/>
                      <a:headEnd type="none" w="sm" len="sm"/>
                      <a:tailEnd type="none" w="sm" len="sm"/>
                    </a:lnL>
                    <a:lnR w="12700" cap="flat" cmpd="sng" algn="ctr">
                      <a:solidFill>
                        <a:schemeClr val="tx1"/>
                      </a:solidFill>
                      <a:prstDash val="sysDashDot"/>
                      <a:round/>
                      <a:headEnd type="none" w="sm" len="sm"/>
                      <a:tailEnd type="none" w="sm" len="sm"/>
                    </a:lnR>
                    <a:lnT w="12700" cap="flat" cmpd="sng" algn="ctr">
                      <a:solidFill>
                        <a:schemeClr val="tx1"/>
                      </a:solidFill>
                      <a:prstDash val="sysDashDot"/>
                      <a:round/>
                      <a:headEnd type="none" w="sm" len="sm"/>
                      <a:tailEnd type="none" w="sm" len="sm"/>
                    </a:lnT>
                    <a:lnB w="12700" cap="flat" cmpd="sng" algn="ctr">
                      <a:solidFill>
                        <a:schemeClr val="tx1"/>
                      </a:solidFill>
                      <a:prstDash val="sysDashDot"/>
                      <a:round/>
                      <a:headEnd type="none" w="sm" len="sm"/>
                      <a:tailEnd type="none" w="sm" len="sm"/>
                    </a:lnB>
                    <a:lnTlToBr>
                      <a:noFill/>
                    </a:lnTlToBr>
                    <a:lnBlToTr>
                      <a:noFill/>
                    </a:lnBlToTr>
                    <a:blipFill dpi="0" rotWithShape="1">
                      <a:blip r:embed="rId2"/>
                      <a:srcRect/>
                      <a:tile tx="0" ty="0" sx="100000" sy="100000" flip="none" algn="tl"/>
                    </a:blipFill>
                  </a:tcPr>
                </a:tc>
                <a:tc>
                  <a:txBody>
                    <a:bodyPr/>
                    <a:lstStyle/>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Building Design</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Master Planning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Land Use Planning and Development</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Urban and Town Planning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Industrial Estate Planning </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tab pos="347663" algn="l"/>
                        </a:tabLst>
                      </a:pPr>
                      <a:r>
                        <a:rPr kumimoji="0" lang="en-US" sz="1500" b="1" i="0" u="none" strike="noStrike" cap="none" normalizeH="0" baseline="0" dirty="0">
                          <a:ln>
                            <a:noFill/>
                          </a:ln>
                          <a:solidFill>
                            <a:schemeClr val="accent2"/>
                          </a:solidFill>
                          <a:effectLst/>
                          <a:latin typeface="Lucida Sans" pitchFamily="34" charset="0"/>
                        </a:rPr>
                        <a:t>Ports Planning</a:t>
                      </a:r>
                    </a:p>
                    <a:p>
                      <a:pPr marL="347663" marR="0" lvl="0" indent="-347663" algn="l" defTabSz="914400" rtl="0" eaLnBrk="1" fontAlgn="base" latinLnBrk="0" hangingPunct="1">
                        <a:lnSpc>
                          <a:spcPct val="100000"/>
                        </a:lnSpc>
                        <a:spcBef>
                          <a:spcPct val="20000"/>
                        </a:spcBef>
                        <a:spcAft>
                          <a:spcPct val="0"/>
                        </a:spcAft>
                        <a:buClrTx/>
                        <a:buSzTx/>
                        <a:buFontTx/>
                        <a:buNone/>
                        <a:tabLst>
                          <a:tab pos="347663" algn="l"/>
                        </a:tabLst>
                      </a:pPr>
                      <a:endParaRPr kumimoji="0" lang="en-US" sz="1500" b="1" i="0" u="none" strike="noStrike" cap="none" normalizeH="0" baseline="0" dirty="0">
                        <a:ln>
                          <a:noFill/>
                        </a:ln>
                        <a:solidFill>
                          <a:schemeClr val="accent2"/>
                        </a:solidFill>
                        <a:effectLst/>
                        <a:latin typeface="Lucida Sans" pitchFamily="34" charset="0"/>
                      </a:endParaRPr>
                    </a:p>
                  </a:txBody>
                  <a:tcPr marT="45723" marB="45723" horzOverflow="overflow">
                    <a:lnL w="12700" cap="flat" cmpd="sng" algn="ctr">
                      <a:solidFill>
                        <a:schemeClr val="tx1"/>
                      </a:solidFill>
                      <a:prstDash val="sysDashDot"/>
                      <a:round/>
                      <a:headEnd type="none" w="sm" len="sm"/>
                      <a:tailEnd type="none" w="sm" len="sm"/>
                    </a:lnL>
                    <a:lnR w="12700" cap="flat" cmpd="sng" algn="ctr">
                      <a:solidFill>
                        <a:schemeClr val="tx1"/>
                      </a:solidFill>
                      <a:prstDash val="sysDashDot"/>
                      <a:round/>
                      <a:headEnd type="none" w="sm" len="sm"/>
                      <a:tailEnd type="none" w="sm" len="sm"/>
                    </a:lnR>
                    <a:lnT w="12700" cap="flat" cmpd="sng" algn="ctr">
                      <a:solidFill>
                        <a:schemeClr val="tx1"/>
                      </a:solidFill>
                      <a:prstDash val="sysDashDot"/>
                      <a:round/>
                      <a:headEnd type="none" w="sm" len="sm"/>
                      <a:tailEnd type="none" w="sm" len="sm"/>
                    </a:lnT>
                    <a:lnB w="12700" cap="flat" cmpd="sng" algn="ctr">
                      <a:solidFill>
                        <a:schemeClr val="tx1"/>
                      </a:solidFill>
                      <a:prstDash val="sysDashDot"/>
                      <a:round/>
                      <a:headEnd type="none" w="sm" len="sm"/>
                      <a:tailEnd type="none" w="sm" len="sm"/>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0892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838381-AE41-4314-8EA4-B58851E9F547}"/>
              </a:ext>
            </a:extLst>
          </p:cNvPr>
          <p:cNvSpPr>
            <a:spLocks noGrp="1"/>
          </p:cNvSpPr>
          <p:nvPr>
            <p:ph type="title"/>
          </p:nvPr>
        </p:nvSpPr>
        <p:spPr>
          <a:xfrm>
            <a:off x="1371600" y="746620"/>
            <a:ext cx="7177177" cy="663296"/>
          </a:xfrm>
          <a:solidFill>
            <a:srgbClr val="FFFFCC"/>
          </a:solidFill>
          <a:ln w="69850" cmpd="thinThick">
            <a:solidFill>
              <a:schemeClr val="accent1"/>
            </a:solidFill>
          </a:ln>
        </p:spPr>
        <p:txBody>
          <a:bodyPr>
            <a:normAutofit fontScale="90000"/>
          </a:bodyPr>
          <a:lstStyle/>
          <a:p>
            <a:r>
              <a:rPr lang="en-PH" b="1" dirty="0">
                <a:latin typeface="Arial Black" panose="020B0A04020102020204" pitchFamily="34" charset="0"/>
              </a:rPr>
              <a:t>SCOPE OF SERVICES</a:t>
            </a:r>
          </a:p>
        </p:txBody>
      </p:sp>
      <p:graphicFrame>
        <p:nvGraphicFramePr>
          <p:cNvPr id="4" name="Group 61">
            <a:extLst>
              <a:ext uri="{FF2B5EF4-FFF2-40B4-BE49-F238E27FC236}">
                <a16:creationId xmlns:a16="http://schemas.microsoft.com/office/drawing/2014/main" id="{39876C59-F46A-4F42-AFCF-309305F5B3B3}"/>
              </a:ext>
            </a:extLst>
          </p:cNvPr>
          <p:cNvGraphicFramePr>
            <a:graphicFrameLocks/>
          </p:cNvGraphicFramePr>
          <p:nvPr>
            <p:extLst>
              <p:ext uri="{D42A27DB-BD31-4B8C-83A1-F6EECF244321}">
                <p14:modId xmlns:p14="http://schemas.microsoft.com/office/powerpoint/2010/main" val="3623736642"/>
              </p:ext>
            </p:extLst>
          </p:nvPr>
        </p:nvGraphicFramePr>
        <p:xfrm>
          <a:off x="981913" y="1615074"/>
          <a:ext cx="7956550" cy="4523200"/>
        </p:xfrm>
        <a:graphic>
          <a:graphicData uri="http://schemas.openxmlformats.org/drawingml/2006/table">
            <a:tbl>
              <a:tblPr/>
              <a:tblGrid>
                <a:gridCol w="3978275">
                  <a:extLst>
                    <a:ext uri="{9D8B030D-6E8A-4147-A177-3AD203B41FA5}">
                      <a16:colId xmlns:a16="http://schemas.microsoft.com/office/drawing/2014/main" val="20000"/>
                    </a:ext>
                  </a:extLst>
                </a:gridCol>
                <a:gridCol w="3978275">
                  <a:extLst>
                    <a:ext uri="{9D8B030D-6E8A-4147-A177-3AD203B41FA5}">
                      <a16:colId xmlns:a16="http://schemas.microsoft.com/office/drawing/2014/main" val="20001"/>
                    </a:ext>
                  </a:extLst>
                </a:gridCol>
              </a:tblGrid>
              <a:tr h="335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MANAGEMENT</a:t>
                      </a:r>
                    </a:p>
                  </a:txBody>
                  <a:tcPr marT="45712" marB="45712" horzOverflow="overflow">
                    <a:lnL w="12700" cap="flat" cmpd="sng" algn="ctr">
                      <a:solidFill>
                        <a:schemeClr val="tx1"/>
                      </a:solidFill>
                      <a:prstDash val="sysDashDot"/>
                      <a:round/>
                      <a:headEnd type="none" w="sm" len="sm"/>
                      <a:tailEnd type="none" w="sm" len="sm"/>
                    </a:lnL>
                    <a:lnR w="12700" cap="flat" cmpd="sng" algn="ctr">
                      <a:solidFill>
                        <a:schemeClr val="tx1"/>
                      </a:solidFill>
                      <a:prstDash val="sysDashDot"/>
                      <a:round/>
                      <a:headEnd type="none" w="sm" len="sm"/>
                      <a:tailEnd type="none" w="sm" len="sm"/>
                    </a:lnR>
                    <a:lnT w="12700" cap="flat" cmpd="sng" algn="ctr">
                      <a:solidFill>
                        <a:schemeClr val="tx1"/>
                      </a:solidFill>
                      <a:prstDash val="sysDashDot"/>
                      <a:round/>
                      <a:headEnd type="none" w="sm" len="sm"/>
                      <a:tailEnd type="none" w="sm" len="sm"/>
                    </a:lnT>
                    <a:lnB w="12700" cap="flat" cmpd="sng" algn="ctr">
                      <a:solidFill>
                        <a:schemeClr val="tx1"/>
                      </a:solidFill>
                      <a:prstDash val="sysDashDot"/>
                      <a:round/>
                      <a:headEnd type="none" w="sm" len="sm"/>
                      <a:tailEnd type="none" w="sm" len="sm"/>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PLANNING</a:t>
                      </a:r>
                    </a:p>
                  </a:txBody>
                  <a:tcPr marT="45712" marB="45712" horzOverflow="overflow">
                    <a:lnL w="12700" cap="flat" cmpd="sng" algn="ctr">
                      <a:solidFill>
                        <a:schemeClr val="tx1"/>
                      </a:solidFill>
                      <a:prstDash val="sysDashDot"/>
                      <a:round/>
                      <a:headEnd type="none" w="sm" len="sm"/>
                      <a:tailEnd type="none" w="sm" len="sm"/>
                    </a:lnL>
                    <a:lnR w="12700" cap="flat" cmpd="sng" algn="ctr">
                      <a:solidFill>
                        <a:schemeClr val="tx1"/>
                      </a:solidFill>
                      <a:prstDash val="sysDashDot"/>
                      <a:round/>
                      <a:headEnd type="none" w="sm" len="sm"/>
                      <a:tailEnd type="none" w="sm" len="sm"/>
                    </a:lnR>
                    <a:lnT w="12700" cap="flat" cmpd="sng" algn="ctr">
                      <a:solidFill>
                        <a:schemeClr val="tx1"/>
                      </a:solidFill>
                      <a:prstDash val="sysDashDot"/>
                      <a:round/>
                      <a:headEnd type="none" w="sm" len="sm"/>
                      <a:tailEnd type="none" w="sm" len="sm"/>
                    </a:lnT>
                    <a:lnB w="12700" cap="flat" cmpd="sng" algn="ctr">
                      <a:solidFill>
                        <a:schemeClr val="tx1"/>
                      </a:solidFill>
                      <a:prstDash val="sysDashDot"/>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0000"/>
                  </a:ext>
                </a:extLst>
              </a:tr>
              <a:tr h="4187548">
                <a:tc>
                  <a:txBody>
                    <a:bodyPr/>
                    <a:lstStyle/>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General Management Consultation</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Management Review</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Project Feasibility Studies</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Financial Management</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Marketing Economics and Systems</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Information Technology</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Human Resources, Training and Development</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Agricultural and Rural Development</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Governance</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Small &amp; Medium-Scale Enterprise Development</a:t>
                      </a:r>
                    </a:p>
                  </a:txBody>
                  <a:tcPr marT="45712" marB="45712" horzOverflow="overflow">
                    <a:lnL w="12700" cap="flat" cmpd="sng" algn="ctr">
                      <a:solidFill>
                        <a:schemeClr val="tx1"/>
                      </a:solidFill>
                      <a:prstDash val="sysDashDot"/>
                      <a:round/>
                      <a:headEnd type="none" w="sm" len="sm"/>
                      <a:tailEnd type="none" w="sm" len="sm"/>
                    </a:lnL>
                    <a:lnR w="12700" cap="flat" cmpd="sng" algn="ctr">
                      <a:solidFill>
                        <a:schemeClr val="tx1"/>
                      </a:solidFill>
                      <a:prstDash val="sysDashDot"/>
                      <a:round/>
                      <a:headEnd type="none" w="sm" len="sm"/>
                      <a:tailEnd type="none" w="sm" len="sm"/>
                    </a:lnR>
                    <a:lnT w="12700" cap="flat" cmpd="sng" algn="ctr">
                      <a:solidFill>
                        <a:schemeClr val="tx1"/>
                      </a:solidFill>
                      <a:prstDash val="sysDashDot"/>
                      <a:round/>
                      <a:headEnd type="none" w="sm" len="sm"/>
                      <a:tailEnd type="none" w="sm" len="sm"/>
                    </a:lnT>
                    <a:lnB w="12700" cap="flat" cmpd="sng" algn="ctr">
                      <a:solidFill>
                        <a:schemeClr val="tx1"/>
                      </a:solidFill>
                      <a:prstDash val="sysDashDot"/>
                      <a:round/>
                      <a:headEnd type="none" w="sm" len="sm"/>
                      <a:tailEnd type="none" w="sm" len="sm"/>
                    </a:lnB>
                    <a:lnTlToBr>
                      <a:noFill/>
                    </a:lnTlToBr>
                    <a:lnBlToTr>
                      <a:noFill/>
                    </a:lnBlToTr>
                    <a:blipFill dpi="0" rotWithShape="1">
                      <a:blip r:embed="rId2"/>
                      <a:srcRect/>
                      <a:tile tx="0" ty="0" sx="100000" sy="100000" flip="none" algn="tl"/>
                    </a:blipFill>
                  </a:tcPr>
                </a:tc>
                <a:tc>
                  <a:txBody>
                    <a:bodyPr/>
                    <a:lstStyle/>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Recreation and Tourism Planning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Social Planning and Community Consultation</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Environmental Engineering and Management</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Strategic Planning</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Landscape Architecture and Urban Design</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Geographic Information System</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Environmental Planning </a:t>
                      </a:r>
                    </a:p>
                    <a:p>
                      <a:pPr marL="347663" marR="0" lvl="0" indent="-347663" algn="l" defTabSz="914400" rtl="0" eaLnBrk="1" fontAlgn="base" latinLnBrk="0" hangingPunct="1">
                        <a:lnSpc>
                          <a:spcPct val="100000"/>
                        </a:lnSpc>
                        <a:spcBef>
                          <a:spcPct val="20000"/>
                        </a:spcBef>
                        <a:spcAft>
                          <a:spcPct val="0"/>
                        </a:spcAft>
                        <a:buClrTx/>
                        <a:buSzTx/>
                        <a:buFont typeface="Wingdings" pitchFamily="2" charset="2"/>
                        <a:buChar char="ü"/>
                        <a:tabLst/>
                      </a:pPr>
                      <a:r>
                        <a:rPr kumimoji="0" lang="en-US" sz="1600" b="1" i="0" u="none" strike="noStrike" cap="none" normalizeH="0" baseline="0" dirty="0">
                          <a:ln>
                            <a:noFill/>
                          </a:ln>
                          <a:solidFill>
                            <a:schemeClr val="accent2"/>
                          </a:solidFill>
                          <a:effectLst/>
                          <a:latin typeface="Lucida Sans" pitchFamily="34" charset="0"/>
                        </a:rPr>
                        <a:t>Development Planning</a:t>
                      </a:r>
                    </a:p>
                    <a:p>
                      <a:pPr marL="347663" marR="0" lvl="0" indent="-347663"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accent2"/>
                        </a:solidFill>
                        <a:effectLst/>
                        <a:latin typeface="Lucida Sans" pitchFamily="34" charset="0"/>
                      </a:endParaRPr>
                    </a:p>
                  </a:txBody>
                  <a:tcPr marT="45712" marB="45712" horzOverflow="overflow">
                    <a:lnL w="12700" cap="flat" cmpd="sng" algn="ctr">
                      <a:solidFill>
                        <a:schemeClr val="tx1"/>
                      </a:solidFill>
                      <a:prstDash val="sysDashDot"/>
                      <a:round/>
                      <a:headEnd type="none" w="sm" len="sm"/>
                      <a:tailEnd type="none" w="sm" len="sm"/>
                    </a:lnL>
                    <a:lnR w="12700" cap="flat" cmpd="sng" algn="ctr">
                      <a:solidFill>
                        <a:schemeClr val="tx1"/>
                      </a:solidFill>
                      <a:prstDash val="sysDashDot"/>
                      <a:round/>
                      <a:headEnd type="none" w="sm" len="sm"/>
                      <a:tailEnd type="none" w="sm" len="sm"/>
                    </a:lnR>
                    <a:lnT w="12700" cap="flat" cmpd="sng" algn="ctr">
                      <a:solidFill>
                        <a:schemeClr val="tx1"/>
                      </a:solidFill>
                      <a:prstDash val="sysDashDot"/>
                      <a:round/>
                      <a:headEnd type="none" w="sm" len="sm"/>
                      <a:tailEnd type="none" w="sm" len="sm"/>
                    </a:lnT>
                    <a:lnB w="12700" cap="flat" cmpd="sng" algn="ctr">
                      <a:solidFill>
                        <a:schemeClr val="tx1"/>
                      </a:solidFill>
                      <a:prstDash val="sysDashDot"/>
                      <a:round/>
                      <a:headEnd type="none" w="sm" len="sm"/>
                      <a:tailEnd type="none" w="sm" len="sm"/>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9376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1163</Words>
  <Application>Microsoft Office PowerPoint</Application>
  <PresentationFormat>A4 Paper (210x297 mm)</PresentationFormat>
  <Paragraphs>174</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23</vt:i4>
      </vt:variant>
    </vt:vector>
  </HeadingPairs>
  <TitlesOfParts>
    <vt:vector size="31" baseType="lpstr">
      <vt:lpstr>Arial</vt:lpstr>
      <vt:lpstr>Arial Black</vt:lpstr>
      <vt:lpstr>Arial Narrow</vt:lpstr>
      <vt:lpstr>Garamond</vt:lpstr>
      <vt:lpstr>Lucida Sans</vt:lpstr>
      <vt:lpstr>Times New Roman</vt:lpstr>
      <vt:lpstr>Wingdings</vt:lpstr>
      <vt:lpstr>Organic</vt:lpstr>
      <vt:lpstr>PowerPoint Presentation</vt:lpstr>
      <vt:lpstr>VISION</vt:lpstr>
      <vt:lpstr>MISSION</vt:lpstr>
      <vt:lpstr>COMPANY DESCRIPTION</vt:lpstr>
      <vt:lpstr>PowerPoint Presentation</vt:lpstr>
      <vt:lpstr>RESOURCES</vt:lpstr>
      <vt:lpstr>RESOURCES</vt:lpstr>
      <vt:lpstr>SCOPE OF SERVICES</vt:lpstr>
      <vt:lpstr>SCOPE OF SERVICES</vt:lpstr>
      <vt:lpstr>ACCREDITATION</vt:lpstr>
      <vt:lpstr>MEMBERSHIP</vt:lpstr>
      <vt:lpstr>CLIENTS</vt:lpstr>
      <vt:lpstr> MAJOR UNDERTAKINGS</vt:lpstr>
      <vt:lpstr> MAJOR UNDERTAKINGS</vt:lpstr>
      <vt:lpstr> MAJOR UNDERTAKINGS</vt:lpstr>
      <vt:lpstr> MAJOR UNDERTAKINGS</vt:lpstr>
      <vt:lpstr> MAJOR UNDERTAKINGS</vt:lpstr>
      <vt:lpstr> MAJOR UNDERTAKINGS</vt:lpstr>
      <vt:lpstr> MAJOR UNDERTAKINGS</vt:lpstr>
      <vt:lpstr> MAJOR UNDERTAKINGS</vt:lpstr>
      <vt:lpstr> MAJOR UNDERTAKINGS</vt:lpstr>
      <vt:lpstr>CURRENT PROJECTS</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Urban Consultancy</dc:creator>
  <cp:lastModifiedBy>Urban Consultancy</cp:lastModifiedBy>
  <cp:revision>14</cp:revision>
  <dcterms:created xsi:type="dcterms:W3CDTF">2019-03-14T05:26:23Z</dcterms:created>
  <dcterms:modified xsi:type="dcterms:W3CDTF">2019-03-14T08:05:15Z</dcterms:modified>
</cp:coreProperties>
</file>