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1485" r:id="rId3"/>
    <p:sldId id="1494" r:id="rId4"/>
    <p:sldId id="1477" r:id="rId5"/>
    <p:sldId id="1492" r:id="rId6"/>
    <p:sldId id="1490" r:id="rId7"/>
    <p:sldId id="1491" r:id="rId8"/>
    <p:sldId id="1493" r:id="rId9"/>
    <p:sldId id="1495" r:id="rId10"/>
    <p:sldId id="1496" r:id="rId11"/>
    <p:sldId id="14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17C3B1-7B7B-04F9-DC59-5FF7AA19FE6A}" name="Henry Baker" initials="HB" userId="S::228755@students.hertie-school.org::e5182a35-e452-418f-be72-2620f80bf2d7" providerId="AD"/>
  <p188:author id="{63A368C9-BA7C-FDB6-F60A-0F2F1C7EC73E}" name="Maddalena Moro" initials="MM" userId="S::216525@students.hertie-school.org::014ea036-c851-4d04-bfae-e4d754d9a0b3" providerId="AD"/>
  <p188:author id="{361763DD-8338-5F41-97FF-6F157D3338C6}" name="Janine De Vera" initials="JD" userId="S::219848@students.hertie-school.org::4f0b0e91-e44d-4d5e-9df0-60b20dfe609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01D78"/>
    <a:srgbClr val="C71E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FD414-8376-E04C-821F-FFEEE367B2E9}" v="58" dt="2023-04-23T13:05:52.447"/>
    <p1510:client id="{B01D1A96-CBBA-B8BE-B9D0-85E2BA25C9D4}" v="12" dt="2023-04-23T12:17:43.690"/>
    <p1510:client id="{B5B03C7C-23C4-6A02-38D3-4E8C3F204138}" v="401" dt="2023-04-23T13:05:48.487"/>
    <p1510:client id="{C5A70572-9987-C9B3-F70B-8B1707474424}" v="361" dt="2023-04-22T19:08:44.871"/>
    <p1510:client id="{CEF5C85E-5425-9841-90F2-3226F5144388}" v="409" dt="2023-04-23T14:20:32.142"/>
    <p1510:client id="{DC5D065F-4C8A-030F-5477-CFD206CB0AB1}" v="77" dt="2023-04-23T13:27:33.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p:restoredTop sz="81497"/>
  </p:normalViewPr>
  <p:slideViewPr>
    <p:cSldViewPr snapToGrid="0">
      <p:cViewPr varScale="1">
        <p:scale>
          <a:sx n="103" d="100"/>
          <a:sy n="103" d="100"/>
        </p:scale>
        <p:origin x="1448" y="176"/>
      </p:cViewPr>
      <p:guideLst/>
    </p:cSldViewPr>
  </p:slideViewPr>
  <p:notesTextViewPr>
    <p:cViewPr>
      <p:scale>
        <a:sx n="135" d="100"/>
        <a:sy n="13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3CC0B-7750-4A4D-A7E2-2B85DF3126CD}" type="datetimeFigureOut">
              <a:rPr lang="en-IT" smtClean="0"/>
              <a:t>5/29/23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1A445-0751-634C-971A-BECFC834077B}" type="slidenum">
              <a:rPr lang="en-IT" smtClean="0"/>
              <a:t>‹#›</a:t>
            </a:fld>
            <a:endParaRPr lang="en-IT"/>
          </a:p>
        </p:txBody>
      </p:sp>
    </p:spTree>
    <p:extLst>
      <p:ext uri="{BB962C8B-B14F-4D97-AF65-F5344CB8AC3E}">
        <p14:creationId xmlns:p14="http://schemas.microsoft.com/office/powerpoint/2010/main" val="140549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cs typeface="Plantagenet Cherokee" panose="02020000000000000000" pitchFamily="18" charset="-79"/>
              </a:rPr>
              <a:t>Homophily is a social network concept which says that people with similar characteristics have the tendency to form social ties with each other</a:t>
            </a:r>
            <a:endParaRPr lang="en-US" sz="1200" b="1" dirty="0">
              <a:latin typeface="Cambria" panose="02040503050406030204" pitchFamily="18" charset="0"/>
              <a:cs typeface="Plantagenet Cherokee" panose="02020000000000000000" pitchFamily="18" charset="-79"/>
            </a:endParaRPr>
          </a:p>
          <a:p>
            <a:endParaRPr lang="en-US" dirty="0"/>
          </a:p>
        </p:txBody>
      </p:sp>
      <p:sp>
        <p:nvSpPr>
          <p:cNvPr id="4" name="Slide Number Placeholder 3"/>
          <p:cNvSpPr>
            <a:spLocks noGrp="1"/>
          </p:cNvSpPr>
          <p:nvPr>
            <p:ph type="sldNum" sz="quarter" idx="5"/>
          </p:nvPr>
        </p:nvSpPr>
        <p:spPr/>
        <p:txBody>
          <a:bodyPr/>
          <a:lstStyle/>
          <a:p>
            <a:fld id="{F041A445-0751-634C-971A-BECFC834077B}" type="slidenum">
              <a:rPr lang="en-IT" smtClean="0"/>
              <a:t>1</a:t>
            </a:fld>
            <a:endParaRPr lang="en-IT"/>
          </a:p>
        </p:txBody>
      </p:sp>
    </p:spTree>
    <p:extLst>
      <p:ext uri="{BB962C8B-B14F-4D97-AF65-F5344CB8AC3E}">
        <p14:creationId xmlns:p14="http://schemas.microsoft.com/office/powerpoint/2010/main" val="294500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vs Deep: </a:t>
            </a:r>
          </a:p>
          <a:p>
            <a:r>
              <a:rPr lang="en-US" b="0" dirty="0"/>
              <a:t>Edges – 11% | 13%</a:t>
            </a:r>
          </a:p>
          <a:p>
            <a:r>
              <a:rPr lang="en-US" b="0" dirty="0"/>
              <a:t>Region – 90% | 82% </a:t>
            </a:r>
          </a:p>
          <a:p>
            <a:r>
              <a:rPr lang="en-US" b="0" dirty="0"/>
              <a:t>Income – 52% | 36% </a:t>
            </a:r>
          </a:p>
          <a:p>
            <a:r>
              <a:rPr lang="en-US" b="0" dirty="0"/>
              <a:t>Political (Free) – 60% | 91% </a:t>
            </a:r>
          </a:p>
          <a:p>
            <a:r>
              <a:rPr lang="en-US" b="0" dirty="0"/>
              <a:t>Political (Partially free) – 40% | 32% </a:t>
            </a:r>
          </a:p>
          <a:p>
            <a:r>
              <a:rPr lang="en-US" b="0" dirty="0"/>
              <a:t>Political (Not free) – 34% | 29%</a:t>
            </a:r>
          </a:p>
          <a:p>
            <a:r>
              <a:rPr lang="en-US" b="0" dirty="0"/>
              <a:t>Transitivity – 50% | 50%</a:t>
            </a:r>
          </a:p>
          <a:p>
            <a:endParaRPr lang="en-US" b="0" dirty="0"/>
          </a:p>
          <a:p>
            <a:r>
              <a:rPr lang="en-US" b="0" dirty="0"/>
              <a:t>Political (Free) – </a:t>
            </a:r>
            <a:r>
              <a:rPr lang="en-PH" i="0" dirty="0">
                <a:effectLst/>
                <a:latin typeface="Times"/>
              </a:rPr>
              <a:t>trade liberalizing PTAs are most likely to be formed between democracies, due to their trade policy profiles; democracies are less rent-seeking and more prone to promoting free-trade</a:t>
            </a:r>
          </a:p>
          <a:p>
            <a:endParaRPr lang="en-PH" i="0" dirty="0">
              <a:effectLst/>
              <a:latin typeface="Times"/>
            </a:endParaRPr>
          </a:p>
          <a:p>
            <a:r>
              <a:rPr lang="en-PH" i="0" dirty="0">
                <a:effectLst/>
                <a:latin typeface="Times"/>
              </a:rPr>
              <a:t>Income – Trade scholars argue that PTAs are likely formed among countries with similar economic size; the opposite is true for deep trade networks. There may be significant economic gains from trading with a rich country – access to a larger market. But deep trade agreements are less concerned about trade creation but rather more relationship focused. </a:t>
            </a:r>
          </a:p>
          <a:p>
            <a:r>
              <a:rPr lang="en-US" b="0" dirty="0"/>
              <a:t> </a:t>
            </a:r>
          </a:p>
        </p:txBody>
      </p:sp>
      <p:sp>
        <p:nvSpPr>
          <p:cNvPr id="4" name="Slide Number Placeholder 3"/>
          <p:cNvSpPr>
            <a:spLocks noGrp="1"/>
          </p:cNvSpPr>
          <p:nvPr>
            <p:ph type="sldNum" sz="quarter" idx="5"/>
          </p:nvPr>
        </p:nvSpPr>
        <p:spPr/>
        <p:txBody>
          <a:bodyPr/>
          <a:lstStyle/>
          <a:p>
            <a:fld id="{F041A445-0751-634C-971A-BECFC834077B}" type="slidenum">
              <a:rPr lang="en-IT" smtClean="0"/>
              <a:t>10</a:t>
            </a:fld>
            <a:endParaRPr lang="en-IT"/>
          </a:p>
        </p:txBody>
      </p:sp>
    </p:spTree>
    <p:extLst>
      <p:ext uri="{BB962C8B-B14F-4D97-AF65-F5344CB8AC3E}">
        <p14:creationId xmlns:p14="http://schemas.microsoft.com/office/powerpoint/2010/main" val="209230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041A445-0751-634C-971A-BECFC834077B}" type="slidenum">
              <a:rPr lang="en-IT" smtClean="0"/>
              <a:t>11</a:t>
            </a:fld>
            <a:endParaRPr lang="en-IT"/>
          </a:p>
        </p:txBody>
      </p:sp>
    </p:spTree>
    <p:extLst>
      <p:ext uri="{BB962C8B-B14F-4D97-AF65-F5344CB8AC3E}">
        <p14:creationId xmlns:p14="http://schemas.microsoft.com/office/powerpoint/2010/main" val="159044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41A445-0751-634C-971A-BECFC834077B}" type="slidenum">
              <a:rPr lang="en-IT" smtClean="0"/>
              <a:t>2</a:t>
            </a:fld>
            <a:endParaRPr lang="en-IT"/>
          </a:p>
        </p:txBody>
      </p:sp>
    </p:spTree>
    <p:extLst>
      <p:ext uri="{BB962C8B-B14F-4D97-AF65-F5344CB8AC3E}">
        <p14:creationId xmlns:p14="http://schemas.microsoft.com/office/powerpoint/2010/main" val="298279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rPr>
              <a:t>The number of agreements notified to the WTO has increased sevenfold from 50 in 1990 to 355 in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Cambria" panose="02040503050406030204" pitchFamily="18" charset="0"/>
            </a:endParaRPr>
          </a:p>
          <a:p>
            <a:pPr algn="l">
              <a:buFont typeface="+mj-lt"/>
              <a:buAutoNum type="arabicPeriod"/>
            </a:pPr>
            <a:r>
              <a:rPr lang="en-PH" sz="2000" b="0" i="0" u="none" strike="noStrike" dirty="0">
                <a:solidFill>
                  <a:srgbClr val="374151"/>
                </a:solidFill>
                <a:effectLst/>
                <a:latin typeface="Söhne"/>
              </a:rPr>
              <a:t>Promoting peace and stability: Trade agreements can help to build political trust and promote peaceful relationships between nations. By committing to open trade and economic cooperation, countries can reduce the potential for economic conflicts and foster stability in the region.</a:t>
            </a:r>
          </a:p>
          <a:p>
            <a:pPr algn="l">
              <a:buFont typeface="+mj-lt"/>
              <a:buAutoNum type="arabicPeriod"/>
            </a:pPr>
            <a:r>
              <a:rPr lang="en-PH" sz="2000" b="0" i="0" u="none" strike="noStrike" dirty="0">
                <a:solidFill>
                  <a:srgbClr val="374151"/>
                </a:solidFill>
                <a:effectLst/>
                <a:latin typeface="Söhne"/>
              </a:rPr>
              <a:t>Encouraging democratic reforms: Trade agreements can encourage countries to adopt and enforce rules that promote democratic values, such as human rights, labor standards, and environmental protection. This can lead to greater political liberalization and democratization in countries that participate in trade agreements.</a:t>
            </a:r>
          </a:p>
          <a:p>
            <a:pPr algn="l">
              <a:buFont typeface="+mj-lt"/>
              <a:buAutoNum type="arabicPeriod"/>
            </a:pPr>
            <a:r>
              <a:rPr lang="en-PH" sz="2000" b="0" i="0" u="none" strike="noStrike" dirty="0">
                <a:solidFill>
                  <a:srgbClr val="374151"/>
                </a:solidFill>
                <a:effectLst/>
                <a:latin typeface="Söhne"/>
              </a:rPr>
              <a:t>Strengthening international institutions: Trade agreements can help to build strong, effective international institutions that promote global cooperation and coordination. By working together to establish common rules and standards, countries can strengthen international institutions like the World Trade Organization (WTO) and the International Monetary Fund (IMF).</a:t>
            </a:r>
          </a:p>
        </p:txBody>
      </p:sp>
      <p:sp>
        <p:nvSpPr>
          <p:cNvPr id="4" name="Slide Number Placeholder 3"/>
          <p:cNvSpPr>
            <a:spLocks noGrp="1"/>
          </p:cNvSpPr>
          <p:nvPr>
            <p:ph type="sldNum" sz="quarter" idx="5"/>
          </p:nvPr>
        </p:nvSpPr>
        <p:spPr/>
        <p:txBody>
          <a:bodyPr/>
          <a:lstStyle/>
          <a:p>
            <a:fld id="{F041A445-0751-634C-971A-BECFC834077B}" type="slidenum">
              <a:rPr lang="en-IT" smtClean="0"/>
              <a:t>3</a:t>
            </a:fld>
            <a:endParaRPr lang="en-IT"/>
          </a:p>
        </p:txBody>
      </p:sp>
    </p:spTree>
    <p:extLst>
      <p:ext uri="{BB962C8B-B14F-4D97-AF65-F5344CB8AC3E}">
        <p14:creationId xmlns:p14="http://schemas.microsoft.com/office/powerpoint/2010/main" val="101746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4</a:t>
            </a:fld>
            <a:endParaRPr lang="en-IT"/>
          </a:p>
        </p:txBody>
      </p:sp>
    </p:spTree>
    <p:extLst>
      <p:ext uri="{BB962C8B-B14F-4D97-AF65-F5344CB8AC3E}">
        <p14:creationId xmlns:p14="http://schemas.microsoft.com/office/powerpoint/2010/main" val="223724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5</a:t>
            </a:fld>
            <a:endParaRPr lang="en-IT"/>
          </a:p>
        </p:txBody>
      </p:sp>
    </p:spTree>
    <p:extLst>
      <p:ext uri="{BB962C8B-B14F-4D97-AF65-F5344CB8AC3E}">
        <p14:creationId xmlns:p14="http://schemas.microsoft.com/office/powerpoint/2010/main" val="242147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6</a:t>
            </a:fld>
            <a:endParaRPr lang="en-IT"/>
          </a:p>
        </p:txBody>
      </p:sp>
    </p:spTree>
    <p:extLst>
      <p:ext uri="{BB962C8B-B14F-4D97-AF65-F5344CB8AC3E}">
        <p14:creationId xmlns:p14="http://schemas.microsoft.com/office/powerpoint/2010/main" val="320534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b="0"/>
          </a:p>
        </p:txBody>
      </p:sp>
      <p:sp>
        <p:nvSpPr>
          <p:cNvPr id="4" name="Slide Number Placeholder 3"/>
          <p:cNvSpPr>
            <a:spLocks noGrp="1"/>
          </p:cNvSpPr>
          <p:nvPr>
            <p:ph type="sldNum" sz="quarter" idx="5"/>
          </p:nvPr>
        </p:nvSpPr>
        <p:spPr/>
        <p:txBody>
          <a:bodyPr/>
          <a:lstStyle/>
          <a:p>
            <a:fld id="{F041A445-0751-634C-971A-BECFC834077B}" type="slidenum">
              <a:rPr lang="en-IT" smtClean="0"/>
              <a:t>7</a:t>
            </a:fld>
            <a:endParaRPr lang="en-IT"/>
          </a:p>
        </p:txBody>
      </p:sp>
    </p:spTree>
    <p:extLst>
      <p:ext uri="{BB962C8B-B14F-4D97-AF65-F5344CB8AC3E}">
        <p14:creationId xmlns:p14="http://schemas.microsoft.com/office/powerpoint/2010/main" val="181056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b="0" i="0" u="none" strike="noStrike" dirty="0">
                <a:solidFill>
                  <a:srgbClr val="212529"/>
                </a:solidFill>
                <a:effectLst/>
                <a:latin typeface="-apple-system"/>
              </a:rPr>
              <a:t>The </a:t>
            </a:r>
            <a:r>
              <a:rPr lang="en-PH" b="0" i="0" u="none" strike="noStrike" dirty="0" err="1">
                <a:solidFill>
                  <a:srgbClr val="212529"/>
                </a:solidFill>
                <a:effectLst/>
                <a:latin typeface="-apple-system"/>
              </a:rPr>
              <a:t>assortativity</a:t>
            </a:r>
            <a:r>
              <a:rPr lang="en-PH" b="0" i="0" u="none" strike="noStrike" dirty="0">
                <a:solidFill>
                  <a:srgbClr val="212529"/>
                </a:solidFill>
                <a:effectLst/>
                <a:latin typeface="-apple-system"/>
              </a:rPr>
              <a:t> coefficient is positive if similar vertices tend to connect to each (based on some external property), and negative otherwise.</a:t>
            </a:r>
          </a:p>
          <a:p>
            <a:endParaRPr lang="en-PH" b="0" i="0" u="none" strike="noStrike" dirty="0">
              <a:solidFill>
                <a:srgbClr val="212529"/>
              </a:solidFill>
              <a:effectLst/>
              <a:latin typeface="-apple-system"/>
            </a:endParaRPr>
          </a:p>
          <a:p>
            <a:endParaRPr lang="en-PH" b="0" i="0" u="none" strike="noStrike"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F041A445-0751-634C-971A-BECFC834077B}" type="slidenum">
              <a:rPr lang="en-IT" smtClean="0"/>
              <a:t>8</a:t>
            </a:fld>
            <a:endParaRPr lang="en-IT"/>
          </a:p>
        </p:txBody>
      </p:sp>
    </p:spTree>
    <p:extLst>
      <p:ext uri="{BB962C8B-B14F-4D97-AF65-F5344CB8AC3E}">
        <p14:creationId xmlns:p14="http://schemas.microsoft.com/office/powerpoint/2010/main" val="289170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Log-odds ratio = </a:t>
            </a:r>
            <a:r>
              <a:rPr lang="en-PH" b="0" i="0" u="none" strike="noStrike" dirty="0">
                <a:solidFill>
                  <a:srgbClr val="333333"/>
                </a:solidFill>
                <a:effectLst/>
                <a:latin typeface="Helvetica Neue" panose="02000503000000020004" pitchFamily="2" charset="0"/>
              </a:rPr>
              <a:t>likelihood of a link for a unit change in a </a:t>
            </a:r>
            <a:r>
              <a:rPr lang="en-PH" b="0" i="0" u="none" strike="noStrike" dirty="0" err="1">
                <a:solidFill>
                  <a:srgbClr val="333333"/>
                </a:solidFill>
                <a:effectLst/>
                <a:latin typeface="Helvetica Neue" panose="02000503000000020004" pitchFamily="2" charset="0"/>
              </a:rPr>
              <a:t>predicton</a:t>
            </a:r>
            <a:r>
              <a:rPr lang="en-PH" b="0" i="0" u="none" strike="noStrike" dirty="0">
                <a:solidFill>
                  <a:srgbClr val="333333"/>
                </a:solidFill>
                <a:effectLst/>
                <a:latin typeface="Helvetica Neue" panose="02000503000000020004" pitchFamily="2" charset="0"/>
              </a:rPr>
              <a:t>; if it’s negative, then an event is less likely, if positive an event is more likely. This can be easily be converted into probabilities. </a:t>
            </a:r>
          </a:p>
          <a:p>
            <a:endParaRPr lang="en-PH" b="0" i="0" u="none" strike="noStrike"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Edges – 11% | 13%</a:t>
            </a:r>
            <a:endParaRPr lang="en-PH" b="0" i="0" u="none" strike="noStrike" dirty="0">
              <a:solidFill>
                <a:srgbClr val="333333"/>
              </a:solidFill>
              <a:effectLst/>
              <a:latin typeface="Helvetica Neue" panose="02000503000000020004" pitchFamily="2" charset="0"/>
            </a:endParaRPr>
          </a:p>
          <a:p>
            <a:endParaRPr lang="en-PH" b="0" i="0" u="none" strike="noStrike" dirty="0">
              <a:solidFill>
                <a:srgbClr val="333333"/>
              </a:solidFill>
              <a:effectLst/>
              <a:latin typeface="Helvetica Neue" panose="02000503000000020004" pitchFamily="2" charset="0"/>
            </a:endParaRPr>
          </a:p>
          <a:p>
            <a:r>
              <a:rPr lang="en-PH" b="0" i="0" u="none" strike="noStrike" dirty="0">
                <a:solidFill>
                  <a:srgbClr val="212529"/>
                </a:solidFill>
                <a:effectLst/>
                <a:latin typeface="-apple-system"/>
              </a:rPr>
              <a:t>Transitivity measures the probability that the adjacent vertices of a vertex are connected. This is sometimes also called the clustering coefficient.</a:t>
            </a:r>
            <a:endParaRPr lang="en-PH" b="0" i="0" u="none" strike="noStrike" dirty="0">
              <a:solidFill>
                <a:srgbClr val="333333"/>
              </a:solidFill>
              <a:effectLst/>
              <a:latin typeface="Helvetica Neue" panose="02000503000000020004" pitchFamily="2" charset="0"/>
            </a:endParaRPr>
          </a:p>
          <a:p>
            <a:r>
              <a:rPr lang="en-PH" b="0" i="0" u="none" strike="noStrike" dirty="0">
                <a:solidFill>
                  <a:srgbClr val="212529"/>
                </a:solidFill>
                <a:effectLst/>
                <a:latin typeface="-apple-system"/>
              </a:rPr>
              <a:t>The local transitivity of a vertex is the ratio of the count of triangles connected to the vertex and the triples centered on the vertex.</a:t>
            </a:r>
          </a:p>
          <a:p>
            <a:endParaRPr lang="en-PH" b="0" i="0" u="none" strike="noStrike"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b="0" i="0" u="none" strike="noStrike" dirty="0">
                <a:solidFill>
                  <a:srgbClr val="212529"/>
                </a:solidFill>
                <a:effectLst/>
                <a:latin typeface="-apple-system"/>
              </a:rPr>
              <a:t>The probability that the adjacent vertices of a vertex are connected; </a:t>
            </a:r>
            <a:r>
              <a:rPr lang="en-PH" b="0" i="0" u="none" strike="noStrike" dirty="0">
                <a:solidFill>
                  <a:srgbClr val="5F6368"/>
                </a:solidFill>
                <a:effectLst/>
                <a:latin typeface="arial" panose="020B0604020202020204" pitchFamily="34" charset="0"/>
              </a:rPr>
              <a:t>ratio of the count of triangles connected to the vertex and the triples centered on the vertex.</a:t>
            </a:r>
            <a:endParaRPr lang="en-IT" b="0"/>
          </a:p>
          <a:p>
            <a:endParaRPr lang="en-PH" b="0" i="0" u="none" strike="noStrike" dirty="0">
              <a:solidFill>
                <a:srgbClr val="333333"/>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041A445-0751-634C-971A-BECFC834077B}" type="slidenum">
              <a:rPr lang="en-IT" smtClean="0"/>
              <a:t>9</a:t>
            </a:fld>
            <a:endParaRPr lang="en-IT"/>
          </a:p>
        </p:txBody>
      </p:sp>
    </p:spTree>
    <p:extLst>
      <p:ext uri="{BB962C8B-B14F-4D97-AF65-F5344CB8AC3E}">
        <p14:creationId xmlns:p14="http://schemas.microsoft.com/office/powerpoint/2010/main" val="322315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E8F5275-0DCA-D146-9654-CF9E3E32C3F0}" type="datetime1">
              <a:rPr lang="it-IT" smtClean="0"/>
              <a:t>29/05/23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546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8D5D6D2-93E2-1047-BB67-FEADFFBC3FCB}" type="datetime1">
              <a:rPr lang="it-IT" smtClean="0"/>
              <a:t>29/05/23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7" name="Straight Connector 6">
            <a:extLst>
              <a:ext uri="{FF2B5EF4-FFF2-40B4-BE49-F238E27FC236}">
                <a16:creationId xmlns:a16="http://schemas.microsoft.com/office/drawing/2014/main" id="{170A0969-EBC8-AF8D-27C9-B694181B182D}"/>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6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458EAE-E165-EF45-B1D1-E2DF312C549F}" type="datetime1">
              <a:rPr lang="it-IT" smtClean="0"/>
              <a:t>29/05/23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621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FC1224-7838-8A4F-AC9E-7781A6A75976}" type="datetime1">
              <a:rPr lang="it-IT" smtClean="0"/>
              <a:t>29/05/23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7" name="Straight Connector 6">
            <a:extLst>
              <a:ext uri="{FF2B5EF4-FFF2-40B4-BE49-F238E27FC236}">
                <a16:creationId xmlns:a16="http://schemas.microsoft.com/office/drawing/2014/main" id="{2B6D181C-ED06-DC3D-E31C-F3B86B178BAA}"/>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35B8C0-8697-1440-8436-94BB514AF443}" type="datetime1">
              <a:rPr lang="it-IT" smtClean="0"/>
              <a:t>29/05/23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555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986B184-A166-BD41-8624-2CDD28BC936B}" type="datetime1">
              <a:rPr lang="it-IT" smtClean="0"/>
              <a:t>29/05/23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8" name="Straight Connector 7">
            <a:extLst>
              <a:ext uri="{FF2B5EF4-FFF2-40B4-BE49-F238E27FC236}">
                <a16:creationId xmlns:a16="http://schemas.microsoft.com/office/drawing/2014/main" id="{F3FD3759-FF4C-92DB-B99C-9170671A39EA}"/>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45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95A223A-C26C-B443-84F7-864FC3CF1133}" type="datetime1">
              <a:rPr lang="it-IT" smtClean="0"/>
              <a:t>29/05/23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10" name="Straight Connector 9">
            <a:extLst>
              <a:ext uri="{FF2B5EF4-FFF2-40B4-BE49-F238E27FC236}">
                <a16:creationId xmlns:a16="http://schemas.microsoft.com/office/drawing/2014/main" id="{04E22324-ED47-0A30-771D-04697B08B4DC}"/>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4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9A684F1-A05C-5540-99AC-726CB5335EC7}" type="datetime1">
              <a:rPr lang="it-IT" smtClean="0"/>
              <a:t>29/05/23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6" name="Straight Connector 5">
            <a:extLst>
              <a:ext uri="{FF2B5EF4-FFF2-40B4-BE49-F238E27FC236}">
                <a16:creationId xmlns:a16="http://schemas.microsoft.com/office/drawing/2014/main" id="{A8E9FFA5-8F07-F554-7974-6A4D1B3FD952}"/>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6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4305E-BDF9-2B40-9F3A-C8965CCE7820}" type="datetime1">
              <a:rPr lang="it-IT" smtClean="0"/>
              <a:t>29/05/23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28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0C27F8C-FADF-2E47-B987-6C978676E346}" type="datetime1">
              <a:rPr lang="it-IT" smtClean="0"/>
              <a:t>29/05/23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619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B7ECB76-5127-3345-8F24-1EAE58136627}" type="datetime1">
              <a:rPr lang="it-IT" smtClean="0"/>
              <a:t>29/05/23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877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E0D35-3AAD-FE45-942F-45C56AAE617E}" type="datetime1">
              <a:rPr lang="it-IT" smtClean="0"/>
              <a:t>29/05/23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66388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206" y="2258820"/>
            <a:ext cx="10331983" cy="1285868"/>
          </a:xfrm>
        </p:spPr>
        <p:txBody>
          <a:bodyPr>
            <a:normAutofit/>
          </a:bodyPr>
          <a:lstStyle/>
          <a:p>
            <a:r>
              <a:rPr lang="en-PH" sz="3200" dirty="0">
                <a:solidFill>
                  <a:srgbClr val="000000"/>
                </a:solidFill>
                <a:latin typeface="Cambria" panose="02040503050406030204" pitchFamily="18" charset="0"/>
              </a:rPr>
              <a:t>Investigating Homophily in Deep Trade Agreements</a:t>
            </a:r>
            <a:endParaRPr lang="en-US" sz="3200" dirty="0">
              <a:latin typeface="Cambria" panose="02040503050406030204" pitchFamily="18" charset="0"/>
            </a:endParaRPr>
          </a:p>
        </p:txBody>
      </p:sp>
      <p:sp>
        <p:nvSpPr>
          <p:cNvPr id="3" name="Subtitle 2"/>
          <p:cNvSpPr>
            <a:spLocks noGrp="1"/>
          </p:cNvSpPr>
          <p:nvPr>
            <p:ph type="subTitle" idx="1"/>
          </p:nvPr>
        </p:nvSpPr>
        <p:spPr>
          <a:xfrm>
            <a:off x="3307459" y="3742771"/>
            <a:ext cx="5577082" cy="817335"/>
          </a:xfrm>
        </p:spPr>
        <p:txBody>
          <a:bodyPr vert="horz" lIns="91440" tIns="45720" rIns="91440" bIns="45720" rtlCol="0" anchor="t">
            <a:normAutofit/>
          </a:bodyPr>
          <a:lstStyle/>
          <a:p>
            <a:r>
              <a:rPr lang="en-PH" sz="1600" b="0" i="0" u="none" strike="noStrike" dirty="0">
                <a:solidFill>
                  <a:srgbClr val="000000"/>
                </a:solidFill>
                <a:effectLst/>
                <a:latin typeface="Cambria" panose="02040503050406030204" pitchFamily="18" charset="0"/>
              </a:rPr>
              <a:t>GRAD-E1426 Applied Network Analysis</a:t>
            </a:r>
          </a:p>
          <a:p>
            <a:r>
              <a:rPr lang="en-PH" sz="1600" b="0" i="0" u="none" strike="noStrike" dirty="0">
                <a:solidFill>
                  <a:srgbClr val="000000"/>
                </a:solidFill>
                <a:effectLst/>
                <a:latin typeface="Cambria" panose="02040503050406030204" pitchFamily="18" charset="0"/>
              </a:rPr>
              <a:t>Janine De Vera</a:t>
            </a:r>
            <a:r>
              <a:rPr lang="en-PH" sz="1600" dirty="0">
                <a:solidFill>
                  <a:srgbClr val="000000"/>
                </a:solidFill>
                <a:latin typeface="Cambria" panose="02040503050406030204" pitchFamily="18" charset="0"/>
              </a:rPr>
              <a:t> | 219848</a:t>
            </a:r>
            <a:endParaRPr lang="en-US" sz="1600" dirty="0">
              <a:solidFill>
                <a:srgbClr val="000000"/>
              </a:solidFill>
              <a:latin typeface="Cambria" panose="02040503050406030204" pitchFamily="18" charset="0"/>
            </a:endParaRPr>
          </a:p>
        </p:txBody>
      </p:sp>
      <p:cxnSp>
        <p:nvCxnSpPr>
          <p:cNvPr id="5" name="Straight Connector 4">
            <a:extLst>
              <a:ext uri="{FF2B5EF4-FFF2-40B4-BE49-F238E27FC236}">
                <a16:creationId xmlns:a16="http://schemas.microsoft.com/office/drawing/2014/main" id="{70CEAA04-6948-2610-34AA-912EBB4C141C}"/>
              </a:ext>
            </a:extLst>
          </p:cNvPr>
          <p:cNvCxnSpPr>
            <a:cxnSpLocks/>
          </p:cNvCxnSpPr>
          <p:nvPr/>
        </p:nvCxnSpPr>
        <p:spPr>
          <a:xfrm>
            <a:off x="1080207" y="3544688"/>
            <a:ext cx="10331982"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4A1976-B52E-347C-68F7-7CC695B71242}"/>
              </a:ext>
            </a:extLst>
          </p:cNvPr>
          <p:cNvSpPr txBox="1"/>
          <p:nvPr/>
        </p:nvSpPr>
        <p:spPr>
          <a:xfrm>
            <a:off x="3461717" y="2613332"/>
            <a:ext cx="5568960" cy="461665"/>
          </a:xfrm>
          <a:prstGeom prst="rect">
            <a:avLst/>
          </a:prstGeom>
          <a:noFill/>
        </p:spPr>
        <p:txBody>
          <a:bodyPr wrap="none" rtlCol="0">
            <a:spAutoFit/>
          </a:bodyPr>
          <a:lstStyle/>
          <a:p>
            <a:r>
              <a:rPr lang="en-US" sz="2400" dirty="0">
                <a:solidFill>
                  <a:schemeClr val="tx1">
                    <a:lumMod val="50000"/>
                    <a:lumOff val="50000"/>
                  </a:schemeClr>
                </a:solidFill>
                <a:latin typeface="Cambria" panose="02040503050406030204" pitchFamily="18" charset="0"/>
                <a:cs typeface="Arial" panose="020B0604020202020204" pitchFamily="34" charset="0"/>
              </a:rPr>
              <a:t>Birds of the same feather trade together: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hart, scatter chart&#10;&#10;Description automatically generated">
            <a:extLst>
              <a:ext uri="{FF2B5EF4-FFF2-40B4-BE49-F238E27FC236}">
                <a16:creationId xmlns:a16="http://schemas.microsoft.com/office/drawing/2014/main" id="{4A5AB3D1-B94B-40A6-7D5D-D026AE6B8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2" y="1148671"/>
            <a:ext cx="7614262" cy="5710697"/>
          </a:xfrm>
          <a:prstGeom prst="rect">
            <a:avLst/>
          </a:prstGeom>
        </p:spPr>
      </p:pic>
      <p:sp>
        <p:nvSpPr>
          <p:cNvPr id="7" name="TextBox 6">
            <a:extLst>
              <a:ext uri="{FF2B5EF4-FFF2-40B4-BE49-F238E27FC236}">
                <a16:creationId xmlns:a16="http://schemas.microsoft.com/office/drawing/2014/main" id="{D58BF47E-D621-0F37-1274-892863314286}"/>
              </a:ext>
            </a:extLst>
          </p:cNvPr>
          <p:cNvSpPr txBox="1"/>
          <p:nvPr/>
        </p:nvSpPr>
        <p:spPr>
          <a:xfrm>
            <a:off x="7746854" y="1974227"/>
            <a:ext cx="3945059" cy="3293209"/>
          </a:xfrm>
          <a:prstGeom prst="rect">
            <a:avLst/>
          </a:prstGeom>
          <a:noFill/>
        </p:spPr>
        <p:txBody>
          <a:bodyPr wrap="square" rtlCol="0">
            <a:spAutoFit/>
          </a:bodyPr>
          <a:lstStyle/>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Political freedom is the most important determinant of deep PTA formation</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PTA between countries in partially free and non-free countries are unlikely</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In deep PTAs, links are more likely in countries with different income classes</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Countries in the same region are likely to form ties, but less than the full network</a:t>
            </a:r>
          </a:p>
        </p:txBody>
      </p:sp>
      <p:sp>
        <p:nvSpPr>
          <p:cNvPr id="9" name="TextBox 8">
            <a:extLst>
              <a:ext uri="{FF2B5EF4-FFF2-40B4-BE49-F238E27FC236}">
                <a16:creationId xmlns:a16="http://schemas.microsoft.com/office/drawing/2014/main" id="{6E0EA84C-14A0-C402-6755-2F0B5C162006}"/>
              </a:ext>
            </a:extLst>
          </p:cNvPr>
          <p:cNvSpPr txBox="1"/>
          <p:nvPr/>
        </p:nvSpPr>
        <p:spPr>
          <a:xfrm>
            <a:off x="7811747" y="1736181"/>
            <a:ext cx="4127980" cy="369332"/>
          </a:xfrm>
          <a:prstGeom prst="rect">
            <a:avLst/>
          </a:prstGeom>
          <a:noFill/>
        </p:spPr>
        <p:txBody>
          <a:bodyPr wrap="square">
            <a:spAutoFit/>
          </a:bodyPr>
          <a:lstStyle/>
          <a:p>
            <a:r>
              <a:rPr lang="en-US" sz="1800" b="1" i="1" dirty="0">
                <a:solidFill>
                  <a:schemeClr val="accent1">
                    <a:lumMod val="50000"/>
                  </a:schemeClr>
                </a:solidFill>
                <a:latin typeface="Cambria" panose="02040503050406030204" pitchFamily="18" charset="0"/>
                <a:cs typeface="Plantagenet Cherokee" panose="02020000000000000000" pitchFamily="18" charset="-79"/>
              </a:rPr>
              <a:t>Key insights on deep PTAs: </a:t>
            </a:r>
          </a:p>
        </p:txBody>
      </p:sp>
    </p:spTree>
    <p:extLst>
      <p:ext uri="{BB962C8B-B14F-4D97-AF65-F5344CB8AC3E}">
        <p14:creationId xmlns:p14="http://schemas.microsoft.com/office/powerpoint/2010/main" val="127302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Conclusion</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Understanding PTA formation</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8BF47E-D621-0F37-1274-892863314286}"/>
              </a:ext>
            </a:extLst>
          </p:cNvPr>
          <p:cNvSpPr txBox="1"/>
          <p:nvPr/>
        </p:nvSpPr>
        <p:spPr>
          <a:xfrm>
            <a:off x="1007201" y="1814378"/>
            <a:ext cx="9735000" cy="3785652"/>
          </a:xfrm>
          <a:prstGeom prst="rect">
            <a:avLst/>
          </a:prstGeom>
          <a:noFill/>
        </p:spPr>
        <p:txBody>
          <a:bodyPr wrap="square" rtlCol="0">
            <a:spAutoFit/>
          </a:bodyPr>
          <a:lstStyle/>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Deep trade agreements are different from earlier PTAs not just in their objectives but also in the way they are formed</a:t>
            </a:r>
          </a:p>
          <a:p>
            <a:pPr marL="285750" indent="-285750" algn="just">
              <a:buFont typeface="Wingdings" pitchFamily="2" charset="2"/>
              <a:buChar char="§"/>
            </a:pPr>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err="1">
                <a:latin typeface="Cambria" panose="02040503050406030204" pitchFamily="18" charset="0"/>
                <a:cs typeface="Plantagenet Cherokee" panose="02020000000000000000" pitchFamily="18" charset="-79"/>
              </a:rPr>
              <a:t>Hemophily</a:t>
            </a:r>
            <a:r>
              <a:rPr lang="en-US" sz="2000" dirty="0">
                <a:latin typeface="Cambria" panose="02040503050406030204" pitchFamily="18" charset="0"/>
                <a:cs typeface="Plantagenet Cherokee" panose="02020000000000000000" pitchFamily="18" charset="-79"/>
              </a:rPr>
              <a:t> in social networks can also be observed in trade agreement networks – countries with shared attributes are more likely to form PTAs</a:t>
            </a:r>
          </a:p>
          <a:p>
            <a:pPr algn="just"/>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Political freedom is a major determinant of  deep PTA formation: ties are more likely to be formed if partner countries are both democracies compared to if they belong to the same income class or region.</a:t>
            </a:r>
          </a:p>
          <a:p>
            <a:pPr marL="285750" indent="-285750" algn="just">
              <a:buFont typeface="Wingdings" pitchFamily="2" charset="2"/>
              <a:buChar char="§"/>
            </a:pPr>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In general, this suggests that countries enter deep trade agreements for more than economic gains – there more consideration for political and social benefits of PTAs</a:t>
            </a:r>
          </a:p>
        </p:txBody>
      </p:sp>
    </p:spTree>
    <p:extLst>
      <p:ext uri="{BB962C8B-B14F-4D97-AF65-F5344CB8AC3E}">
        <p14:creationId xmlns:p14="http://schemas.microsoft.com/office/powerpoint/2010/main" val="8167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545">
            <a:extLst>
              <a:ext uri="{FF2B5EF4-FFF2-40B4-BE49-F238E27FC236}">
                <a16:creationId xmlns:a16="http://schemas.microsoft.com/office/drawing/2014/main" id="{06348D9C-2DCA-C4A5-18D2-CD4A8C53B078}"/>
              </a:ext>
            </a:extLst>
          </p:cNvPr>
          <p:cNvGrpSpPr>
            <a:grpSpLocks noChangeAspect="1"/>
          </p:cNvGrpSpPr>
          <p:nvPr/>
        </p:nvGrpSpPr>
        <p:grpSpPr bwMode="auto">
          <a:xfrm>
            <a:off x="1049477" y="3672794"/>
            <a:ext cx="728265" cy="654307"/>
            <a:chOff x="1885" y="1944"/>
            <a:chExt cx="340" cy="340"/>
          </a:xfrm>
          <a:solidFill>
            <a:schemeClr val="bg1"/>
          </a:solidFill>
        </p:grpSpPr>
        <p:sp>
          <p:nvSpPr>
            <p:cNvPr id="19" name="Freeform 546">
              <a:extLst>
                <a:ext uri="{FF2B5EF4-FFF2-40B4-BE49-F238E27FC236}">
                  <a16:creationId xmlns:a16="http://schemas.microsoft.com/office/drawing/2014/main" id="{ECE502E6-FB2A-1A3A-152B-279D55541C49}"/>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47">
              <a:extLst>
                <a:ext uri="{FF2B5EF4-FFF2-40B4-BE49-F238E27FC236}">
                  <a16:creationId xmlns:a16="http://schemas.microsoft.com/office/drawing/2014/main" id="{DFB7C113-6C7B-724C-730B-D3BD8B085B0F}"/>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977">
            <a:extLst>
              <a:ext uri="{FF2B5EF4-FFF2-40B4-BE49-F238E27FC236}">
                <a16:creationId xmlns:a16="http://schemas.microsoft.com/office/drawing/2014/main" id="{9E520931-5CD5-373C-E481-74E7CF857C0D}"/>
              </a:ext>
            </a:extLst>
          </p:cNvPr>
          <p:cNvGrpSpPr>
            <a:grpSpLocks/>
          </p:cNvGrpSpPr>
          <p:nvPr/>
        </p:nvGrpSpPr>
        <p:grpSpPr bwMode="gray">
          <a:xfrm>
            <a:off x="1037809" y="2287491"/>
            <a:ext cx="709399" cy="662626"/>
            <a:chOff x="1925" y="3985"/>
            <a:chExt cx="340" cy="340"/>
          </a:xfrm>
          <a:solidFill>
            <a:schemeClr val="bg1"/>
          </a:solidFill>
        </p:grpSpPr>
        <p:sp>
          <p:nvSpPr>
            <p:cNvPr id="22" name="Freeform 978">
              <a:extLst>
                <a:ext uri="{FF2B5EF4-FFF2-40B4-BE49-F238E27FC236}">
                  <a16:creationId xmlns:a16="http://schemas.microsoft.com/office/drawing/2014/main" id="{C2B829F8-1081-8100-A52F-8D6D975540DA}"/>
                </a:ext>
              </a:extLst>
            </p:cNvPr>
            <p:cNvSpPr>
              <a:spLocks noEditPoints="1"/>
            </p:cNvSpPr>
            <p:nvPr/>
          </p:nvSpPr>
          <p:spPr bwMode="gray">
            <a:xfrm>
              <a:off x="2017" y="4049"/>
              <a:ext cx="156" cy="212"/>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79">
              <a:extLst>
                <a:ext uri="{FF2B5EF4-FFF2-40B4-BE49-F238E27FC236}">
                  <a16:creationId xmlns:a16="http://schemas.microsoft.com/office/drawing/2014/main" id="{DC7DC9DF-1932-AD50-3E8F-51C9087F26DB}"/>
                </a:ext>
              </a:extLst>
            </p:cNvPr>
            <p:cNvSpPr>
              <a:spLocks noEditPoints="1"/>
            </p:cNvSpPr>
            <p:nvPr/>
          </p:nvSpPr>
          <p:spPr bwMode="gray">
            <a:xfrm>
              <a:off x="2059" y="4091"/>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80">
              <a:extLst>
                <a:ext uri="{FF2B5EF4-FFF2-40B4-BE49-F238E27FC236}">
                  <a16:creationId xmlns:a16="http://schemas.microsoft.com/office/drawing/2014/main" id="{29F57903-8A08-B331-081F-0E4307AD8D77}"/>
                </a:ext>
              </a:extLst>
            </p:cNvPr>
            <p:cNvSpPr>
              <a:spLocks noEditPoints="1"/>
            </p:cNvSpPr>
            <p:nvPr/>
          </p:nvSpPr>
          <p:spPr bwMode="gray">
            <a:xfrm>
              <a:off x="1925" y="398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Title 1">
            <a:extLst>
              <a:ext uri="{FF2B5EF4-FFF2-40B4-BE49-F238E27FC236}">
                <a16:creationId xmlns:a16="http://schemas.microsoft.com/office/drawing/2014/main" id="{35642911-9D9A-D118-4045-08B264C73E59}"/>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29" name="Subtitle 2">
            <a:extLst>
              <a:ext uri="{FF2B5EF4-FFF2-40B4-BE49-F238E27FC236}">
                <a16:creationId xmlns:a16="http://schemas.microsoft.com/office/drawing/2014/main" id="{DEC44D6F-9627-2EBB-1C19-45CB382736A9}"/>
              </a:ext>
            </a:extLst>
          </p:cNvPr>
          <p:cNvSpPr txBox="1">
            <a:spLocks/>
          </p:cNvSpPr>
          <p:nvPr/>
        </p:nvSpPr>
        <p:spPr>
          <a:xfrm>
            <a:off x="510191" y="39889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Presentation Outline</a:t>
            </a:r>
          </a:p>
        </p:txBody>
      </p:sp>
      <p:cxnSp>
        <p:nvCxnSpPr>
          <p:cNvPr id="30" name="Straight Connector 29">
            <a:extLst>
              <a:ext uri="{FF2B5EF4-FFF2-40B4-BE49-F238E27FC236}">
                <a16:creationId xmlns:a16="http://schemas.microsoft.com/office/drawing/2014/main" id="{67287DAF-5891-B0BD-1F2D-101FFB7D9369}"/>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DC61C8D-AFAB-FD46-26BF-04B120D2BF0D}"/>
              </a:ext>
            </a:extLst>
          </p:cNvPr>
          <p:cNvSpPr/>
          <p:nvPr/>
        </p:nvSpPr>
        <p:spPr>
          <a:xfrm>
            <a:off x="884991" y="1471350"/>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1</a:t>
            </a:r>
          </a:p>
        </p:txBody>
      </p:sp>
      <p:sp>
        <p:nvSpPr>
          <p:cNvPr id="31" name="Oval 30">
            <a:extLst>
              <a:ext uri="{FF2B5EF4-FFF2-40B4-BE49-F238E27FC236}">
                <a16:creationId xmlns:a16="http://schemas.microsoft.com/office/drawing/2014/main" id="{E2ADCBDB-A8AF-F99F-8871-226046FBCEB3}"/>
              </a:ext>
            </a:extLst>
          </p:cNvPr>
          <p:cNvSpPr/>
          <p:nvPr/>
        </p:nvSpPr>
        <p:spPr>
          <a:xfrm>
            <a:off x="886517" y="2307106"/>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2</a:t>
            </a:r>
          </a:p>
        </p:txBody>
      </p:sp>
      <p:sp>
        <p:nvSpPr>
          <p:cNvPr id="32" name="Oval 31">
            <a:extLst>
              <a:ext uri="{FF2B5EF4-FFF2-40B4-BE49-F238E27FC236}">
                <a16:creationId xmlns:a16="http://schemas.microsoft.com/office/drawing/2014/main" id="{DE3B6B0B-4E81-8D8A-D7F3-561B3477D42E}"/>
              </a:ext>
            </a:extLst>
          </p:cNvPr>
          <p:cNvSpPr/>
          <p:nvPr/>
        </p:nvSpPr>
        <p:spPr>
          <a:xfrm>
            <a:off x="886517" y="3162011"/>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3</a:t>
            </a:r>
          </a:p>
        </p:txBody>
      </p:sp>
      <p:sp>
        <p:nvSpPr>
          <p:cNvPr id="36" name="TextBox 35">
            <a:extLst>
              <a:ext uri="{FF2B5EF4-FFF2-40B4-BE49-F238E27FC236}">
                <a16:creationId xmlns:a16="http://schemas.microsoft.com/office/drawing/2014/main" id="{5F6C5143-005F-D4A5-5BA8-07C5804A96F4}"/>
              </a:ext>
            </a:extLst>
          </p:cNvPr>
          <p:cNvSpPr txBox="1"/>
          <p:nvPr/>
        </p:nvSpPr>
        <p:spPr>
          <a:xfrm>
            <a:off x="1453261" y="1377055"/>
            <a:ext cx="3576620"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Background and motivation</a:t>
            </a:r>
          </a:p>
        </p:txBody>
      </p:sp>
      <p:sp>
        <p:nvSpPr>
          <p:cNvPr id="37" name="TextBox 36">
            <a:extLst>
              <a:ext uri="{FF2B5EF4-FFF2-40B4-BE49-F238E27FC236}">
                <a16:creationId xmlns:a16="http://schemas.microsoft.com/office/drawing/2014/main" id="{972DA448-AE10-944A-4F36-5E3622CF4065}"/>
              </a:ext>
            </a:extLst>
          </p:cNvPr>
          <p:cNvSpPr txBox="1"/>
          <p:nvPr/>
        </p:nvSpPr>
        <p:spPr>
          <a:xfrm>
            <a:off x="1453261" y="1643830"/>
            <a:ext cx="329833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Revisiting the evolution of PTAs</a:t>
            </a:r>
          </a:p>
        </p:txBody>
      </p:sp>
      <p:sp>
        <p:nvSpPr>
          <p:cNvPr id="39" name="TextBox 38">
            <a:extLst>
              <a:ext uri="{FF2B5EF4-FFF2-40B4-BE49-F238E27FC236}">
                <a16:creationId xmlns:a16="http://schemas.microsoft.com/office/drawing/2014/main" id="{245094CE-15B4-4635-5FCA-62E747D43954}"/>
              </a:ext>
            </a:extLst>
          </p:cNvPr>
          <p:cNvSpPr txBox="1"/>
          <p:nvPr/>
        </p:nvSpPr>
        <p:spPr>
          <a:xfrm>
            <a:off x="1453261" y="2233918"/>
            <a:ext cx="2628092"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Descriptive statistics</a:t>
            </a:r>
          </a:p>
        </p:txBody>
      </p:sp>
      <p:sp>
        <p:nvSpPr>
          <p:cNvPr id="41" name="TextBox 40">
            <a:extLst>
              <a:ext uri="{FF2B5EF4-FFF2-40B4-BE49-F238E27FC236}">
                <a16:creationId xmlns:a16="http://schemas.microsoft.com/office/drawing/2014/main" id="{192CB5EA-ED5D-5F8F-B483-7B2280CCBA15}"/>
              </a:ext>
            </a:extLst>
          </p:cNvPr>
          <p:cNvSpPr txBox="1"/>
          <p:nvPr/>
        </p:nvSpPr>
        <p:spPr>
          <a:xfrm>
            <a:off x="1453261" y="2493428"/>
            <a:ext cx="431457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Illustrating the trade agreements network</a:t>
            </a:r>
          </a:p>
        </p:txBody>
      </p:sp>
      <p:sp>
        <p:nvSpPr>
          <p:cNvPr id="43" name="TextBox 42">
            <a:extLst>
              <a:ext uri="{FF2B5EF4-FFF2-40B4-BE49-F238E27FC236}">
                <a16:creationId xmlns:a16="http://schemas.microsoft.com/office/drawing/2014/main" id="{397E9618-5D34-0385-B56D-EF2B7DF7E5D6}"/>
              </a:ext>
            </a:extLst>
          </p:cNvPr>
          <p:cNvSpPr txBox="1"/>
          <p:nvPr/>
        </p:nvSpPr>
        <p:spPr>
          <a:xfrm>
            <a:off x="1453261" y="3063559"/>
            <a:ext cx="2334742"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Empirical analysis</a:t>
            </a:r>
          </a:p>
        </p:txBody>
      </p:sp>
      <p:sp>
        <p:nvSpPr>
          <p:cNvPr id="44" name="TextBox 43">
            <a:extLst>
              <a:ext uri="{FF2B5EF4-FFF2-40B4-BE49-F238E27FC236}">
                <a16:creationId xmlns:a16="http://schemas.microsoft.com/office/drawing/2014/main" id="{6C06644F-2E2E-2438-7F88-FC82B2698C4A}"/>
              </a:ext>
            </a:extLst>
          </p:cNvPr>
          <p:cNvSpPr txBox="1"/>
          <p:nvPr/>
        </p:nvSpPr>
        <p:spPr>
          <a:xfrm>
            <a:off x="1453261" y="3323069"/>
            <a:ext cx="4532138"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Fitting an exponential random graph model</a:t>
            </a:r>
          </a:p>
        </p:txBody>
      </p:sp>
      <p:sp>
        <p:nvSpPr>
          <p:cNvPr id="45" name="Oval 44">
            <a:extLst>
              <a:ext uri="{FF2B5EF4-FFF2-40B4-BE49-F238E27FC236}">
                <a16:creationId xmlns:a16="http://schemas.microsoft.com/office/drawing/2014/main" id="{A6A55010-F63B-41CE-501D-98B0D39098F9}"/>
              </a:ext>
            </a:extLst>
          </p:cNvPr>
          <p:cNvSpPr/>
          <p:nvPr/>
        </p:nvSpPr>
        <p:spPr>
          <a:xfrm>
            <a:off x="898791" y="4027563"/>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4</a:t>
            </a:r>
          </a:p>
        </p:txBody>
      </p:sp>
      <p:sp>
        <p:nvSpPr>
          <p:cNvPr id="46" name="TextBox 45">
            <a:extLst>
              <a:ext uri="{FF2B5EF4-FFF2-40B4-BE49-F238E27FC236}">
                <a16:creationId xmlns:a16="http://schemas.microsoft.com/office/drawing/2014/main" id="{D175D8CC-BE67-92EB-3E3C-E9854F9FF10B}"/>
              </a:ext>
            </a:extLst>
          </p:cNvPr>
          <p:cNvSpPr txBox="1"/>
          <p:nvPr/>
        </p:nvSpPr>
        <p:spPr>
          <a:xfrm>
            <a:off x="1465535" y="3929111"/>
            <a:ext cx="1482970"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Conclusion</a:t>
            </a:r>
          </a:p>
        </p:txBody>
      </p:sp>
      <p:sp>
        <p:nvSpPr>
          <p:cNvPr id="47" name="TextBox 46">
            <a:extLst>
              <a:ext uri="{FF2B5EF4-FFF2-40B4-BE49-F238E27FC236}">
                <a16:creationId xmlns:a16="http://schemas.microsoft.com/office/drawing/2014/main" id="{5C130661-7AF8-8B65-CA41-B75829490EBD}"/>
              </a:ext>
            </a:extLst>
          </p:cNvPr>
          <p:cNvSpPr txBox="1"/>
          <p:nvPr/>
        </p:nvSpPr>
        <p:spPr>
          <a:xfrm>
            <a:off x="1465535" y="4188621"/>
            <a:ext cx="313072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Understanding PTA formation</a:t>
            </a:r>
          </a:p>
        </p:txBody>
      </p:sp>
    </p:spTree>
    <p:extLst>
      <p:ext uri="{BB962C8B-B14F-4D97-AF65-F5344CB8AC3E}">
        <p14:creationId xmlns:p14="http://schemas.microsoft.com/office/powerpoint/2010/main" val="158064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188B2F28-EADE-AFF5-17F0-9CE37C2879FC}"/>
              </a:ext>
            </a:extLst>
          </p:cNvPr>
          <p:cNvSpPr/>
          <p:nvPr/>
        </p:nvSpPr>
        <p:spPr>
          <a:xfrm>
            <a:off x="2191674" y="5357220"/>
            <a:ext cx="7808651" cy="105264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89B8F37F-88FD-20BD-8436-8C4671D5FB95}"/>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Background and motivation</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Revisiting the evolution of preferential trade agreements</a:t>
            </a:r>
          </a:p>
        </p:txBody>
      </p:sp>
      <p:sp>
        <p:nvSpPr>
          <p:cNvPr id="5" name="TextBox 4">
            <a:extLst>
              <a:ext uri="{FF2B5EF4-FFF2-40B4-BE49-F238E27FC236}">
                <a16:creationId xmlns:a16="http://schemas.microsoft.com/office/drawing/2014/main" id="{2AB3F6A9-0640-C4E1-81E0-F74B5B129BE2}"/>
              </a:ext>
            </a:extLst>
          </p:cNvPr>
          <p:cNvSpPr txBox="1"/>
          <p:nvPr/>
        </p:nvSpPr>
        <p:spPr>
          <a:xfrm>
            <a:off x="1401082" y="3295672"/>
            <a:ext cx="168260"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99366F99-8DD9-7C5B-AE54-D6898B9E0563}"/>
              </a:ext>
            </a:extLst>
          </p:cNvPr>
          <p:cNvSpPr txBox="1"/>
          <p:nvPr/>
        </p:nvSpPr>
        <p:spPr>
          <a:xfrm>
            <a:off x="564322" y="1935580"/>
            <a:ext cx="3374380" cy="646331"/>
          </a:xfrm>
          <a:prstGeom prst="rect">
            <a:avLst/>
          </a:prstGeom>
          <a:noFill/>
        </p:spPr>
        <p:txBody>
          <a:bodyPr wrap="square" rtlCol="0">
            <a:spAutoFit/>
          </a:bodyPr>
          <a:lstStyle/>
          <a:p>
            <a:pPr algn="ctr"/>
            <a:r>
              <a:rPr lang="en-US" dirty="0">
                <a:latin typeface="Cambria" panose="02040503050406030204" pitchFamily="18" charset="0"/>
              </a:rPr>
              <a:t>There has been an </a:t>
            </a:r>
            <a:r>
              <a:rPr lang="en-US" b="1" dirty="0">
                <a:solidFill>
                  <a:schemeClr val="accent1">
                    <a:lumMod val="50000"/>
                  </a:schemeClr>
                </a:solidFill>
                <a:latin typeface="Cambria" panose="02040503050406030204" pitchFamily="18" charset="0"/>
              </a:rPr>
              <a:t>unprecedented rise in PTAs</a:t>
            </a:r>
            <a:endParaRPr lang="en-US" dirty="0">
              <a:latin typeface="Cambria" panose="02040503050406030204" pitchFamily="18" charset="0"/>
            </a:endParaRPr>
          </a:p>
        </p:txBody>
      </p:sp>
      <p:sp>
        <p:nvSpPr>
          <p:cNvPr id="26" name="TextBox 25">
            <a:extLst>
              <a:ext uri="{FF2B5EF4-FFF2-40B4-BE49-F238E27FC236}">
                <a16:creationId xmlns:a16="http://schemas.microsoft.com/office/drawing/2014/main" id="{B216D4C3-2577-3E28-09CD-9301B5EA2A5C}"/>
              </a:ext>
            </a:extLst>
          </p:cNvPr>
          <p:cNvSpPr txBox="1"/>
          <p:nvPr/>
        </p:nvSpPr>
        <p:spPr>
          <a:xfrm>
            <a:off x="514087" y="2719693"/>
            <a:ext cx="337438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Cambria" panose="02040503050406030204" pitchFamily="18" charset="0"/>
              </a:rPr>
              <a:t>Agreements notified to the WTO </a:t>
            </a:r>
            <a:r>
              <a:rPr lang="en-US" sz="1500" b="1" dirty="0">
                <a:latin typeface="Cambria" panose="02040503050406030204" pitchFamily="18" charset="0"/>
              </a:rPr>
              <a:t>grew sevenfold </a:t>
            </a:r>
            <a:r>
              <a:rPr lang="en-US" sz="1500" dirty="0">
                <a:latin typeface="Cambria" panose="02040503050406030204" pitchFamily="18" charset="0"/>
              </a:rPr>
              <a:t>in the last three decades (1990-2022)</a:t>
            </a:r>
          </a:p>
          <a:p>
            <a:pPr algn="just"/>
            <a:endParaRPr lang="en-US" sz="1500" dirty="0">
              <a:latin typeface="Cambria" panose="02040503050406030204" pitchFamily="18" charset="0"/>
            </a:endParaRPr>
          </a:p>
          <a:p>
            <a:pPr marL="285750" indent="-285750" algn="just">
              <a:buFont typeface="Arial" panose="020B0604020202020204" pitchFamily="34" charset="0"/>
              <a:buChar char="•"/>
            </a:pPr>
            <a:r>
              <a:rPr lang="en-US" sz="1500" dirty="0">
                <a:latin typeface="Cambria" panose="02040503050406030204" pitchFamily="18" charset="0"/>
              </a:rPr>
              <a:t>All WTO members are currently a party of at least one PTA </a:t>
            </a:r>
          </a:p>
        </p:txBody>
      </p:sp>
      <p:sp>
        <p:nvSpPr>
          <p:cNvPr id="29" name="TextBox 28">
            <a:extLst>
              <a:ext uri="{FF2B5EF4-FFF2-40B4-BE49-F238E27FC236}">
                <a16:creationId xmlns:a16="http://schemas.microsoft.com/office/drawing/2014/main" id="{D6CC149B-F15B-F290-EAE7-252DC26E93DB}"/>
              </a:ext>
            </a:extLst>
          </p:cNvPr>
          <p:cNvSpPr txBox="1"/>
          <p:nvPr/>
        </p:nvSpPr>
        <p:spPr>
          <a:xfrm>
            <a:off x="7856480" y="2480439"/>
            <a:ext cx="3363938" cy="2169825"/>
          </a:xfrm>
          <a:prstGeom prst="rect">
            <a:avLst/>
          </a:prstGeom>
          <a:noFill/>
        </p:spPr>
        <p:txBody>
          <a:bodyPr wrap="square">
            <a:spAutoFit/>
          </a:bodyPr>
          <a:lstStyle/>
          <a:p>
            <a:pPr algn="just"/>
            <a:endParaRPr lang="en-PH" sz="1500" i="0" u="none" strike="noStrike" dirty="0">
              <a:solidFill>
                <a:srgbClr val="040C28"/>
              </a:solidFill>
              <a:effectLst/>
              <a:latin typeface="Cambria" panose="02040503050406030204" pitchFamily="18" charset="0"/>
            </a:endParaRPr>
          </a:p>
          <a:p>
            <a:pPr marL="285750" indent="-285750" algn="just">
              <a:buFont typeface="Arial" panose="020B0604020202020204" pitchFamily="34" charset="0"/>
              <a:buChar char="•"/>
            </a:pPr>
            <a:r>
              <a:rPr lang="en-PH" sz="1500" dirty="0">
                <a:solidFill>
                  <a:srgbClr val="040C28"/>
                </a:solidFill>
                <a:latin typeface="Cambria" panose="02040503050406030204" pitchFamily="18" charset="0"/>
              </a:rPr>
              <a:t>Boosts productivity in services sectors and f</a:t>
            </a:r>
            <a:r>
              <a:rPr lang="en-PH" sz="1500" b="0" i="0" u="none" strike="noStrike" dirty="0">
                <a:solidFill>
                  <a:srgbClr val="040C28"/>
                </a:solidFill>
                <a:effectLst/>
                <a:latin typeface="Cambria" panose="02040503050406030204" pitchFamily="18" charset="0"/>
              </a:rPr>
              <a:t>acilitates development of </a:t>
            </a:r>
            <a:r>
              <a:rPr lang="en-PH" sz="1500" b="1" i="0" u="none" strike="noStrike" dirty="0">
                <a:solidFill>
                  <a:srgbClr val="040C28"/>
                </a:solidFill>
                <a:effectLst/>
                <a:latin typeface="Cambria" panose="02040503050406030204" pitchFamily="18" charset="0"/>
              </a:rPr>
              <a:t>diversified and resilient supply chains</a:t>
            </a:r>
          </a:p>
          <a:p>
            <a:pPr marL="285750" indent="-285750" algn="just">
              <a:buFont typeface="Arial" panose="020B0604020202020204" pitchFamily="34" charset="0"/>
              <a:buChar char="•"/>
            </a:pPr>
            <a:endParaRPr lang="en-PH" sz="1500" dirty="0">
              <a:solidFill>
                <a:srgbClr val="040C28"/>
              </a:solidFill>
              <a:latin typeface="Cambria" panose="02040503050406030204" pitchFamily="18" charset="0"/>
            </a:endParaRPr>
          </a:p>
          <a:p>
            <a:pPr marL="285750" indent="-285750" algn="just">
              <a:buFont typeface="Arial" panose="020B0604020202020204" pitchFamily="34" charset="0"/>
              <a:buChar char="•"/>
            </a:pPr>
            <a:r>
              <a:rPr lang="en-PH" sz="1500" b="0" i="0" u="none" strike="noStrike" dirty="0">
                <a:solidFill>
                  <a:srgbClr val="040C28"/>
                </a:solidFill>
                <a:effectLst/>
                <a:latin typeface="Cambria" panose="02040503050406030204" pitchFamily="18" charset="0"/>
              </a:rPr>
              <a:t>More effectively promotes </a:t>
            </a:r>
            <a:r>
              <a:rPr lang="en-PH" sz="1500" b="1" i="0" u="none" strike="noStrike" dirty="0">
                <a:solidFill>
                  <a:srgbClr val="040C28"/>
                </a:solidFill>
                <a:effectLst/>
                <a:latin typeface="Cambria" panose="02040503050406030204" pitchFamily="18" charset="0"/>
              </a:rPr>
              <a:t>peace and stability </a:t>
            </a:r>
            <a:r>
              <a:rPr lang="en-PH" sz="1500" i="0" u="none" strike="noStrike" dirty="0">
                <a:solidFill>
                  <a:srgbClr val="040C28"/>
                </a:solidFill>
                <a:effectLst/>
                <a:latin typeface="Cambria" panose="02040503050406030204" pitchFamily="18" charset="0"/>
              </a:rPr>
              <a:t>and e</a:t>
            </a:r>
            <a:r>
              <a:rPr lang="en-PH" sz="1500" b="0" i="0" u="none" strike="noStrike" dirty="0">
                <a:solidFill>
                  <a:srgbClr val="040C28"/>
                </a:solidFill>
                <a:effectLst/>
                <a:latin typeface="Cambria" panose="02040503050406030204" pitchFamily="18" charset="0"/>
              </a:rPr>
              <a:t>ncourages </a:t>
            </a:r>
            <a:r>
              <a:rPr lang="en-PH" sz="1500" b="1" i="0" u="none" strike="noStrike" dirty="0">
                <a:solidFill>
                  <a:srgbClr val="040C28"/>
                </a:solidFill>
                <a:effectLst/>
                <a:latin typeface="Cambria" panose="02040503050406030204" pitchFamily="18" charset="0"/>
              </a:rPr>
              <a:t>democratic reforms</a:t>
            </a:r>
          </a:p>
        </p:txBody>
      </p:sp>
      <p:sp>
        <p:nvSpPr>
          <p:cNvPr id="30" name="TextBox 29">
            <a:extLst>
              <a:ext uri="{FF2B5EF4-FFF2-40B4-BE49-F238E27FC236}">
                <a16:creationId xmlns:a16="http://schemas.microsoft.com/office/drawing/2014/main" id="{85254259-99F6-EDE0-E267-5E363D6EBEEA}"/>
              </a:ext>
            </a:extLst>
          </p:cNvPr>
          <p:cNvSpPr txBox="1"/>
          <p:nvPr/>
        </p:nvSpPr>
        <p:spPr>
          <a:xfrm>
            <a:off x="7843283" y="1968648"/>
            <a:ext cx="3652031" cy="646331"/>
          </a:xfrm>
          <a:prstGeom prst="rect">
            <a:avLst/>
          </a:prstGeom>
          <a:noFill/>
        </p:spPr>
        <p:txBody>
          <a:bodyPr wrap="square" rtlCol="0">
            <a:spAutoFit/>
          </a:bodyPr>
          <a:lstStyle/>
          <a:p>
            <a:pPr algn="ctr"/>
            <a:r>
              <a:rPr lang="en-US" dirty="0">
                <a:latin typeface="Cambria" panose="02040503050406030204" pitchFamily="18" charset="0"/>
              </a:rPr>
              <a:t>Deep PTAs have a more </a:t>
            </a:r>
            <a:r>
              <a:rPr lang="en-US" b="1" dirty="0">
                <a:solidFill>
                  <a:schemeClr val="accent1">
                    <a:lumMod val="50000"/>
                  </a:schemeClr>
                </a:solidFill>
                <a:latin typeface="Cambria" panose="02040503050406030204" pitchFamily="18" charset="0"/>
              </a:rPr>
              <a:t>holistic effect </a:t>
            </a:r>
            <a:r>
              <a:rPr lang="en-US" dirty="0">
                <a:latin typeface="Cambria" panose="02040503050406030204" pitchFamily="18" charset="0"/>
              </a:rPr>
              <a:t>on economies </a:t>
            </a:r>
          </a:p>
        </p:txBody>
      </p:sp>
      <p:cxnSp>
        <p:nvCxnSpPr>
          <p:cNvPr id="33" name="Straight Connector 32">
            <a:extLst>
              <a:ext uri="{FF2B5EF4-FFF2-40B4-BE49-F238E27FC236}">
                <a16:creationId xmlns:a16="http://schemas.microsoft.com/office/drawing/2014/main" id="{0E0416D2-C02A-5216-ADEE-1DD4611C37F2}"/>
              </a:ext>
            </a:extLst>
          </p:cNvPr>
          <p:cNvCxnSpPr>
            <a:cxnSpLocks/>
          </p:cNvCxnSpPr>
          <p:nvPr/>
        </p:nvCxnSpPr>
        <p:spPr>
          <a:xfrm>
            <a:off x="589137" y="2618577"/>
            <a:ext cx="334956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0BB3B-167C-BDBD-2A50-6119948BE210}"/>
              </a:ext>
            </a:extLst>
          </p:cNvPr>
          <p:cNvCxnSpPr>
            <a:cxnSpLocks/>
          </p:cNvCxnSpPr>
          <p:nvPr/>
        </p:nvCxnSpPr>
        <p:spPr>
          <a:xfrm>
            <a:off x="7980122" y="2614979"/>
            <a:ext cx="328555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6ED8A9B-92E3-8071-8AE7-8AF65396A217}"/>
              </a:ext>
            </a:extLst>
          </p:cNvPr>
          <p:cNvSpPr txBox="1"/>
          <p:nvPr/>
        </p:nvSpPr>
        <p:spPr>
          <a:xfrm>
            <a:off x="5237266" y="3265269"/>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26281C81-B16F-6673-6E2E-0F5258334C7A}"/>
              </a:ext>
            </a:extLst>
          </p:cNvPr>
          <p:cNvSpPr txBox="1"/>
          <p:nvPr/>
        </p:nvSpPr>
        <p:spPr>
          <a:xfrm>
            <a:off x="4418872" y="1968648"/>
            <a:ext cx="2960082" cy="646331"/>
          </a:xfrm>
          <a:prstGeom prst="rect">
            <a:avLst/>
          </a:prstGeom>
          <a:noFill/>
        </p:spPr>
        <p:txBody>
          <a:bodyPr wrap="square" rtlCol="0">
            <a:spAutoFit/>
          </a:bodyPr>
          <a:lstStyle/>
          <a:p>
            <a:pPr algn="ctr"/>
            <a:r>
              <a:rPr lang="en-US" dirty="0">
                <a:latin typeface="Cambria" panose="02040503050406030204" pitchFamily="18" charset="0"/>
              </a:rPr>
              <a:t>PTAs have become </a:t>
            </a:r>
            <a:r>
              <a:rPr lang="en-US" b="1" dirty="0">
                <a:solidFill>
                  <a:schemeClr val="accent1">
                    <a:lumMod val="50000"/>
                  </a:schemeClr>
                </a:solidFill>
                <a:latin typeface="Cambria" panose="02040503050406030204" pitchFamily="18" charset="0"/>
              </a:rPr>
              <a:t>deeper and broader</a:t>
            </a:r>
            <a:r>
              <a:rPr lang="en-US" dirty="0">
                <a:latin typeface="Cambria" panose="02040503050406030204" pitchFamily="18" charset="0"/>
              </a:rPr>
              <a:t> in scope</a:t>
            </a:r>
          </a:p>
        </p:txBody>
      </p:sp>
      <p:sp>
        <p:nvSpPr>
          <p:cNvPr id="47" name="TextBox 46">
            <a:extLst>
              <a:ext uri="{FF2B5EF4-FFF2-40B4-BE49-F238E27FC236}">
                <a16:creationId xmlns:a16="http://schemas.microsoft.com/office/drawing/2014/main" id="{4441DA2B-F794-D2FD-080E-BBA24D6EA35C}"/>
              </a:ext>
            </a:extLst>
          </p:cNvPr>
          <p:cNvSpPr txBox="1"/>
          <p:nvPr/>
        </p:nvSpPr>
        <p:spPr>
          <a:xfrm>
            <a:off x="4235950" y="2727099"/>
            <a:ext cx="3143004" cy="216982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Cambria" panose="02040503050406030204" pitchFamily="18" charset="0"/>
              </a:rPr>
              <a:t>PTAs have gone </a:t>
            </a:r>
            <a:r>
              <a:rPr lang="en-US" sz="1500" b="1" dirty="0">
                <a:latin typeface="Cambria" panose="02040503050406030204" pitchFamily="18" charset="0"/>
              </a:rPr>
              <a:t>beyond simply facilitating market access </a:t>
            </a:r>
            <a:r>
              <a:rPr lang="en-US" sz="1500" dirty="0">
                <a:latin typeface="Cambria" panose="02040503050406030204" pitchFamily="18" charset="0"/>
              </a:rPr>
              <a:t>through taxes and tariffs</a:t>
            </a:r>
          </a:p>
          <a:p>
            <a:pPr algn="just"/>
            <a:endParaRPr lang="en-US" sz="1500" dirty="0">
              <a:latin typeface="Cambria" panose="02040503050406030204" pitchFamily="18" charset="0"/>
            </a:endParaRPr>
          </a:p>
          <a:p>
            <a:pPr marL="285750" indent="-285750" algn="just">
              <a:buFont typeface="Arial" panose="020B0604020202020204" pitchFamily="34" charset="0"/>
              <a:buChar char="•"/>
            </a:pPr>
            <a:r>
              <a:rPr lang="en-US" sz="1500" dirty="0">
                <a:latin typeface="Cambria" panose="02040503050406030204" pitchFamily="18" charset="0"/>
              </a:rPr>
              <a:t>New forms of cooperation go </a:t>
            </a:r>
            <a:r>
              <a:rPr lang="en-US" sz="1500" b="1" dirty="0">
                <a:latin typeface="Cambria" panose="02040503050406030204" pitchFamily="18" charset="0"/>
              </a:rPr>
              <a:t>beyond the mandate of WTO </a:t>
            </a:r>
            <a:r>
              <a:rPr lang="en-US" sz="1500" dirty="0">
                <a:solidFill>
                  <a:schemeClr val="bg2">
                    <a:lumMod val="50000"/>
                  </a:schemeClr>
                </a:solidFill>
                <a:latin typeface="Cambria" panose="02040503050406030204" pitchFamily="18" charset="0"/>
              </a:rPr>
              <a:t>(</a:t>
            </a:r>
            <a:r>
              <a:rPr lang="en-US" sz="1500" i="1" dirty="0">
                <a:solidFill>
                  <a:schemeClr val="bg2">
                    <a:lumMod val="50000"/>
                  </a:schemeClr>
                </a:solidFill>
                <a:latin typeface="Cambria" panose="02040503050406030204" pitchFamily="18" charset="0"/>
              </a:rPr>
              <a:t>data protection, intellectual property, human rights, environmental laws)</a:t>
            </a:r>
            <a:endParaRPr lang="en-US" sz="1500" dirty="0">
              <a:solidFill>
                <a:schemeClr val="bg2">
                  <a:lumMod val="50000"/>
                </a:schemeClr>
              </a:solidFill>
              <a:latin typeface="Cambria" panose="02040503050406030204" pitchFamily="18" charset="0"/>
            </a:endParaRPr>
          </a:p>
        </p:txBody>
      </p:sp>
      <p:cxnSp>
        <p:nvCxnSpPr>
          <p:cNvPr id="48" name="Straight Connector 47">
            <a:extLst>
              <a:ext uri="{FF2B5EF4-FFF2-40B4-BE49-F238E27FC236}">
                <a16:creationId xmlns:a16="http://schemas.microsoft.com/office/drawing/2014/main" id="{B9726AAE-19A1-8EA3-9A03-8DE50F9F6473}"/>
              </a:ext>
            </a:extLst>
          </p:cNvPr>
          <p:cNvCxnSpPr>
            <a:cxnSpLocks/>
          </p:cNvCxnSpPr>
          <p:nvPr/>
        </p:nvCxnSpPr>
        <p:spPr>
          <a:xfrm>
            <a:off x="4336987" y="2618577"/>
            <a:ext cx="301933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1CDA38D-2E8E-D350-E741-D250A9FB3CD7}"/>
              </a:ext>
            </a:extLst>
          </p:cNvPr>
          <p:cNvSpPr txBox="1"/>
          <p:nvPr/>
        </p:nvSpPr>
        <p:spPr>
          <a:xfrm>
            <a:off x="4179889" y="5557883"/>
            <a:ext cx="4243149" cy="369332"/>
          </a:xfrm>
          <a:prstGeom prst="rect">
            <a:avLst/>
          </a:prstGeom>
          <a:noFill/>
        </p:spPr>
        <p:txBody>
          <a:bodyPr wrap="none" rtlCol="0">
            <a:spAutoFit/>
          </a:bodyPr>
          <a:lstStyle/>
          <a:p>
            <a:r>
              <a:rPr lang="en-US" dirty="0">
                <a:latin typeface="Cambria" panose="02040503050406030204" pitchFamily="18" charset="0"/>
              </a:rPr>
              <a:t>How are deep trade agreements formed? </a:t>
            </a:r>
          </a:p>
        </p:txBody>
      </p:sp>
      <p:sp>
        <p:nvSpPr>
          <p:cNvPr id="59" name="TextBox 58">
            <a:extLst>
              <a:ext uri="{FF2B5EF4-FFF2-40B4-BE49-F238E27FC236}">
                <a16:creationId xmlns:a16="http://schemas.microsoft.com/office/drawing/2014/main" id="{06CB5CF9-4688-CBFE-A246-136C0B6A675B}"/>
              </a:ext>
            </a:extLst>
          </p:cNvPr>
          <p:cNvSpPr txBox="1"/>
          <p:nvPr/>
        </p:nvSpPr>
        <p:spPr>
          <a:xfrm>
            <a:off x="3348428" y="5804103"/>
            <a:ext cx="6125972" cy="369332"/>
          </a:xfrm>
          <a:prstGeom prst="rect">
            <a:avLst/>
          </a:prstGeom>
          <a:noFill/>
        </p:spPr>
        <p:txBody>
          <a:bodyPr wrap="none" rtlCol="0">
            <a:spAutoFit/>
          </a:bodyPr>
          <a:lstStyle/>
          <a:p>
            <a:r>
              <a:rPr lang="en-US" dirty="0">
                <a:latin typeface="Cambria" panose="02040503050406030204" pitchFamily="18" charset="0"/>
              </a:rPr>
              <a:t>What factors determine the choice of partners in deep PTAs? </a:t>
            </a:r>
          </a:p>
        </p:txBody>
      </p:sp>
      <p:pic>
        <p:nvPicPr>
          <p:cNvPr id="63" name="Graphic 62" descr="Badge Question Mark with solid fill">
            <a:extLst>
              <a:ext uri="{FF2B5EF4-FFF2-40B4-BE49-F238E27FC236}">
                <a16:creationId xmlns:a16="http://schemas.microsoft.com/office/drawing/2014/main" id="{18161EF4-0566-0805-3414-E7CD17B6D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1413" y="5475763"/>
            <a:ext cx="817276" cy="817276"/>
          </a:xfrm>
          <a:prstGeom prst="rect">
            <a:avLst/>
          </a:prstGeom>
        </p:spPr>
      </p:pic>
    </p:spTree>
    <p:extLst>
      <p:ext uri="{BB962C8B-B14F-4D97-AF65-F5344CB8AC3E}">
        <p14:creationId xmlns:p14="http://schemas.microsoft.com/office/powerpoint/2010/main" val="38891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sp>
        <p:nvSpPr>
          <p:cNvPr id="13" name="TextBox 12">
            <a:extLst>
              <a:ext uri="{FF2B5EF4-FFF2-40B4-BE49-F238E27FC236}">
                <a16:creationId xmlns:a16="http://schemas.microsoft.com/office/drawing/2014/main" id="{4D9FDC52-A47B-E5FD-7D59-AB5A4B11B28C}"/>
              </a:ext>
            </a:extLst>
          </p:cNvPr>
          <p:cNvSpPr txBox="1"/>
          <p:nvPr/>
        </p:nvSpPr>
        <p:spPr>
          <a:xfrm>
            <a:off x="9230156" y="2025495"/>
            <a:ext cx="612668" cy="400110"/>
          </a:xfrm>
          <a:prstGeom prst="rect">
            <a:avLst/>
          </a:prstGeom>
          <a:noFill/>
        </p:spPr>
        <p:txBody>
          <a:bodyPr wrap="none" rtlCol="0">
            <a:spAutoFit/>
          </a:bodyPr>
          <a:lstStyle/>
          <a:p>
            <a:r>
              <a:rPr lang="en-US" sz="2000" dirty="0">
                <a:solidFill>
                  <a:schemeClr val="accent1">
                    <a:lumMod val="50000"/>
                  </a:schemeClr>
                </a:solidFill>
                <a:latin typeface="Cambria" panose="02040503050406030204" pitchFamily="18" charset="0"/>
                <a:cs typeface="Plantagenet Cherokee" panose="02020000000000000000" pitchFamily="18" charset="-79"/>
              </a:rPr>
              <a:t>189</a:t>
            </a:r>
          </a:p>
        </p:txBody>
      </p:sp>
      <p:sp>
        <p:nvSpPr>
          <p:cNvPr id="14" name="TextBox 13">
            <a:extLst>
              <a:ext uri="{FF2B5EF4-FFF2-40B4-BE49-F238E27FC236}">
                <a16:creationId xmlns:a16="http://schemas.microsoft.com/office/drawing/2014/main" id="{EFF8E040-D513-A362-4D7E-EEB07C1D3925}"/>
              </a:ext>
            </a:extLst>
          </p:cNvPr>
          <p:cNvSpPr txBox="1"/>
          <p:nvPr/>
        </p:nvSpPr>
        <p:spPr>
          <a:xfrm>
            <a:off x="9890737" y="2103396"/>
            <a:ext cx="907621"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countries</a:t>
            </a:r>
          </a:p>
        </p:txBody>
      </p:sp>
      <p:sp>
        <p:nvSpPr>
          <p:cNvPr id="15" name="TextBox 14">
            <a:extLst>
              <a:ext uri="{FF2B5EF4-FFF2-40B4-BE49-F238E27FC236}">
                <a16:creationId xmlns:a16="http://schemas.microsoft.com/office/drawing/2014/main" id="{91DAA6E3-4519-B104-6C11-E2BB04C579F5}"/>
              </a:ext>
            </a:extLst>
          </p:cNvPr>
          <p:cNvSpPr txBox="1"/>
          <p:nvPr/>
        </p:nvSpPr>
        <p:spPr>
          <a:xfrm>
            <a:off x="9238487" y="2311747"/>
            <a:ext cx="612668" cy="400110"/>
          </a:xfrm>
          <a:prstGeom prst="rect">
            <a:avLst/>
          </a:prstGeom>
          <a:noFill/>
        </p:spPr>
        <p:txBody>
          <a:bodyPr wrap="none" rtlCol="0">
            <a:spAutoFit/>
          </a:bodyPr>
          <a:lstStyle/>
          <a:p>
            <a:r>
              <a:rPr lang="en-US" sz="2000" dirty="0">
                <a:solidFill>
                  <a:schemeClr val="accent1">
                    <a:lumMod val="50000"/>
                  </a:schemeClr>
                </a:solidFill>
                <a:latin typeface="Cambria" panose="02040503050406030204" pitchFamily="18" charset="0"/>
                <a:cs typeface="Plantagenet Cherokee" panose="02020000000000000000" pitchFamily="18" charset="-79"/>
              </a:rPr>
              <a:t>261</a:t>
            </a:r>
          </a:p>
        </p:txBody>
      </p:sp>
      <p:sp>
        <p:nvSpPr>
          <p:cNvPr id="21" name="TextBox 20">
            <a:extLst>
              <a:ext uri="{FF2B5EF4-FFF2-40B4-BE49-F238E27FC236}">
                <a16:creationId xmlns:a16="http://schemas.microsoft.com/office/drawing/2014/main" id="{49CF6880-A9CD-56BA-95B8-78DACA220B2C}"/>
              </a:ext>
            </a:extLst>
          </p:cNvPr>
          <p:cNvSpPr txBox="1"/>
          <p:nvPr/>
        </p:nvSpPr>
        <p:spPr>
          <a:xfrm>
            <a:off x="9890737" y="2345870"/>
            <a:ext cx="1084528"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agreements</a:t>
            </a:r>
          </a:p>
        </p:txBody>
      </p:sp>
      <p:sp>
        <p:nvSpPr>
          <p:cNvPr id="22" name="TextBox 21">
            <a:extLst>
              <a:ext uri="{FF2B5EF4-FFF2-40B4-BE49-F238E27FC236}">
                <a16:creationId xmlns:a16="http://schemas.microsoft.com/office/drawing/2014/main" id="{F7D4D2E4-0CA3-0BB6-3A5A-EB71C4F76D74}"/>
              </a:ext>
            </a:extLst>
          </p:cNvPr>
          <p:cNvSpPr txBox="1"/>
          <p:nvPr/>
        </p:nvSpPr>
        <p:spPr>
          <a:xfrm>
            <a:off x="9125787" y="2573985"/>
            <a:ext cx="808235" cy="400110"/>
          </a:xfrm>
          <a:prstGeom prst="rect">
            <a:avLst/>
          </a:prstGeom>
          <a:noFill/>
        </p:spPr>
        <p:txBody>
          <a:bodyPr wrap="none" rtlCol="0">
            <a:spAutoFit/>
          </a:bodyPr>
          <a:lstStyle/>
          <a:p>
            <a:r>
              <a:rPr lang="en-US" sz="2000" dirty="0">
                <a:solidFill>
                  <a:schemeClr val="accent1">
                    <a:lumMod val="50000"/>
                  </a:schemeClr>
                </a:solidFill>
                <a:latin typeface="Cambria" panose="02040503050406030204" pitchFamily="18" charset="0"/>
                <a:cs typeface="Plantagenet Cherokee" panose="02020000000000000000" pitchFamily="18" charset="-79"/>
              </a:rPr>
              <a:t>3,141</a:t>
            </a:r>
          </a:p>
        </p:txBody>
      </p:sp>
      <p:sp>
        <p:nvSpPr>
          <p:cNvPr id="23" name="TextBox 22">
            <a:extLst>
              <a:ext uri="{FF2B5EF4-FFF2-40B4-BE49-F238E27FC236}">
                <a16:creationId xmlns:a16="http://schemas.microsoft.com/office/drawing/2014/main" id="{7174C952-B464-C559-E655-0B1A2C19DAD6}"/>
              </a:ext>
            </a:extLst>
          </p:cNvPr>
          <p:cNvSpPr txBox="1"/>
          <p:nvPr/>
        </p:nvSpPr>
        <p:spPr>
          <a:xfrm>
            <a:off x="9890737" y="2629161"/>
            <a:ext cx="1850315"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bilateral partnerships</a:t>
            </a:r>
          </a:p>
        </p:txBody>
      </p:sp>
      <p:sp>
        <p:nvSpPr>
          <p:cNvPr id="24" name="TextBox 23">
            <a:extLst>
              <a:ext uri="{FF2B5EF4-FFF2-40B4-BE49-F238E27FC236}">
                <a16:creationId xmlns:a16="http://schemas.microsoft.com/office/drawing/2014/main" id="{CF8005CE-7209-A08C-E46D-BBD7D7EF6D0F}"/>
              </a:ext>
            </a:extLst>
          </p:cNvPr>
          <p:cNvSpPr txBox="1"/>
          <p:nvPr/>
        </p:nvSpPr>
        <p:spPr>
          <a:xfrm>
            <a:off x="9337335" y="2854674"/>
            <a:ext cx="470000" cy="400110"/>
          </a:xfrm>
          <a:prstGeom prst="rect">
            <a:avLst/>
          </a:prstGeom>
          <a:noFill/>
        </p:spPr>
        <p:txBody>
          <a:bodyPr wrap="none" rtlCol="0">
            <a:spAutoFit/>
          </a:bodyPr>
          <a:lstStyle/>
          <a:p>
            <a:r>
              <a:rPr lang="en-US" sz="2000" dirty="0">
                <a:solidFill>
                  <a:schemeClr val="accent1">
                    <a:lumMod val="50000"/>
                  </a:schemeClr>
                </a:solidFill>
                <a:latin typeface="Cambria" panose="02040503050406030204" pitchFamily="18" charset="0"/>
                <a:cs typeface="Plantagenet Cherokee" panose="02020000000000000000" pitchFamily="18" charset="-79"/>
              </a:rPr>
              <a:t>57</a:t>
            </a:r>
          </a:p>
        </p:txBody>
      </p:sp>
      <p:sp>
        <p:nvSpPr>
          <p:cNvPr id="25" name="TextBox 24">
            <a:extLst>
              <a:ext uri="{FF2B5EF4-FFF2-40B4-BE49-F238E27FC236}">
                <a16:creationId xmlns:a16="http://schemas.microsoft.com/office/drawing/2014/main" id="{3A47EF13-38C3-78EB-F30D-7CD16B038E9D}"/>
              </a:ext>
            </a:extLst>
          </p:cNvPr>
          <p:cNvSpPr txBox="1"/>
          <p:nvPr/>
        </p:nvSpPr>
        <p:spPr>
          <a:xfrm>
            <a:off x="9890737" y="2896121"/>
            <a:ext cx="597921"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years</a:t>
            </a:r>
          </a:p>
        </p:txBody>
      </p:sp>
      <p:sp>
        <p:nvSpPr>
          <p:cNvPr id="40" name="Rounded Rectangle 39">
            <a:extLst>
              <a:ext uri="{FF2B5EF4-FFF2-40B4-BE49-F238E27FC236}">
                <a16:creationId xmlns:a16="http://schemas.microsoft.com/office/drawing/2014/main" id="{DE858BE7-45DF-EC0F-862C-5C406592331C}"/>
              </a:ext>
            </a:extLst>
          </p:cNvPr>
          <p:cNvSpPr/>
          <p:nvPr/>
        </p:nvSpPr>
        <p:spPr>
          <a:xfrm>
            <a:off x="9028561" y="1638536"/>
            <a:ext cx="2880968"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Network features</a:t>
            </a:r>
          </a:p>
        </p:txBody>
      </p:sp>
      <p:sp>
        <p:nvSpPr>
          <p:cNvPr id="41" name="Rounded Rectangle 40">
            <a:extLst>
              <a:ext uri="{FF2B5EF4-FFF2-40B4-BE49-F238E27FC236}">
                <a16:creationId xmlns:a16="http://schemas.microsoft.com/office/drawing/2014/main" id="{9ABA1C29-1B7F-B4CB-5005-A67EC6712E75}"/>
              </a:ext>
            </a:extLst>
          </p:cNvPr>
          <p:cNvSpPr/>
          <p:nvPr/>
        </p:nvSpPr>
        <p:spPr>
          <a:xfrm>
            <a:off x="9043655" y="3557098"/>
            <a:ext cx="2880969"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Node properties</a:t>
            </a:r>
          </a:p>
        </p:txBody>
      </p:sp>
      <p:sp>
        <p:nvSpPr>
          <p:cNvPr id="45" name="Rounded Rectangle 44">
            <a:extLst>
              <a:ext uri="{FF2B5EF4-FFF2-40B4-BE49-F238E27FC236}">
                <a16:creationId xmlns:a16="http://schemas.microsoft.com/office/drawing/2014/main" id="{D12FDDBC-4921-0944-F72F-021E5BBF87FB}"/>
              </a:ext>
            </a:extLst>
          </p:cNvPr>
          <p:cNvSpPr/>
          <p:nvPr/>
        </p:nvSpPr>
        <p:spPr>
          <a:xfrm>
            <a:off x="9043655" y="4824709"/>
            <a:ext cx="2880969"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Edge properties</a:t>
            </a:r>
          </a:p>
        </p:txBody>
      </p:sp>
      <p:sp>
        <p:nvSpPr>
          <p:cNvPr id="49" name="TextBox 48">
            <a:extLst>
              <a:ext uri="{FF2B5EF4-FFF2-40B4-BE49-F238E27FC236}">
                <a16:creationId xmlns:a16="http://schemas.microsoft.com/office/drawing/2014/main" id="{7C23B955-F44C-D182-ABEF-178D18BFD047}"/>
              </a:ext>
            </a:extLst>
          </p:cNvPr>
          <p:cNvSpPr txBox="1"/>
          <p:nvPr/>
        </p:nvSpPr>
        <p:spPr>
          <a:xfrm>
            <a:off x="9354243" y="3987114"/>
            <a:ext cx="715196"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Region</a:t>
            </a:r>
          </a:p>
        </p:txBody>
      </p:sp>
      <p:sp>
        <p:nvSpPr>
          <p:cNvPr id="50" name="TextBox 49">
            <a:extLst>
              <a:ext uri="{FF2B5EF4-FFF2-40B4-BE49-F238E27FC236}">
                <a16:creationId xmlns:a16="http://schemas.microsoft.com/office/drawing/2014/main" id="{EACAD3F9-CACF-F9F1-FD70-53BCEE51C72B}"/>
              </a:ext>
            </a:extLst>
          </p:cNvPr>
          <p:cNvSpPr txBox="1"/>
          <p:nvPr/>
        </p:nvSpPr>
        <p:spPr>
          <a:xfrm>
            <a:off x="9374447" y="4224233"/>
            <a:ext cx="514885"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GDP</a:t>
            </a:r>
          </a:p>
        </p:txBody>
      </p:sp>
      <p:sp>
        <p:nvSpPr>
          <p:cNvPr id="52" name="TextBox 51">
            <a:extLst>
              <a:ext uri="{FF2B5EF4-FFF2-40B4-BE49-F238E27FC236}">
                <a16:creationId xmlns:a16="http://schemas.microsoft.com/office/drawing/2014/main" id="{14671317-DA9E-71B8-BB96-120ECDB5008A}"/>
              </a:ext>
            </a:extLst>
          </p:cNvPr>
          <p:cNvSpPr txBox="1"/>
          <p:nvPr/>
        </p:nvSpPr>
        <p:spPr>
          <a:xfrm>
            <a:off x="9340518" y="5249914"/>
            <a:ext cx="2136675"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Non-economic provisions</a:t>
            </a:r>
          </a:p>
        </p:txBody>
      </p:sp>
      <p:sp>
        <p:nvSpPr>
          <p:cNvPr id="53" name="TextBox 52">
            <a:extLst>
              <a:ext uri="{FF2B5EF4-FFF2-40B4-BE49-F238E27FC236}">
                <a16:creationId xmlns:a16="http://schemas.microsoft.com/office/drawing/2014/main" id="{69AEDFA2-C26D-5758-D308-09B53DF78CEA}"/>
              </a:ext>
            </a:extLst>
          </p:cNvPr>
          <p:cNvSpPr txBox="1"/>
          <p:nvPr/>
        </p:nvSpPr>
        <p:spPr>
          <a:xfrm>
            <a:off x="9338053" y="5523465"/>
            <a:ext cx="1703287"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Depth of agreement</a:t>
            </a:r>
          </a:p>
        </p:txBody>
      </p:sp>
      <p:pic>
        <p:nvPicPr>
          <p:cNvPr id="59" name="Picture 58" descr="A picture containing several, set&#10;&#10;Description automatically generated">
            <a:extLst>
              <a:ext uri="{FF2B5EF4-FFF2-40B4-BE49-F238E27FC236}">
                <a16:creationId xmlns:a16="http://schemas.microsoft.com/office/drawing/2014/main" id="{CF9BF179-7F95-7B69-6E3B-25A92E05F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57" y="911203"/>
            <a:ext cx="9269677" cy="5816721"/>
          </a:xfrm>
          <a:prstGeom prst="rect">
            <a:avLst/>
          </a:prstGeom>
        </p:spPr>
      </p:pic>
      <p:sp>
        <p:nvSpPr>
          <p:cNvPr id="60" name="TextBox 59">
            <a:extLst>
              <a:ext uri="{FF2B5EF4-FFF2-40B4-BE49-F238E27FC236}">
                <a16:creationId xmlns:a16="http://schemas.microsoft.com/office/drawing/2014/main" id="{2B781944-619E-E234-1F32-9561E7228C34}"/>
              </a:ext>
            </a:extLst>
          </p:cNvPr>
          <p:cNvSpPr txBox="1"/>
          <p:nvPr/>
        </p:nvSpPr>
        <p:spPr>
          <a:xfrm>
            <a:off x="10249545" y="3971432"/>
            <a:ext cx="1162498"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Income class</a:t>
            </a:r>
          </a:p>
        </p:txBody>
      </p:sp>
      <p:sp>
        <p:nvSpPr>
          <p:cNvPr id="61" name="TextBox 60">
            <a:extLst>
              <a:ext uri="{FF2B5EF4-FFF2-40B4-BE49-F238E27FC236}">
                <a16:creationId xmlns:a16="http://schemas.microsoft.com/office/drawing/2014/main" id="{C0FA15B5-EF59-83AA-370F-3B787366AF8B}"/>
              </a:ext>
            </a:extLst>
          </p:cNvPr>
          <p:cNvSpPr txBox="1"/>
          <p:nvPr/>
        </p:nvSpPr>
        <p:spPr>
          <a:xfrm>
            <a:off x="10266765" y="4207572"/>
            <a:ext cx="1550874" cy="307777"/>
          </a:xfrm>
          <a:prstGeom prst="rect">
            <a:avLst/>
          </a:prstGeom>
          <a:noFill/>
        </p:spPr>
        <p:txBody>
          <a:bodyPr wrap="none" rtlCol="0">
            <a:spAutoFit/>
          </a:bodyPr>
          <a:lstStyle/>
          <a:p>
            <a:r>
              <a:rPr lang="en-US" sz="1400" dirty="0">
                <a:solidFill>
                  <a:schemeClr val="accent1">
                    <a:lumMod val="50000"/>
                  </a:schemeClr>
                </a:solidFill>
                <a:latin typeface="Cambria" panose="02040503050406030204" pitchFamily="18" charset="0"/>
                <a:cs typeface="Plantagenet Cherokee" panose="02020000000000000000" pitchFamily="18" charset="-79"/>
              </a:rPr>
              <a:t>Political structure</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0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diagram&#10;&#10;Description automatically generated">
            <a:extLst>
              <a:ext uri="{FF2B5EF4-FFF2-40B4-BE49-F238E27FC236}">
                <a16:creationId xmlns:a16="http://schemas.microsoft.com/office/drawing/2014/main" id="{B9A17B17-C054-9951-B925-E42C5780C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60" y="1081565"/>
            <a:ext cx="7720140" cy="5552067"/>
          </a:xfrm>
          <a:prstGeom prst="rect">
            <a:avLst/>
          </a:prstGeom>
        </p:spPr>
      </p:pic>
      <p:sp>
        <p:nvSpPr>
          <p:cNvPr id="30" name="TextBox 29">
            <a:extLst>
              <a:ext uri="{FF2B5EF4-FFF2-40B4-BE49-F238E27FC236}">
                <a16:creationId xmlns:a16="http://schemas.microsoft.com/office/drawing/2014/main" id="{ACAE6835-CDD9-A7D2-6E0D-0F906B463481}"/>
              </a:ext>
            </a:extLst>
          </p:cNvPr>
          <p:cNvSpPr txBox="1"/>
          <p:nvPr/>
        </p:nvSpPr>
        <p:spPr>
          <a:xfrm>
            <a:off x="8822165" y="1772808"/>
            <a:ext cx="3070690" cy="2031325"/>
          </a:xfrm>
          <a:prstGeom prst="rect">
            <a:avLst/>
          </a:prstGeom>
          <a:noFill/>
        </p:spPr>
        <p:txBody>
          <a:bodyPr wrap="square" rtlCol="0">
            <a:spAutoFit/>
          </a:bodyPr>
          <a:lstStyle/>
          <a:p>
            <a:pPr marL="342900" indent="-342900">
              <a:buAutoNum type="arabicPeriod"/>
            </a:pPr>
            <a:r>
              <a:rPr lang="en-PH" sz="1400" b="0" dirty="0">
                <a:effectLst/>
                <a:latin typeface="Cambria" panose="02040503050406030204" pitchFamily="18" charset="0"/>
              </a:rPr>
              <a:t>Import tariffs</a:t>
            </a:r>
          </a:p>
          <a:p>
            <a:pPr marL="342900" indent="-342900">
              <a:buAutoNum type="arabicPeriod"/>
            </a:pPr>
            <a:r>
              <a:rPr lang="en-PH" sz="1400" dirty="0">
                <a:latin typeface="Cambria" panose="02040503050406030204" pitchFamily="18" charset="0"/>
              </a:rPr>
              <a:t>Non-tariff barriers</a:t>
            </a:r>
          </a:p>
          <a:p>
            <a:pPr marL="342900" indent="-342900">
              <a:buAutoNum type="arabicPeriod"/>
            </a:pPr>
            <a:r>
              <a:rPr lang="en-PH" sz="1400" b="0" dirty="0">
                <a:effectLst/>
                <a:latin typeface="Cambria" panose="02040503050406030204" pitchFamily="18" charset="0"/>
              </a:rPr>
              <a:t>B</a:t>
            </a:r>
            <a:r>
              <a:rPr lang="en-PH" sz="1400" dirty="0">
                <a:latin typeface="Cambria" panose="02040503050406030204" pitchFamily="18" charset="0"/>
              </a:rPr>
              <a:t>ehind-the-border policies</a:t>
            </a:r>
          </a:p>
          <a:p>
            <a:pPr marL="342900" indent="-342900">
              <a:buAutoNum type="arabicPeriod"/>
            </a:pPr>
            <a:r>
              <a:rPr lang="en-PH" sz="1400" dirty="0">
                <a:latin typeface="Cambria" panose="02040503050406030204" pitchFamily="18" charset="0"/>
              </a:rPr>
              <a:t>Services</a:t>
            </a:r>
          </a:p>
          <a:p>
            <a:pPr marL="342900" indent="-342900">
              <a:buAutoNum type="arabicPeriod"/>
            </a:pPr>
            <a:r>
              <a:rPr lang="en-PH" sz="1400" b="0" dirty="0">
                <a:effectLst/>
                <a:latin typeface="Cambria" panose="02040503050406030204" pitchFamily="18" charset="0"/>
              </a:rPr>
              <a:t>Technology</a:t>
            </a:r>
          </a:p>
          <a:p>
            <a:pPr marL="342900" indent="-342900">
              <a:buAutoNum type="arabicPeriod"/>
            </a:pPr>
            <a:r>
              <a:rPr lang="en-PH" sz="1400" dirty="0">
                <a:latin typeface="Cambria" panose="02040503050406030204" pitchFamily="18" charset="0"/>
              </a:rPr>
              <a:t>Investment and capital </a:t>
            </a:r>
          </a:p>
          <a:p>
            <a:pPr marL="342900" indent="-342900">
              <a:buAutoNum type="arabicPeriod"/>
            </a:pPr>
            <a:r>
              <a:rPr lang="en-PH" sz="1400" b="0" dirty="0">
                <a:effectLst/>
                <a:latin typeface="Cambria" panose="02040503050406030204" pitchFamily="18" charset="0"/>
              </a:rPr>
              <a:t>Labor</a:t>
            </a:r>
          </a:p>
          <a:p>
            <a:pPr marL="342900" indent="-342900">
              <a:buAutoNum type="arabicPeriod"/>
            </a:pPr>
            <a:r>
              <a:rPr lang="en-PH" sz="1400" dirty="0">
                <a:latin typeface="Cambria" panose="02040503050406030204" pitchFamily="18" charset="0"/>
              </a:rPr>
              <a:t>Other policies</a:t>
            </a:r>
          </a:p>
          <a:p>
            <a:pPr marL="342900" indent="-342900">
              <a:buAutoNum type="arabicPeriod"/>
            </a:pPr>
            <a:r>
              <a:rPr lang="en-PH" sz="1400" b="1" dirty="0">
                <a:solidFill>
                  <a:schemeClr val="accent1">
                    <a:lumMod val="75000"/>
                  </a:schemeClr>
                </a:solidFill>
                <a:effectLst/>
                <a:latin typeface="Cambria" panose="02040503050406030204" pitchFamily="18" charset="0"/>
              </a:rPr>
              <a:t>Non-economic policies</a:t>
            </a:r>
          </a:p>
        </p:txBody>
      </p:sp>
      <p:sp>
        <p:nvSpPr>
          <p:cNvPr id="32" name="Rounded Rectangle 31">
            <a:extLst>
              <a:ext uri="{FF2B5EF4-FFF2-40B4-BE49-F238E27FC236}">
                <a16:creationId xmlns:a16="http://schemas.microsoft.com/office/drawing/2014/main" id="{8AF0E361-FD6B-C11A-CB34-C602E2BB64A1}"/>
              </a:ext>
            </a:extLst>
          </p:cNvPr>
          <p:cNvSpPr/>
          <p:nvPr/>
        </p:nvSpPr>
        <p:spPr>
          <a:xfrm>
            <a:off x="8609436" y="1349571"/>
            <a:ext cx="2880968"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PTA policy areas</a:t>
            </a:r>
          </a:p>
        </p:txBody>
      </p:sp>
      <p:sp>
        <p:nvSpPr>
          <p:cNvPr id="33" name="Rounded Rectangle 32">
            <a:extLst>
              <a:ext uri="{FF2B5EF4-FFF2-40B4-BE49-F238E27FC236}">
                <a16:creationId xmlns:a16="http://schemas.microsoft.com/office/drawing/2014/main" id="{A1F6D7E2-B5BB-C8A8-B4CF-0B635EC4647C}"/>
              </a:ext>
            </a:extLst>
          </p:cNvPr>
          <p:cNvSpPr/>
          <p:nvPr/>
        </p:nvSpPr>
        <p:spPr>
          <a:xfrm>
            <a:off x="8610902" y="4038187"/>
            <a:ext cx="2880968"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Non-economic provisions</a:t>
            </a:r>
          </a:p>
        </p:txBody>
      </p:sp>
      <p:sp>
        <p:nvSpPr>
          <p:cNvPr id="34" name="TextBox 33">
            <a:extLst>
              <a:ext uri="{FF2B5EF4-FFF2-40B4-BE49-F238E27FC236}">
                <a16:creationId xmlns:a16="http://schemas.microsoft.com/office/drawing/2014/main" id="{B47AF2F6-4D5F-87A7-721A-E9ED0FA86711}"/>
              </a:ext>
            </a:extLst>
          </p:cNvPr>
          <p:cNvSpPr txBox="1"/>
          <p:nvPr/>
        </p:nvSpPr>
        <p:spPr>
          <a:xfrm>
            <a:off x="8822165" y="4492766"/>
            <a:ext cx="2880968" cy="2031325"/>
          </a:xfrm>
          <a:prstGeom prst="rect">
            <a:avLst/>
          </a:prstGeom>
          <a:noFill/>
        </p:spPr>
        <p:txBody>
          <a:bodyPr wrap="square" rtlCol="0">
            <a:spAutoFit/>
          </a:bodyPr>
          <a:lstStyle/>
          <a:p>
            <a:pPr marL="285750" indent="-285750">
              <a:buFont typeface="Arial" panose="020B0604020202020204" pitchFamily="34" charset="0"/>
              <a:buChar char="•"/>
            </a:pPr>
            <a:r>
              <a:rPr lang="en-PH" sz="1400" dirty="0">
                <a:effectLst/>
                <a:latin typeface="Cambria" panose="02040503050406030204" pitchFamily="18" charset="0"/>
              </a:rPr>
              <a:t>Environmental laws</a:t>
            </a:r>
          </a:p>
          <a:p>
            <a:pPr marL="285750" indent="-285750">
              <a:buFont typeface="Arial" panose="020B0604020202020204" pitchFamily="34" charset="0"/>
              <a:buChar char="•"/>
            </a:pPr>
            <a:r>
              <a:rPr lang="en-PH" sz="1400" dirty="0">
                <a:effectLst/>
                <a:latin typeface="Cambria" panose="02040503050406030204" pitchFamily="18" charset="0"/>
              </a:rPr>
              <a:t>Cultural cooperation</a:t>
            </a:r>
          </a:p>
          <a:p>
            <a:pPr marL="285750" indent="-285750">
              <a:buFont typeface="Arial" panose="020B0604020202020204" pitchFamily="34" charset="0"/>
              <a:buChar char="•"/>
            </a:pPr>
            <a:r>
              <a:rPr lang="en-PH" sz="1400" dirty="0">
                <a:latin typeface="Cambria" panose="02040503050406030204" pitchFamily="18" charset="0"/>
              </a:rPr>
              <a:t>Data protection</a:t>
            </a:r>
          </a:p>
          <a:p>
            <a:pPr marL="285750" indent="-285750">
              <a:buFont typeface="Arial" panose="020B0604020202020204" pitchFamily="34" charset="0"/>
              <a:buChar char="•"/>
            </a:pPr>
            <a:r>
              <a:rPr lang="en-PH" sz="1400" dirty="0">
                <a:effectLst/>
                <a:latin typeface="Cambria" panose="02040503050406030204" pitchFamily="18" charset="0"/>
              </a:rPr>
              <a:t>Health</a:t>
            </a:r>
          </a:p>
          <a:p>
            <a:pPr marL="285750" indent="-285750">
              <a:buFont typeface="Arial" panose="020B0604020202020204" pitchFamily="34" charset="0"/>
              <a:buChar char="•"/>
            </a:pPr>
            <a:r>
              <a:rPr lang="en-PH" sz="1400" dirty="0">
                <a:latin typeface="Cambria" panose="02040503050406030204" pitchFamily="18" charset="0"/>
              </a:rPr>
              <a:t>Human rights</a:t>
            </a:r>
          </a:p>
          <a:p>
            <a:pPr marL="285750" indent="-285750">
              <a:buFont typeface="Arial" panose="020B0604020202020204" pitchFamily="34" charset="0"/>
              <a:buChar char="•"/>
            </a:pPr>
            <a:r>
              <a:rPr lang="en-PH" sz="1400" dirty="0">
                <a:effectLst/>
                <a:latin typeface="Cambria" panose="02040503050406030204" pitchFamily="18" charset="0"/>
              </a:rPr>
              <a:t>Illicit d</a:t>
            </a:r>
            <a:r>
              <a:rPr lang="en-PH" sz="1400" dirty="0">
                <a:latin typeface="Cambria" panose="02040503050406030204" pitchFamily="18" charset="0"/>
              </a:rPr>
              <a:t>rugs</a:t>
            </a:r>
          </a:p>
          <a:p>
            <a:pPr marL="285750" indent="-285750">
              <a:buFont typeface="Arial" panose="020B0604020202020204" pitchFamily="34" charset="0"/>
              <a:buChar char="•"/>
            </a:pPr>
            <a:r>
              <a:rPr lang="en-PH" sz="1400" dirty="0">
                <a:effectLst/>
                <a:latin typeface="Cambria" panose="02040503050406030204" pitchFamily="18" charset="0"/>
              </a:rPr>
              <a:t>Money laundering</a:t>
            </a:r>
          </a:p>
          <a:p>
            <a:pPr marL="285750" indent="-285750">
              <a:buFont typeface="Arial" panose="020B0604020202020204" pitchFamily="34" charset="0"/>
              <a:buChar char="•"/>
            </a:pPr>
            <a:r>
              <a:rPr lang="en-PH" sz="1400" dirty="0">
                <a:latin typeface="Cambria" panose="02040503050406030204" pitchFamily="18" charset="0"/>
              </a:rPr>
              <a:t>Political dialogue</a:t>
            </a:r>
          </a:p>
          <a:p>
            <a:pPr marL="285750" indent="-285750">
              <a:buFont typeface="Arial" panose="020B0604020202020204" pitchFamily="34" charset="0"/>
              <a:buChar char="•"/>
            </a:pPr>
            <a:r>
              <a:rPr lang="en-PH" sz="1400" dirty="0">
                <a:latin typeface="Cambria" panose="02040503050406030204" pitchFamily="18" charset="0"/>
              </a:rPr>
              <a:t>Terrorism</a:t>
            </a:r>
            <a:endParaRPr lang="en-PH" sz="1400" dirty="0">
              <a:effectLst/>
              <a:latin typeface="Cambria" panose="02040503050406030204" pitchFamily="18" charset="0"/>
            </a:endParaRPr>
          </a:p>
        </p:txBody>
      </p:sp>
    </p:spTree>
    <p:extLst>
      <p:ext uri="{BB962C8B-B14F-4D97-AF65-F5344CB8AC3E}">
        <p14:creationId xmlns:p14="http://schemas.microsoft.com/office/powerpoint/2010/main" val="96828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Chart, bar chart&#10;&#10;Description automatically generated">
            <a:extLst>
              <a:ext uri="{FF2B5EF4-FFF2-40B4-BE49-F238E27FC236}">
                <a16:creationId xmlns:a16="http://schemas.microsoft.com/office/drawing/2014/main" id="{FC225376-71B5-FDE7-5DD7-0487ED16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483" y="2104316"/>
            <a:ext cx="5295831" cy="3625334"/>
          </a:xfrm>
          <a:prstGeom prst="rect">
            <a:avLst/>
          </a:prstGeom>
        </p:spPr>
      </p:pic>
      <p:pic>
        <p:nvPicPr>
          <p:cNvPr id="4" name="Picture 3" descr="Chart, scatter chart&#10;&#10;Description automatically generated">
            <a:extLst>
              <a:ext uri="{FF2B5EF4-FFF2-40B4-BE49-F238E27FC236}">
                <a16:creationId xmlns:a16="http://schemas.microsoft.com/office/drawing/2014/main" id="{98DFF73A-88BD-0029-7529-F60B106BE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60" y="2104316"/>
            <a:ext cx="5219528" cy="3651521"/>
          </a:xfrm>
          <a:prstGeom prst="rect">
            <a:avLst/>
          </a:prstGeom>
        </p:spPr>
      </p:pic>
      <p:sp>
        <p:nvSpPr>
          <p:cNvPr id="6" name="TextBox 5">
            <a:extLst>
              <a:ext uri="{FF2B5EF4-FFF2-40B4-BE49-F238E27FC236}">
                <a16:creationId xmlns:a16="http://schemas.microsoft.com/office/drawing/2014/main" id="{355B9CB7-A32E-3A9C-B6FF-7CF95F3B8064}"/>
              </a:ext>
            </a:extLst>
          </p:cNvPr>
          <p:cNvSpPr txBox="1"/>
          <p:nvPr/>
        </p:nvSpPr>
        <p:spPr>
          <a:xfrm>
            <a:off x="2543624" y="1316187"/>
            <a:ext cx="8253351" cy="369332"/>
          </a:xfrm>
          <a:prstGeom prst="rect">
            <a:avLst/>
          </a:prstGeom>
          <a:noFill/>
        </p:spPr>
        <p:txBody>
          <a:bodyPr wrap="square" rtlCol="0">
            <a:spAutoFit/>
          </a:bodyPr>
          <a:lstStyle/>
          <a:p>
            <a:r>
              <a:rPr lang="en-PH" dirty="0">
                <a:latin typeface="Cambria" panose="02040503050406030204" pitchFamily="18" charset="0"/>
              </a:rPr>
              <a:t>Well-connected countries are more likely to sign deep trade agreements</a:t>
            </a:r>
            <a:endParaRPr lang="en-PH" dirty="0">
              <a:effectLst/>
              <a:latin typeface="Cambria" panose="02040503050406030204" pitchFamily="18" charset="0"/>
            </a:endParaRPr>
          </a:p>
        </p:txBody>
      </p:sp>
    </p:spTree>
    <p:extLst>
      <p:ext uri="{BB962C8B-B14F-4D97-AF65-F5344CB8AC3E}">
        <p14:creationId xmlns:p14="http://schemas.microsoft.com/office/powerpoint/2010/main" val="414238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B67A8CA-FDDD-A6F1-26F1-F9FB624B9C6B}"/>
              </a:ext>
            </a:extLst>
          </p:cNvPr>
          <p:cNvSpPr/>
          <p:nvPr/>
        </p:nvSpPr>
        <p:spPr>
          <a:xfrm>
            <a:off x="1107556" y="2271988"/>
            <a:ext cx="1171694" cy="118322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Cambria" panose="02040503050406030204" pitchFamily="18" charset="0"/>
            </a:endParaRPr>
          </a:p>
        </p:txBody>
      </p:sp>
      <p:pic>
        <p:nvPicPr>
          <p:cNvPr id="14" name="Graphic 13" descr="Flying Money outline">
            <a:extLst>
              <a:ext uri="{FF2B5EF4-FFF2-40B4-BE49-F238E27FC236}">
                <a16:creationId xmlns:a16="http://schemas.microsoft.com/office/drawing/2014/main" id="{08AA2C4A-CCF1-8DF4-ADC7-E8239B340D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3705" y="2419513"/>
            <a:ext cx="858807" cy="858807"/>
          </a:xfrm>
          <a:prstGeom prst="rect">
            <a:avLst/>
          </a:prstGeom>
        </p:spPr>
      </p:pic>
      <p:sp>
        <p:nvSpPr>
          <p:cNvPr id="15" name="Oval 14">
            <a:extLst>
              <a:ext uri="{FF2B5EF4-FFF2-40B4-BE49-F238E27FC236}">
                <a16:creationId xmlns:a16="http://schemas.microsoft.com/office/drawing/2014/main" id="{B8621366-8A8C-D3C9-2C23-CFA497139C29}"/>
              </a:ext>
            </a:extLst>
          </p:cNvPr>
          <p:cNvSpPr/>
          <p:nvPr/>
        </p:nvSpPr>
        <p:spPr>
          <a:xfrm>
            <a:off x="1202652" y="4421268"/>
            <a:ext cx="1171694" cy="118322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Cambria" panose="02040503050406030204" pitchFamily="18" charset="0"/>
            </a:endParaRPr>
          </a:p>
        </p:txBody>
      </p:sp>
      <p:pic>
        <p:nvPicPr>
          <p:cNvPr id="22" name="Graphic 21" descr="Handshake outline">
            <a:extLst>
              <a:ext uri="{FF2B5EF4-FFF2-40B4-BE49-F238E27FC236}">
                <a16:creationId xmlns:a16="http://schemas.microsoft.com/office/drawing/2014/main" id="{D9AE0588-C587-DA06-80FA-CBF5E95B39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3208" y="4555681"/>
            <a:ext cx="914400" cy="914400"/>
          </a:xfrm>
          <a:prstGeom prst="rect">
            <a:avLst/>
          </a:prstGeom>
        </p:spPr>
      </p:pic>
      <p:sp>
        <p:nvSpPr>
          <p:cNvPr id="23" name="TextBox 22">
            <a:extLst>
              <a:ext uri="{FF2B5EF4-FFF2-40B4-BE49-F238E27FC236}">
                <a16:creationId xmlns:a16="http://schemas.microsoft.com/office/drawing/2014/main" id="{E67D4DCC-D460-EF7E-E3B5-ABB7479D65C3}"/>
              </a:ext>
            </a:extLst>
          </p:cNvPr>
          <p:cNvSpPr txBox="1"/>
          <p:nvPr/>
        </p:nvSpPr>
        <p:spPr>
          <a:xfrm>
            <a:off x="2565075" y="2162457"/>
            <a:ext cx="1472006" cy="461665"/>
          </a:xfrm>
          <a:prstGeom prst="rect">
            <a:avLst/>
          </a:prstGeom>
          <a:noFill/>
        </p:spPr>
        <p:txBody>
          <a:bodyPr wrap="none" rtlCol="0">
            <a:spAutoFit/>
          </a:bodyPr>
          <a:lstStyle/>
          <a:p>
            <a:r>
              <a:rPr lang="en-US" sz="2400" dirty="0">
                <a:solidFill>
                  <a:schemeClr val="accent1">
                    <a:lumMod val="50000"/>
                  </a:schemeClr>
                </a:solidFill>
                <a:latin typeface="Cambria" panose="02040503050406030204" pitchFamily="18" charset="0"/>
                <a:cs typeface="Plantagenet Cherokee" panose="02020000000000000000" pitchFamily="18" charset="-79"/>
              </a:rPr>
              <a:t>Economic</a:t>
            </a:r>
          </a:p>
        </p:txBody>
      </p:sp>
      <p:sp>
        <p:nvSpPr>
          <p:cNvPr id="24" name="TextBox 23">
            <a:extLst>
              <a:ext uri="{FF2B5EF4-FFF2-40B4-BE49-F238E27FC236}">
                <a16:creationId xmlns:a16="http://schemas.microsoft.com/office/drawing/2014/main" id="{FF570137-E5E7-DC3B-8D8D-342A79398BE3}"/>
              </a:ext>
            </a:extLst>
          </p:cNvPr>
          <p:cNvSpPr txBox="1"/>
          <p:nvPr/>
        </p:nvSpPr>
        <p:spPr>
          <a:xfrm>
            <a:off x="2661910" y="4342692"/>
            <a:ext cx="1244956" cy="461665"/>
          </a:xfrm>
          <a:prstGeom prst="rect">
            <a:avLst/>
          </a:prstGeom>
          <a:noFill/>
        </p:spPr>
        <p:txBody>
          <a:bodyPr wrap="none" rtlCol="0">
            <a:spAutoFit/>
          </a:bodyPr>
          <a:lstStyle/>
          <a:p>
            <a:r>
              <a:rPr lang="en-US" sz="2400" dirty="0">
                <a:solidFill>
                  <a:schemeClr val="accent1">
                    <a:lumMod val="50000"/>
                  </a:schemeClr>
                </a:solidFill>
                <a:latin typeface="Cambria" panose="02040503050406030204" pitchFamily="18" charset="0"/>
                <a:cs typeface="Plantagenet Cherokee" panose="02020000000000000000" pitchFamily="18" charset="-79"/>
              </a:rPr>
              <a:t>Political</a:t>
            </a:r>
          </a:p>
        </p:txBody>
      </p:sp>
      <p:sp>
        <p:nvSpPr>
          <p:cNvPr id="25" name="Right Brace 24">
            <a:extLst>
              <a:ext uri="{FF2B5EF4-FFF2-40B4-BE49-F238E27FC236}">
                <a16:creationId xmlns:a16="http://schemas.microsoft.com/office/drawing/2014/main" id="{45132983-DDEE-9741-075A-5B7A3518570F}"/>
              </a:ext>
            </a:extLst>
          </p:cNvPr>
          <p:cNvSpPr/>
          <p:nvPr/>
        </p:nvSpPr>
        <p:spPr>
          <a:xfrm>
            <a:off x="6408975" y="2529019"/>
            <a:ext cx="690886" cy="2853034"/>
          </a:xfrm>
          <a:custGeom>
            <a:avLst/>
            <a:gdLst>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0 w 890650"/>
              <a:gd name="connsiteY0" fmla="*/ 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118753 w 890650"/>
              <a:gd name="connsiteY0" fmla="*/ 2375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118753 w 890650"/>
              <a:gd name="connsiteY0" fmla="*/ 2375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83127 w 890650"/>
              <a:gd name="connsiteY6" fmla="*/ 3776400 h 3776400"/>
              <a:gd name="connsiteX0" fmla="*/ 61237 w 890650"/>
              <a:gd name="connsiteY0" fmla="*/ 0 h 3760747"/>
              <a:gd name="connsiteX1" fmla="*/ 445325 w 890650"/>
              <a:gd name="connsiteY1" fmla="*/ 58565 h 3760747"/>
              <a:gd name="connsiteX2" fmla="*/ 445325 w 890650"/>
              <a:gd name="connsiteY2" fmla="*/ 1822083 h 3760747"/>
              <a:gd name="connsiteX3" fmla="*/ 890650 w 890650"/>
              <a:gd name="connsiteY3" fmla="*/ 1896301 h 3760747"/>
              <a:gd name="connsiteX4" fmla="*/ 445325 w 890650"/>
              <a:gd name="connsiteY4" fmla="*/ 1970519 h 3760747"/>
              <a:gd name="connsiteX5" fmla="*/ 445325 w 890650"/>
              <a:gd name="connsiteY5" fmla="*/ 3686529 h 3760747"/>
              <a:gd name="connsiteX6" fmla="*/ 0 w 890650"/>
              <a:gd name="connsiteY6" fmla="*/ 3760747 h 3760747"/>
              <a:gd name="connsiteX7" fmla="*/ 61237 w 890650"/>
              <a:gd name="connsiteY7" fmla="*/ 0 h 3760747"/>
              <a:gd name="connsiteX0" fmla="*/ 118753 w 890650"/>
              <a:gd name="connsiteY0" fmla="*/ 8097 h 3760747"/>
              <a:gd name="connsiteX1" fmla="*/ 445325 w 890650"/>
              <a:gd name="connsiteY1" fmla="*/ 58565 h 3760747"/>
              <a:gd name="connsiteX2" fmla="*/ 445325 w 890650"/>
              <a:gd name="connsiteY2" fmla="*/ 1822083 h 3760747"/>
              <a:gd name="connsiteX3" fmla="*/ 653144 w 890650"/>
              <a:gd name="connsiteY3" fmla="*/ 1920052 h 3760747"/>
              <a:gd name="connsiteX4" fmla="*/ 445325 w 890650"/>
              <a:gd name="connsiteY4" fmla="*/ 1970519 h 3760747"/>
              <a:gd name="connsiteX5" fmla="*/ 445325 w 890650"/>
              <a:gd name="connsiteY5" fmla="*/ 3686529 h 3760747"/>
              <a:gd name="connsiteX6" fmla="*/ 83127 w 890650"/>
              <a:gd name="connsiteY6" fmla="*/ 3760747 h 376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650" h="3760747" stroke="0" extrusionOk="0">
                <a:moveTo>
                  <a:pt x="61237" y="0"/>
                </a:moveTo>
                <a:cubicBezTo>
                  <a:pt x="307183" y="0"/>
                  <a:pt x="445325" y="17576"/>
                  <a:pt x="445325" y="58565"/>
                </a:cubicBezTo>
                <a:lnTo>
                  <a:pt x="445325" y="1822083"/>
                </a:lnTo>
                <a:cubicBezTo>
                  <a:pt x="445325" y="1863072"/>
                  <a:pt x="644704" y="1896301"/>
                  <a:pt x="890650" y="1896301"/>
                </a:cubicBezTo>
                <a:cubicBezTo>
                  <a:pt x="644704" y="1896301"/>
                  <a:pt x="445325" y="1929530"/>
                  <a:pt x="445325" y="1970519"/>
                </a:cubicBezTo>
                <a:lnTo>
                  <a:pt x="445325" y="3686529"/>
                </a:lnTo>
                <a:cubicBezTo>
                  <a:pt x="445325" y="3727518"/>
                  <a:pt x="245946" y="3760747"/>
                  <a:pt x="0" y="3760747"/>
                </a:cubicBezTo>
                <a:lnTo>
                  <a:pt x="61237" y="0"/>
                </a:lnTo>
                <a:close/>
              </a:path>
              <a:path w="890650" h="3760747" fill="none">
                <a:moveTo>
                  <a:pt x="118753" y="8097"/>
                </a:moveTo>
                <a:cubicBezTo>
                  <a:pt x="364699" y="8097"/>
                  <a:pt x="445325" y="17576"/>
                  <a:pt x="445325" y="58565"/>
                </a:cubicBezTo>
                <a:lnTo>
                  <a:pt x="445325" y="1822083"/>
                </a:lnTo>
                <a:cubicBezTo>
                  <a:pt x="445325" y="1863072"/>
                  <a:pt x="407198" y="1920052"/>
                  <a:pt x="653144" y="1920052"/>
                </a:cubicBezTo>
                <a:cubicBezTo>
                  <a:pt x="407198" y="1920052"/>
                  <a:pt x="445325" y="1929530"/>
                  <a:pt x="445325" y="1970519"/>
                </a:cubicBezTo>
                <a:lnTo>
                  <a:pt x="445325" y="3686529"/>
                </a:lnTo>
                <a:cubicBezTo>
                  <a:pt x="445325" y="3727518"/>
                  <a:pt x="329073" y="3760747"/>
                  <a:pt x="83127" y="3760747"/>
                </a:cubicBezTo>
              </a:path>
            </a:pathLst>
          </a:cu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13A8697C-E307-CA82-0EDF-47A96CC8BBA8}"/>
              </a:ext>
            </a:extLst>
          </p:cNvPr>
          <p:cNvCxnSpPr/>
          <p:nvPr/>
        </p:nvCxnSpPr>
        <p:spPr>
          <a:xfrm>
            <a:off x="2675765" y="4953506"/>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866FE84-AFC5-8DC0-DA10-E3F2DBAE1C60}"/>
              </a:ext>
            </a:extLst>
          </p:cNvPr>
          <p:cNvSpPr txBox="1"/>
          <p:nvPr/>
        </p:nvSpPr>
        <p:spPr>
          <a:xfrm>
            <a:off x="2876506" y="5225679"/>
            <a:ext cx="3059348"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Regime structure (democracies are likely for form PTAs with other democracies)</a:t>
            </a:r>
          </a:p>
        </p:txBody>
      </p:sp>
      <p:cxnSp>
        <p:nvCxnSpPr>
          <p:cNvPr id="30" name="Straight Arrow Connector 29">
            <a:extLst>
              <a:ext uri="{FF2B5EF4-FFF2-40B4-BE49-F238E27FC236}">
                <a16:creationId xmlns:a16="http://schemas.microsoft.com/office/drawing/2014/main" id="{11ECC5A6-4D60-357A-6FE0-5F20E6855DC8}"/>
              </a:ext>
            </a:extLst>
          </p:cNvPr>
          <p:cNvCxnSpPr/>
          <p:nvPr/>
        </p:nvCxnSpPr>
        <p:spPr>
          <a:xfrm>
            <a:off x="2678709" y="5438237"/>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C5EAE2-76E7-C7E2-3EE1-7D8DE1EF339B}"/>
              </a:ext>
            </a:extLst>
          </p:cNvPr>
          <p:cNvCxnSpPr/>
          <p:nvPr/>
        </p:nvCxnSpPr>
        <p:spPr>
          <a:xfrm>
            <a:off x="2659736" y="2763785"/>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2538EB-60C4-F2D6-4AE8-BD3BDECA426E}"/>
              </a:ext>
            </a:extLst>
          </p:cNvPr>
          <p:cNvSpPr txBox="1"/>
          <p:nvPr/>
        </p:nvSpPr>
        <p:spPr>
          <a:xfrm>
            <a:off x="2862779" y="2596505"/>
            <a:ext cx="2755207" cy="584775"/>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Net welfare gain to offset losses from trade diversion</a:t>
            </a:r>
          </a:p>
        </p:txBody>
      </p:sp>
      <p:cxnSp>
        <p:nvCxnSpPr>
          <p:cNvPr id="34" name="Straight Arrow Connector 33">
            <a:extLst>
              <a:ext uri="{FF2B5EF4-FFF2-40B4-BE49-F238E27FC236}">
                <a16:creationId xmlns:a16="http://schemas.microsoft.com/office/drawing/2014/main" id="{977F2711-DD25-D361-A027-F0EC888A42FA}"/>
              </a:ext>
            </a:extLst>
          </p:cNvPr>
          <p:cNvCxnSpPr/>
          <p:nvPr/>
        </p:nvCxnSpPr>
        <p:spPr>
          <a:xfrm>
            <a:off x="2653770" y="3391363"/>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F25D19A-20DF-0A2B-0EB9-3616BC818F4B}"/>
              </a:ext>
            </a:extLst>
          </p:cNvPr>
          <p:cNvSpPr txBox="1"/>
          <p:nvPr/>
        </p:nvSpPr>
        <p:spPr>
          <a:xfrm>
            <a:off x="2855650" y="3210570"/>
            <a:ext cx="2755207" cy="584775"/>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Geographic proximity, symmetry of economic size</a:t>
            </a:r>
          </a:p>
        </p:txBody>
      </p:sp>
      <p:sp>
        <p:nvSpPr>
          <p:cNvPr id="36" name="TextBox 35">
            <a:extLst>
              <a:ext uri="{FF2B5EF4-FFF2-40B4-BE49-F238E27FC236}">
                <a16:creationId xmlns:a16="http://schemas.microsoft.com/office/drawing/2014/main" id="{D93BD73C-83FB-9510-9C1C-120A7DC2B60D}"/>
              </a:ext>
            </a:extLst>
          </p:cNvPr>
          <p:cNvSpPr txBox="1"/>
          <p:nvPr/>
        </p:nvSpPr>
        <p:spPr>
          <a:xfrm>
            <a:off x="2876506" y="4784161"/>
            <a:ext cx="3029170" cy="338554"/>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Maximizing gross social welfare</a:t>
            </a:r>
          </a:p>
        </p:txBody>
      </p:sp>
      <p:sp>
        <p:nvSpPr>
          <p:cNvPr id="37" name="TextBox 36">
            <a:extLst>
              <a:ext uri="{FF2B5EF4-FFF2-40B4-BE49-F238E27FC236}">
                <a16:creationId xmlns:a16="http://schemas.microsoft.com/office/drawing/2014/main" id="{7851F309-D011-B1BA-9CB5-508C8D345744}"/>
              </a:ext>
            </a:extLst>
          </p:cNvPr>
          <p:cNvSpPr txBox="1"/>
          <p:nvPr/>
        </p:nvSpPr>
        <p:spPr>
          <a:xfrm>
            <a:off x="7390166" y="2657545"/>
            <a:ext cx="3878110"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Partnerships are dependent on the </a:t>
            </a:r>
            <a:r>
              <a:rPr lang="en-US" sz="1600" b="1" dirty="0">
                <a:latin typeface="Cambria" panose="02040503050406030204" pitchFamily="18" charset="0"/>
                <a:cs typeface="Plantagenet Cherokee" panose="02020000000000000000" pitchFamily="18" charset="-79"/>
              </a:rPr>
              <a:t>attributes of participants </a:t>
            </a:r>
            <a:r>
              <a:rPr lang="en-US" sz="1600" dirty="0">
                <a:latin typeface="Cambria" panose="02040503050406030204" pitchFamily="18" charset="0"/>
                <a:cs typeface="Plantagenet Cherokee" panose="02020000000000000000" pitchFamily="18" charset="-79"/>
              </a:rPr>
              <a:t>and countries are not indifferent to their trade partners</a:t>
            </a:r>
            <a:endParaRPr lang="en-US" sz="1600" b="1" dirty="0">
              <a:latin typeface="Cambria" panose="02040503050406030204" pitchFamily="18" charset="0"/>
              <a:cs typeface="Plantagenet Cherokee" panose="02020000000000000000" pitchFamily="18" charset="-79"/>
            </a:endParaRPr>
          </a:p>
        </p:txBody>
      </p:sp>
      <p:sp>
        <p:nvSpPr>
          <p:cNvPr id="39" name="TextBox 38">
            <a:extLst>
              <a:ext uri="{FF2B5EF4-FFF2-40B4-BE49-F238E27FC236}">
                <a16:creationId xmlns:a16="http://schemas.microsoft.com/office/drawing/2014/main" id="{92EB0012-7A8D-7391-F1B0-AF2E16A1913C}"/>
              </a:ext>
            </a:extLst>
          </p:cNvPr>
          <p:cNvSpPr txBox="1"/>
          <p:nvPr/>
        </p:nvSpPr>
        <p:spPr>
          <a:xfrm>
            <a:off x="8545085" y="3947307"/>
            <a:ext cx="3878110" cy="338554"/>
          </a:xfrm>
          <a:prstGeom prst="rect">
            <a:avLst/>
          </a:prstGeom>
          <a:noFill/>
        </p:spPr>
        <p:txBody>
          <a:bodyPr wrap="square" rtlCol="0">
            <a:spAutoFit/>
          </a:bodyPr>
          <a:lstStyle/>
          <a:p>
            <a:r>
              <a:rPr lang="en-US" sz="1600" b="1" i="1" dirty="0">
                <a:solidFill>
                  <a:schemeClr val="accent1">
                    <a:lumMod val="75000"/>
                  </a:schemeClr>
                </a:solidFill>
                <a:latin typeface="Cambria" panose="02040503050406030204" pitchFamily="18" charset="0"/>
                <a:cs typeface="Plantagenet Cherokee" panose="02020000000000000000" pitchFamily="18" charset="-79"/>
              </a:rPr>
              <a:t>Homophily </a:t>
            </a:r>
          </a:p>
        </p:txBody>
      </p:sp>
      <p:sp>
        <p:nvSpPr>
          <p:cNvPr id="40" name="TextBox 39">
            <a:extLst>
              <a:ext uri="{FF2B5EF4-FFF2-40B4-BE49-F238E27FC236}">
                <a16:creationId xmlns:a16="http://schemas.microsoft.com/office/drawing/2014/main" id="{754D81D2-F994-81A1-985A-69A685FB43C2}"/>
              </a:ext>
            </a:extLst>
          </p:cNvPr>
          <p:cNvSpPr txBox="1"/>
          <p:nvPr/>
        </p:nvSpPr>
        <p:spPr>
          <a:xfrm>
            <a:off x="7309163" y="4268100"/>
            <a:ext cx="3878110"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In social networks is the tendency to form social ties according to the similarities in people’s attributes</a:t>
            </a:r>
            <a:endParaRPr lang="en-US" sz="1600" b="1" dirty="0">
              <a:latin typeface="Cambria" panose="02040503050406030204" pitchFamily="18" charset="0"/>
              <a:cs typeface="Plantagenet Cherokee" panose="02020000000000000000" pitchFamily="18" charset="-79"/>
            </a:endParaRPr>
          </a:p>
        </p:txBody>
      </p:sp>
      <p:cxnSp>
        <p:nvCxnSpPr>
          <p:cNvPr id="41" name="Straight Arrow Connector 40">
            <a:extLst>
              <a:ext uri="{FF2B5EF4-FFF2-40B4-BE49-F238E27FC236}">
                <a16:creationId xmlns:a16="http://schemas.microsoft.com/office/drawing/2014/main" id="{5C1E333F-9C5D-6695-D275-5BAF3A507F24}"/>
              </a:ext>
            </a:extLst>
          </p:cNvPr>
          <p:cNvCxnSpPr>
            <a:cxnSpLocks/>
          </p:cNvCxnSpPr>
          <p:nvPr/>
        </p:nvCxnSpPr>
        <p:spPr>
          <a:xfrm>
            <a:off x="9112598" y="3647466"/>
            <a:ext cx="0" cy="208222"/>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D84BA2B-45FE-98DE-5D64-A3EF35BDB19C}"/>
              </a:ext>
            </a:extLst>
          </p:cNvPr>
          <p:cNvSpPr txBox="1"/>
          <p:nvPr/>
        </p:nvSpPr>
        <p:spPr>
          <a:xfrm>
            <a:off x="1969324" y="1262382"/>
            <a:ext cx="8253351" cy="646331"/>
          </a:xfrm>
          <a:prstGeom prst="rect">
            <a:avLst/>
          </a:prstGeom>
          <a:noFill/>
        </p:spPr>
        <p:txBody>
          <a:bodyPr wrap="square" rtlCol="0">
            <a:spAutoFit/>
          </a:bodyPr>
          <a:lstStyle/>
          <a:p>
            <a:pPr algn="ctr"/>
            <a:r>
              <a:rPr lang="en-PH" dirty="0">
                <a:effectLst/>
                <a:latin typeface="Cambria" panose="02040503050406030204" pitchFamily="18" charset="0"/>
              </a:rPr>
              <a:t>Gains from PTAs can be economic or political, so they </a:t>
            </a:r>
            <a:r>
              <a:rPr lang="en-PH" dirty="0">
                <a:latin typeface="Cambria" panose="02040503050406030204" pitchFamily="18" charset="0"/>
              </a:rPr>
              <a:t>are </a:t>
            </a:r>
            <a:r>
              <a:rPr lang="en-PH" dirty="0">
                <a:effectLst/>
                <a:latin typeface="Cambria" panose="02040503050406030204" pitchFamily="18" charset="0"/>
              </a:rPr>
              <a:t>also bound to the economic and political characteristics of PTA partners</a:t>
            </a:r>
          </a:p>
        </p:txBody>
      </p:sp>
    </p:spTree>
    <p:extLst>
      <p:ext uri="{BB962C8B-B14F-4D97-AF65-F5344CB8AC3E}">
        <p14:creationId xmlns:p14="http://schemas.microsoft.com/office/powerpoint/2010/main" val="386272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495F22F-D2C1-A74F-EC79-806213F24EB9}"/>
              </a:ext>
            </a:extLst>
          </p:cNvPr>
          <p:cNvSpPr txBox="1"/>
          <p:nvPr/>
        </p:nvSpPr>
        <p:spPr>
          <a:xfrm>
            <a:off x="7401247" y="2177779"/>
            <a:ext cx="4580379" cy="3046988"/>
          </a:xfrm>
          <a:prstGeom prst="rect">
            <a:avLst/>
          </a:prstGeom>
          <a:noFill/>
        </p:spPr>
        <p:txBody>
          <a:bodyPr wrap="square" rtlCol="0">
            <a:spAutoFit/>
          </a:bodyPr>
          <a:lstStyle/>
          <a:p>
            <a:r>
              <a:rPr lang="en-US" sz="1600" b="1" i="1" dirty="0">
                <a:solidFill>
                  <a:schemeClr val="accent1">
                    <a:lumMod val="50000"/>
                  </a:schemeClr>
                </a:solidFill>
                <a:latin typeface="Cambria" panose="02040503050406030204" pitchFamily="18" charset="0"/>
                <a:cs typeface="Plantagenet Cherokee" panose="02020000000000000000" pitchFamily="18" charset="-79"/>
              </a:rPr>
              <a:t>Region</a:t>
            </a:r>
          </a:p>
          <a:p>
            <a:r>
              <a:rPr lang="en-US" sz="1600" dirty="0">
                <a:latin typeface="Cambria" panose="02040503050406030204" pitchFamily="18" charset="0"/>
                <a:cs typeface="Plantagenet Cherokee" panose="02020000000000000000" pitchFamily="18" charset="-79"/>
              </a:rPr>
              <a:t>Regional classification of a node based on WB</a:t>
            </a:r>
          </a:p>
          <a:p>
            <a:endParaRPr lang="en-US" sz="1600" i="1" dirty="0">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Income class</a:t>
            </a:r>
          </a:p>
          <a:p>
            <a:r>
              <a:rPr lang="en-US" sz="1600" dirty="0">
                <a:latin typeface="Cambria" panose="02040503050406030204" pitchFamily="18" charset="0"/>
                <a:cs typeface="Plantagenet Cherokee" panose="02020000000000000000" pitchFamily="18" charset="-79"/>
              </a:rPr>
              <a:t>Income classification of a node based on WB</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Political institutions </a:t>
            </a:r>
          </a:p>
          <a:p>
            <a:r>
              <a:rPr lang="en-US" sz="1600" dirty="0">
                <a:latin typeface="Cambria" panose="02040503050406030204" pitchFamily="18" charset="0"/>
                <a:cs typeface="Plantagenet Cherokee" panose="02020000000000000000" pitchFamily="18" charset="-79"/>
              </a:rPr>
              <a:t>Freedom House Democracy Index of a node based on Free in World: free, partly free, not free</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GDP</a:t>
            </a:r>
          </a:p>
          <a:p>
            <a:r>
              <a:rPr lang="en-US" sz="1600" dirty="0">
                <a:latin typeface="Cambria" panose="02040503050406030204" pitchFamily="18" charset="0"/>
                <a:cs typeface="Plantagenet Cherokee" panose="02020000000000000000" pitchFamily="18" charset="-79"/>
              </a:rPr>
              <a:t>Gross domestic product of a node in 2019</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p:txBody>
      </p:sp>
      <p:pic>
        <p:nvPicPr>
          <p:cNvPr id="27" name="Picture 26" descr="Chart, bar chart&#10;&#10;Description automatically generated">
            <a:extLst>
              <a:ext uri="{FF2B5EF4-FFF2-40B4-BE49-F238E27FC236}">
                <a16:creationId xmlns:a16="http://schemas.microsoft.com/office/drawing/2014/main" id="{C128E443-3CBF-AE9C-30E8-5B8AD0E9E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4" y="1228153"/>
            <a:ext cx="7168008" cy="5376006"/>
          </a:xfrm>
          <a:prstGeom prst="rect">
            <a:avLst/>
          </a:prstGeom>
        </p:spPr>
      </p:pic>
    </p:spTree>
    <p:extLst>
      <p:ext uri="{BB962C8B-B14F-4D97-AF65-F5344CB8AC3E}">
        <p14:creationId xmlns:p14="http://schemas.microsoft.com/office/powerpoint/2010/main" val="143141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C2DAE9-6652-244B-50EE-DC3F061F293F}"/>
              </a:ext>
            </a:extLst>
          </p:cNvPr>
          <p:cNvPicPr>
            <a:picLocks noChangeAspect="1"/>
          </p:cNvPicPr>
          <p:nvPr/>
        </p:nvPicPr>
        <p:blipFill>
          <a:blip r:embed="rId3"/>
          <a:stretch>
            <a:fillRect/>
          </a:stretch>
        </p:blipFill>
        <p:spPr>
          <a:xfrm>
            <a:off x="6219091" y="1131159"/>
            <a:ext cx="4818273" cy="5351662"/>
          </a:xfrm>
          <a:prstGeom prst="rect">
            <a:avLst/>
          </a:prstGeom>
        </p:spPr>
      </p:pic>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5149213-B867-FA81-D979-352AA1907765}"/>
              </a:ext>
            </a:extLst>
          </p:cNvPr>
          <p:cNvSpPr txBox="1"/>
          <p:nvPr/>
        </p:nvSpPr>
        <p:spPr>
          <a:xfrm>
            <a:off x="743511" y="1883844"/>
            <a:ext cx="4580379" cy="338554"/>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Using ERG</a:t>
            </a:r>
            <a:r>
              <a:rPr lang="en-US" sz="1600" b="1" dirty="0">
                <a:latin typeface="Cambria" panose="02040503050406030204" pitchFamily="18" charset="0"/>
                <a:cs typeface="Plantagenet Cherokee" panose="02020000000000000000" pitchFamily="18" charset="-79"/>
              </a:rPr>
              <a:t> </a:t>
            </a:r>
            <a:r>
              <a:rPr lang="en-US" sz="1600" dirty="0">
                <a:latin typeface="Cambria" panose="02040503050406030204" pitchFamily="18" charset="0"/>
                <a:cs typeface="Plantagenet Cherokee" panose="02020000000000000000" pitchFamily="18" charset="-79"/>
              </a:rPr>
              <a:t>to examine:</a:t>
            </a:r>
          </a:p>
        </p:txBody>
      </p:sp>
      <p:sp>
        <p:nvSpPr>
          <p:cNvPr id="6" name="TextBox 5">
            <a:extLst>
              <a:ext uri="{FF2B5EF4-FFF2-40B4-BE49-F238E27FC236}">
                <a16:creationId xmlns:a16="http://schemas.microsoft.com/office/drawing/2014/main" id="{C37E516C-65AA-F411-E8C5-38578FF75394}"/>
              </a:ext>
            </a:extLst>
          </p:cNvPr>
          <p:cNvSpPr txBox="1"/>
          <p:nvPr/>
        </p:nvSpPr>
        <p:spPr>
          <a:xfrm>
            <a:off x="846876" y="2210432"/>
            <a:ext cx="4125430"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mbria" panose="02040503050406030204" pitchFamily="18" charset="0"/>
                <a:cs typeface="Plantagenet Cherokee" panose="02020000000000000000" pitchFamily="18" charset="-79"/>
              </a:rPr>
              <a:t>probability of observing a set of ties</a:t>
            </a:r>
          </a:p>
          <a:p>
            <a:pPr marL="285750" indent="-285750">
              <a:buFont typeface="Arial" panose="020B0604020202020204" pitchFamily="34" charset="0"/>
              <a:buChar char="•"/>
            </a:pPr>
            <a:r>
              <a:rPr lang="en-US" sz="1600" dirty="0">
                <a:latin typeface="Cambria" panose="02040503050406030204" pitchFamily="18" charset="0"/>
                <a:cs typeface="Plantagenet Cherokee" panose="02020000000000000000" pitchFamily="18" charset="-79"/>
              </a:rPr>
              <a:t>how </a:t>
            </a:r>
            <a:r>
              <a:rPr lang="en-US" sz="1600" b="1" dirty="0">
                <a:solidFill>
                  <a:schemeClr val="accent1">
                    <a:lumMod val="50000"/>
                  </a:schemeClr>
                </a:solidFill>
                <a:latin typeface="Cambria" panose="02040503050406030204" pitchFamily="18" charset="0"/>
                <a:cs typeface="Plantagenet Cherokee" panose="02020000000000000000" pitchFamily="18" charset="-79"/>
              </a:rPr>
              <a:t>similarities in nodal attributes influence </a:t>
            </a:r>
            <a:r>
              <a:rPr lang="en-US" sz="1600" dirty="0">
                <a:latin typeface="Cambria" panose="02040503050406030204" pitchFamily="18" charset="0"/>
                <a:cs typeface="Plantagenet Cherokee" panose="02020000000000000000" pitchFamily="18" charset="-79"/>
              </a:rPr>
              <a:t>presence and absence of PTA links</a:t>
            </a:r>
            <a:endParaRPr lang="en-US" sz="1600" dirty="0"/>
          </a:p>
        </p:txBody>
      </p:sp>
      <p:sp>
        <p:nvSpPr>
          <p:cNvPr id="7" name="TextBox 6">
            <a:extLst>
              <a:ext uri="{FF2B5EF4-FFF2-40B4-BE49-F238E27FC236}">
                <a16:creationId xmlns:a16="http://schemas.microsoft.com/office/drawing/2014/main" id="{4F609120-2B6B-8438-F5E6-F54BFBC9202E}"/>
              </a:ext>
            </a:extLst>
          </p:cNvPr>
          <p:cNvSpPr txBox="1"/>
          <p:nvPr/>
        </p:nvSpPr>
        <p:spPr>
          <a:xfrm>
            <a:off x="743511" y="3519988"/>
            <a:ext cx="4580379" cy="584775"/>
          </a:xfrm>
          <a:prstGeom prst="rect">
            <a:avLst/>
          </a:prstGeom>
          <a:noFill/>
        </p:spPr>
        <p:txBody>
          <a:bodyPr wrap="square" rtlCol="0">
            <a:spAutoFit/>
          </a:bodyPr>
          <a:lstStyle/>
          <a:p>
            <a:r>
              <a:rPr lang="en-US" sz="1600" i="1" dirty="0">
                <a:latin typeface="Cambria" panose="02040503050406030204" pitchFamily="18" charset="0"/>
                <a:cs typeface="Plantagenet Cherokee" panose="02020000000000000000" pitchFamily="18" charset="-79"/>
              </a:rPr>
              <a:t>Coefficients: </a:t>
            </a:r>
            <a:r>
              <a:rPr lang="en-US" sz="1600" dirty="0">
                <a:latin typeface="Cambria" panose="02040503050406030204" pitchFamily="18" charset="0"/>
                <a:cs typeface="Plantagenet Cherokee" panose="02020000000000000000" pitchFamily="18" charset="-79"/>
              </a:rPr>
              <a:t>likelihood </a:t>
            </a:r>
            <a:r>
              <a:rPr lang="en-US" sz="1600" dirty="0">
                <a:solidFill>
                  <a:schemeClr val="accent1">
                    <a:lumMod val="50000"/>
                  </a:schemeClr>
                </a:solidFill>
                <a:latin typeface="Cambria" panose="02040503050406030204" pitchFamily="18" charset="0"/>
                <a:cs typeface="Plantagenet Cherokee" panose="02020000000000000000" pitchFamily="18" charset="-79"/>
              </a:rPr>
              <a:t>(</a:t>
            </a:r>
            <a:r>
              <a:rPr lang="en-US" sz="1600" b="1" dirty="0">
                <a:solidFill>
                  <a:schemeClr val="accent1">
                    <a:lumMod val="50000"/>
                  </a:schemeClr>
                </a:solidFill>
                <a:latin typeface="Cambria" panose="02040503050406030204" pitchFamily="18" charset="0"/>
                <a:cs typeface="Plantagenet Cherokee" panose="02020000000000000000" pitchFamily="18" charset="-79"/>
              </a:rPr>
              <a:t>log-odds ratio</a:t>
            </a:r>
            <a:r>
              <a:rPr lang="en-US" sz="1600" dirty="0">
                <a:solidFill>
                  <a:schemeClr val="accent1">
                    <a:lumMod val="50000"/>
                  </a:schemeClr>
                </a:solidFill>
                <a:latin typeface="Cambria" panose="02040503050406030204" pitchFamily="18" charset="0"/>
                <a:cs typeface="Plantagenet Cherokee" panose="02020000000000000000" pitchFamily="18" charset="-79"/>
              </a:rPr>
              <a:t>) </a:t>
            </a:r>
            <a:r>
              <a:rPr lang="en-US" sz="1600" dirty="0">
                <a:latin typeface="Cambria" panose="02040503050406030204" pitchFamily="18" charset="0"/>
                <a:cs typeface="Plantagenet Cherokee" panose="02020000000000000000" pitchFamily="18" charset="-79"/>
              </a:rPr>
              <a:t>of tie formation with respect to the node attribute</a:t>
            </a:r>
          </a:p>
        </p:txBody>
      </p:sp>
      <p:cxnSp>
        <p:nvCxnSpPr>
          <p:cNvPr id="8" name="Straight Arrow Connector 7">
            <a:extLst>
              <a:ext uri="{FF2B5EF4-FFF2-40B4-BE49-F238E27FC236}">
                <a16:creationId xmlns:a16="http://schemas.microsoft.com/office/drawing/2014/main" id="{1BFDE553-81E7-D1F2-7179-6C4699FAA5DF}"/>
              </a:ext>
            </a:extLst>
          </p:cNvPr>
          <p:cNvCxnSpPr/>
          <p:nvPr/>
        </p:nvCxnSpPr>
        <p:spPr>
          <a:xfrm>
            <a:off x="7807612" y="1647883"/>
            <a:ext cx="201880"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8CD53D-CC55-8721-DB5B-3ECF9EAF23CC}"/>
              </a:ext>
            </a:extLst>
          </p:cNvPr>
          <p:cNvSpPr txBox="1"/>
          <p:nvPr/>
        </p:nvSpPr>
        <p:spPr>
          <a:xfrm>
            <a:off x="8009492" y="1483734"/>
            <a:ext cx="2109547" cy="400110"/>
          </a:xfrm>
          <a:prstGeom prst="rect">
            <a:avLst/>
          </a:prstGeom>
          <a:noFill/>
        </p:spPr>
        <p:txBody>
          <a:bodyPr wrap="square" rtlCol="0">
            <a:spAutoFit/>
          </a:bodyPr>
          <a:lstStyle/>
          <a:p>
            <a:r>
              <a:rPr lang="en-US" sz="1000" dirty="0">
                <a:solidFill>
                  <a:schemeClr val="accent3">
                    <a:lumMod val="75000"/>
                  </a:schemeClr>
                </a:solidFill>
                <a:latin typeface="Cambria" panose="02040503050406030204" pitchFamily="18" charset="0"/>
                <a:cs typeface="Plantagenet Cherokee" panose="02020000000000000000" pitchFamily="18" charset="-79"/>
              </a:rPr>
              <a:t>Baseline model: probability of an edge being in the network</a:t>
            </a:r>
          </a:p>
        </p:txBody>
      </p:sp>
      <p:sp>
        <p:nvSpPr>
          <p:cNvPr id="15" name="TextBox 14">
            <a:extLst>
              <a:ext uri="{FF2B5EF4-FFF2-40B4-BE49-F238E27FC236}">
                <a16:creationId xmlns:a16="http://schemas.microsoft.com/office/drawing/2014/main" id="{573CA9C6-F2B9-99D7-2A57-210DB478489F}"/>
              </a:ext>
            </a:extLst>
          </p:cNvPr>
          <p:cNvSpPr txBox="1"/>
          <p:nvPr/>
        </p:nvSpPr>
        <p:spPr>
          <a:xfrm>
            <a:off x="743511" y="4337101"/>
            <a:ext cx="4580379" cy="584775"/>
          </a:xfrm>
          <a:prstGeom prst="rect">
            <a:avLst/>
          </a:prstGeom>
          <a:noFill/>
        </p:spPr>
        <p:txBody>
          <a:bodyPr wrap="square" rtlCol="0">
            <a:spAutoFit/>
          </a:bodyPr>
          <a:lstStyle/>
          <a:p>
            <a:r>
              <a:rPr lang="en-US" sz="1600" i="1" dirty="0">
                <a:latin typeface="Cambria" panose="02040503050406030204" pitchFamily="18" charset="0"/>
                <a:cs typeface="Plantagenet Cherokee" panose="02020000000000000000" pitchFamily="18" charset="-79"/>
              </a:rPr>
              <a:t>Goodness-of-fit measures: </a:t>
            </a:r>
            <a:r>
              <a:rPr lang="en-US" sz="1600" dirty="0">
                <a:latin typeface="Cambria" panose="02040503050406030204" pitchFamily="18" charset="0"/>
                <a:cs typeface="Plantagenet Cherokee" panose="02020000000000000000" pitchFamily="18" charset="-79"/>
              </a:rPr>
              <a:t>AIC, BIC, log-likelihood for measuring how well models explain the data</a:t>
            </a:r>
          </a:p>
        </p:txBody>
      </p:sp>
      <p:cxnSp>
        <p:nvCxnSpPr>
          <p:cNvPr id="21" name="Straight Arrow Connector 20">
            <a:extLst>
              <a:ext uri="{FF2B5EF4-FFF2-40B4-BE49-F238E27FC236}">
                <a16:creationId xmlns:a16="http://schemas.microsoft.com/office/drawing/2014/main" id="{317B69E7-7B8D-5F43-6112-EA45D460A833}"/>
              </a:ext>
            </a:extLst>
          </p:cNvPr>
          <p:cNvCxnSpPr>
            <a:cxnSpLocks/>
          </p:cNvCxnSpPr>
          <p:nvPr/>
        </p:nvCxnSpPr>
        <p:spPr>
          <a:xfrm flipH="1">
            <a:off x="9694074" y="4849758"/>
            <a:ext cx="190312"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AA94B28-3F51-4410-B792-7CE11968E0DD}"/>
              </a:ext>
            </a:extLst>
          </p:cNvPr>
          <p:cNvSpPr txBox="1"/>
          <p:nvPr/>
        </p:nvSpPr>
        <p:spPr>
          <a:xfrm>
            <a:off x="8655937" y="4732537"/>
            <a:ext cx="1274461" cy="400110"/>
          </a:xfrm>
          <a:prstGeom prst="rect">
            <a:avLst/>
          </a:prstGeom>
          <a:noFill/>
        </p:spPr>
        <p:txBody>
          <a:bodyPr wrap="square" rtlCol="0">
            <a:spAutoFit/>
          </a:bodyPr>
          <a:lstStyle/>
          <a:p>
            <a:r>
              <a:rPr lang="en-US" sz="1000" dirty="0">
                <a:solidFill>
                  <a:schemeClr val="accent3">
                    <a:lumMod val="75000"/>
                  </a:schemeClr>
                </a:solidFill>
                <a:latin typeface="Cambria" panose="02040503050406030204" pitchFamily="18" charset="0"/>
                <a:cs typeface="Plantagenet Cherokee" panose="02020000000000000000" pitchFamily="18" charset="-79"/>
              </a:rPr>
              <a:t>Accounts for network structure</a:t>
            </a:r>
          </a:p>
        </p:txBody>
      </p:sp>
    </p:spTree>
    <p:extLst>
      <p:ext uri="{BB962C8B-B14F-4D97-AF65-F5344CB8AC3E}">
        <p14:creationId xmlns:p14="http://schemas.microsoft.com/office/powerpoint/2010/main" val="280205528"/>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1406</TotalTime>
  <Words>1256</Words>
  <Application>Microsoft Macintosh PowerPoint</Application>
  <PresentationFormat>Widescreen</PresentationFormat>
  <Paragraphs>207</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Calibri</vt:lpstr>
      <vt:lpstr>Cambria</vt:lpstr>
      <vt:lpstr>Helvetica Neue</vt:lpstr>
      <vt:lpstr>Söhne</vt:lpstr>
      <vt:lpstr>Times</vt:lpstr>
      <vt:lpstr>Wingdings</vt:lpstr>
      <vt:lpstr>Office Theme 2013 - 2022</vt:lpstr>
      <vt:lpstr>Investigating Homophily in Deep Trade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Janine De Vera</cp:lastModifiedBy>
  <cp:revision>36</cp:revision>
  <dcterms:created xsi:type="dcterms:W3CDTF">2023-04-17T12:36:27Z</dcterms:created>
  <dcterms:modified xsi:type="dcterms:W3CDTF">2023-05-29T09:52:26Z</dcterms:modified>
</cp:coreProperties>
</file>