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  <p:sldMasterId id="2147483703" r:id="rId2"/>
    <p:sldMasterId id="2147483745" r:id="rId3"/>
  </p:sldMasterIdLst>
  <p:notesMasterIdLst>
    <p:notesMasterId r:id="rId13"/>
  </p:notesMasterIdLst>
  <p:handoutMasterIdLst>
    <p:handoutMasterId r:id="rId14"/>
  </p:handoutMasterIdLst>
  <p:sldIdLst>
    <p:sldId id="256" r:id="rId4"/>
    <p:sldId id="298" r:id="rId5"/>
    <p:sldId id="300" r:id="rId6"/>
    <p:sldId id="301" r:id="rId7"/>
    <p:sldId id="323" r:id="rId8"/>
    <p:sldId id="324" r:id="rId9"/>
    <p:sldId id="308" r:id="rId10"/>
    <p:sldId id="311" r:id="rId11"/>
    <p:sldId id="31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DD8"/>
    <a:srgbClr val="F8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69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9D1A-A80E-4A24-963C-0EFA33093271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0EE25-3BC8-4BB5-9283-6D3BE8A133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127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2-06T07:29:48.86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 0,'27'0'141,"26"0"-125,26 0-16,1 0 0,-1 0 15,80 0-15,-80 0 16,0 0-16,1 0 15,-1 0-15,-26 0 16,-26 0-16,-1 0 16,0 0 46,1 0-31,-1 0-15,1 0-16,-1 0 16,27 0-16,-26 0 15,26 0-15,26 0 16,-26 0-16,-27 0 16,54 0-16,-27 0 15,-27 0 1,1 0-1,-1 0-15,0 0 32,1 0-32,26 0 15,0 0-15,0 0 0,26 0 16,0 0-16,1 0 16,-54 0-16,27 0 15,-26 0 1,-1 0-1,1 0-15,-1 0 16,0 0 0,1 0-16,26 0 15,0 0-15,0 0 16,0 0-16,0 0 16,-1 0-1,-25 0-15,52 0 0,-52 0 16,-1 0-16,1 0 15,26 0-15,-1 0 16,28 0-16,-27 0 16,-27 0-1,27 0-15,0 0 16,0 0-16,-27 0 16,27 0-16,0 0 15,0 0-15,-26 0 0,-1 0 16,1 0-1,25 0-15,28 0 16,-27 0-16,-27 0 16,1 0-16,26 0 15,0 0-15,-1 0 16,-25 0-16,26 0 16,0 0-16,-27 0 15,27 0 1,-26 0-16,52 0 15,-26 0-15,0 0 16,26 0-16,-26 0 0,0 0 16,-27 0-16,27 0 15,-26 0 1,-1 0 0,1 0-16,-1 0 15,27 0 1,-26 0-16,25 0 15,28 0-15,-54 0 16,27 0-16,0 0 16,-26-26-16,-1 26 15,1 0 1,-1 0 15,27 0-31,-27 0 16,1 0-16,-1 0 15,1 0-15,-1 0 16,1 0 0,-1 0-1,1 0 17,-1 0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2-06T07:29:51.87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0,'26'0'94,"27"0"-78,0 0-1,26 0-15,0 0 16,-26 0-16,53 0 16,-53 0-16,-27 0 15,1 0-15,26 0 16,-27 0-16,1 0 15,-1 0-15,1 0 16,-1 0-16,27 0 16,0 0-16,-27 0 15,1 0 32,-1 0 0,1 0-31,25 0-1,-25 0 1,-1 0 0,27 0-1,-26 0 1,-1 0-1,1 0 1,-1 0 0,0 0-1,1 0-15,26 0 0,-27 0 16,27 0-16,0 0 16,0 0-1,-53 26 1,26-26-16,1 0 15,-1 0 1,1 0-16,26 0 16,-1 0-16,-25 0 15,-1 0 1,1 0 0,-1 0 15,1 0-31,-1 0 15,1 0 1,-1 0 0,27 0-1,-27 0 1,80 0 0,-53 0-16,0 0 15,0 0-15,-27 0 16,1 0-16,-1 0 15,1 0 1,-1 0 0,0 0-1,1 0 1,-1 0 0,1 0-1,-1 0 1,1 0-1,26 0 1,-1 0 0,-25 0-16,-1 0 15,27 0-15,-26 0 16,-1 0-16,1 0 16,-1 0-1,0 0 1,1 0-1,-1 0 1,1 0 0,-1 0-16,1 0 15,26 0-15,-27 0 32,0 27-1,1-27-16,-1 0-15,1 0 16,-1 0 0,1 0-16,-1 0 15,1 0 1,-1 0 15,0 0-15,1 0-16,-1 0 15,1 0 1,-1 0 0,1 0-1,-1 0-15,1 0 16,-1 0 0,0 0 15,1 0-31,-1 0 31,1 0 0,-1 0-15,1 0 0,-1 0-1,1 0 1,-1 0 15,1 0 78,-27 26-109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B99AC-A25C-47CF-9B3E-FE9534D2D4FD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A368-6118-431B-B2C0-3723E1AA18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12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1A368-6118-431B-B2C0-3723E1AA181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7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9733-7B73-4CD1-92F6-A3B95D196015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735-0CDD-490A-AAE9-AE6461A6D9EA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B7C5-10C8-400B-A7F9-6C2314A4E53E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CCF-7EFE-4985-ACAF-CC480757E743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CB36-A8B1-4853-BFCA-9F1A115E2573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A3FF-504D-4C5F-9B47-C1E506DBE71F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3913-992E-4F94-9C86-AD35A2CED84D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5B58-7953-4EB6-9CF6-EA65B15CB44C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0135-5A19-48EF-9D56-8B6E3AC536E1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C222-67B9-40F3-8142-6429F0814CE2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A4C7-4AF7-4FF8-8805-8DDDABEE025A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72C-DC0F-4A71-A3E6-0462690DA8F2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C989-5E3F-4223-B335-710E14C81DBA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2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28C7-A005-43F2-819A-FBCFAD83C98B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D3C2-FD60-480B-AF7A-07AD26E638BB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59733-7B73-4CD1-92F6-A3B95D196015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4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72C-DC0F-4A71-A3E6-0462690DA8F2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374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538-DC8F-4E10-9639-D2D92F1BF0DC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43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A389-3803-4074-A427-9CEF7A9B1BB5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3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D77A-69A7-4F7D-98A7-2804B8EFB794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80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5B75-8B08-44A2-8850-D3CA8226DD11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2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DEE6-3F1E-4E94-A88C-1447CD4A8F0F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1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538-DC8F-4E10-9639-D2D92F1BF0DC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7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F856-9BB2-4D33-9F00-92B4FE506E60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02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D262-5F16-4BDA-AF77-A8AD1AD8B792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005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7735-0CDD-490A-AAE9-AE6461A6D9EA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8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B7C5-10C8-400B-A7F9-6C2314A4E53E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A389-3803-4074-A427-9CEF7A9B1BB5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D77A-69A7-4F7D-98A7-2804B8EFB794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5B75-8B08-44A2-8850-D3CA8226DD11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DEE6-3F1E-4E94-A88C-1447CD4A8F0F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F856-9BB2-4D33-9F00-92B4FE506E60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D262-5F16-4BDA-AF77-A8AD1AD8B792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5624D9-21D8-47DF-8EA9-78CD16E6BE24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55624D9-21D8-47DF-8EA9-78CD16E6BE24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624D9-21D8-47DF-8EA9-78CD16E6BE24}" type="datetime1">
              <a:rPr lang="en-US" altLang="ko-KR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Software Languages Laboratory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2.xml"/><Relationship Id="rId5" Type="http://schemas.openxmlformats.org/officeDocument/2006/relationships/image" Target="../media/image180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Janine Cassandra Son</a:t>
            </a:r>
            <a:r>
              <a:rPr lang="en-US" altLang="ko-KR" cap="none" spc="-5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1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 </a:t>
            </a:r>
            <a:r>
              <a:rPr lang="en-US" altLang="ko-KR" cap="none" spc="-5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Byeong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-Mo Chang</a:t>
            </a:r>
            <a:r>
              <a:rPr lang="en-US" altLang="ko-KR" cap="none" spc="-5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2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 </a:t>
            </a:r>
            <a:r>
              <a:rPr lang="en-US" altLang="ko-KR" cap="none" spc="-5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Kwanghoon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 Choi</a:t>
            </a:r>
            <a:r>
              <a:rPr lang="en-US" altLang="ko-KR" cap="none" spc="-5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3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/>
            </a:r>
            <a:b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</a:br>
            <a:r>
              <a:rPr lang="en-US" altLang="ko-KR" cap="none" spc="-5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1 2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Division </a:t>
            </a:r>
            <a:r>
              <a:rPr lang="en-US" altLang="ko-KR" cap="none" spc="-50" dirty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of Computer Science, </a:t>
            </a:r>
            <a:r>
              <a:rPr lang="en-US" altLang="ko-KR" cap="none" spc="-5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Sookmyung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 Women’s University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cap="none" spc="-50" baseline="30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3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Dept. of Electronics and Computer Engineering, </a:t>
            </a:r>
            <a:r>
              <a:rPr lang="en-US" altLang="ko-KR" cap="none" spc="-5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Chonnam</a:t>
            </a: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 National University</a:t>
            </a:r>
            <a:b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</a:br>
            <a:r>
              <a:rPr lang="en-US" altLang="ko-KR" cap="none" spc="-5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janineson.it@gmail.com chang@sookmyung.ac.kr kwanghoon.choi@jnu.ac.kr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200" b="1" dirty="0"/>
              <a:t>Automatic Code Review for SmartThings application using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Static </a:t>
            </a:r>
            <a:r>
              <a:rPr lang="en-US" altLang="ko-KR" sz="3200" b="1" dirty="0"/>
              <a:t>Analysis</a:t>
            </a:r>
            <a:br>
              <a:rPr lang="en-US" altLang="ko-KR" sz="3200" b="1" dirty="0"/>
            </a:br>
            <a:endParaRPr lang="en-US" altLang="ko-KR" sz="3200" b="1" dirty="0"/>
          </a:p>
          <a:p>
            <a:pPr algn="ctr"/>
            <a:r>
              <a:rPr lang="ko-KR" altLang="en-US" sz="3200" dirty="0" smtClean="0">
                <a:latin typeface="+mn-lt"/>
                <a:ea typeface="새굴림" panose="02030600000101010101" pitchFamily="18" charset="-127"/>
              </a:rPr>
              <a:t>정적 분석을 이용한 </a:t>
            </a:r>
            <a:r>
              <a:rPr lang="en-US" altLang="ko-KR" sz="3200" dirty="0" smtClean="0">
                <a:latin typeface="+mn-lt"/>
                <a:ea typeface="새굴림" panose="02030600000101010101" pitchFamily="18" charset="-127"/>
              </a:rPr>
              <a:t>SmartThings</a:t>
            </a:r>
            <a:r>
              <a:rPr lang="ko-KR" altLang="en-US" sz="3200" dirty="0" smtClean="0">
                <a:latin typeface="+mn-lt"/>
                <a:ea typeface="새굴림" panose="02030600000101010101" pitchFamily="18" charset="-127"/>
              </a:rPr>
              <a:t> </a:t>
            </a:r>
            <a:r>
              <a:rPr lang="ko-KR" altLang="en-US" sz="3200" dirty="0">
                <a:latin typeface="+mn-lt"/>
                <a:ea typeface="새굴림" panose="02030600000101010101" pitchFamily="18" charset="-127"/>
              </a:rPr>
              <a:t>어플리케이션의 </a:t>
            </a:r>
            <a:r>
              <a:rPr lang="en-US" altLang="ko-KR" sz="3200" dirty="0" smtClean="0">
                <a:latin typeface="+mn-lt"/>
                <a:ea typeface="새굴림" panose="02030600000101010101" pitchFamily="18" charset="-127"/>
              </a:rPr>
              <a:t/>
            </a:r>
            <a:br>
              <a:rPr lang="en-US" altLang="ko-KR" sz="3200" dirty="0" smtClean="0">
                <a:latin typeface="+mn-lt"/>
                <a:ea typeface="새굴림" panose="02030600000101010101" pitchFamily="18" charset="-127"/>
              </a:rPr>
            </a:br>
            <a:r>
              <a:rPr lang="ko-KR" altLang="en-US" sz="3200" dirty="0" smtClean="0">
                <a:latin typeface="+mn-lt"/>
                <a:ea typeface="새굴림" panose="02030600000101010101" pitchFamily="18" charset="-127"/>
              </a:rPr>
              <a:t>자동 코드 리뷰</a:t>
            </a:r>
            <a:endParaRPr lang="en-US" altLang="ko-KR" sz="3200" dirty="0" smtClean="0">
              <a:latin typeface="+mn-lt"/>
              <a:ea typeface="새굴림" panose="02030600000101010101" pitchFamily="18" charset="-127"/>
            </a:endParaRPr>
          </a:p>
          <a:p>
            <a:pPr algn="ctr"/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774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1. Research Goal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use static analysis to automate the code review process and </a:t>
            </a:r>
          </a:p>
          <a:p>
            <a:r>
              <a:rPr lang="en-US" altLang="ko-KR" sz="3600" dirty="0"/>
              <a:t>use metrics to evaluate </a:t>
            </a:r>
            <a:r>
              <a:rPr lang="en-US" altLang="ko-KR" sz="3600" dirty="0" err="1"/>
              <a:t>SmartApp</a:t>
            </a:r>
            <a:r>
              <a:rPr lang="en-US" altLang="ko-KR" sz="3600" dirty="0"/>
              <a:t> quality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10" descr="Image result for quality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4387" y="3887036"/>
            <a:ext cx="2440556" cy="1360443"/>
          </a:xfrm>
          <a:prstGeom prst="rect">
            <a:avLst/>
          </a:prstGeom>
          <a:noFill/>
        </p:spPr>
      </p:pic>
      <p:pic>
        <p:nvPicPr>
          <p:cNvPr id="7" name="Picture 1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6743" y="3746016"/>
            <a:ext cx="2302672" cy="1682651"/>
          </a:xfrm>
          <a:prstGeom prst="rect">
            <a:avLst/>
          </a:prstGeom>
          <a:noFill/>
        </p:spPr>
      </p:pic>
      <p:pic>
        <p:nvPicPr>
          <p:cNvPr id="8" name="Picture 1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069" y="3684425"/>
            <a:ext cx="1765664" cy="1765666"/>
          </a:xfrm>
          <a:prstGeom prst="rect">
            <a:avLst/>
          </a:prstGeom>
          <a:noFill/>
        </p:spPr>
      </p:pic>
      <p:sp>
        <p:nvSpPr>
          <p:cNvPr id="9" name="Right Arrow 13"/>
          <p:cNvSpPr/>
          <p:nvPr/>
        </p:nvSpPr>
        <p:spPr>
          <a:xfrm>
            <a:off x="4498955" y="4350862"/>
            <a:ext cx="535577" cy="378823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  <p:sp>
        <p:nvSpPr>
          <p:cNvPr id="10" name="Right Arrow 14"/>
          <p:cNvSpPr/>
          <p:nvPr/>
        </p:nvSpPr>
        <p:spPr>
          <a:xfrm>
            <a:off x="6926341" y="4350862"/>
            <a:ext cx="535577" cy="378823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2. Background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4" descr="Image result for smartthings how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1" y="1845734"/>
            <a:ext cx="6641160" cy="272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71" y="3642271"/>
            <a:ext cx="5329598" cy="26831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34" y="2459035"/>
            <a:ext cx="2690443" cy="748988"/>
          </a:xfrm>
          <a:prstGeom prst="rect">
            <a:avLst/>
          </a:prstGeom>
        </p:spPr>
      </p:pic>
      <p:pic>
        <p:nvPicPr>
          <p:cNvPr id="1026" name="Picture 2" descr="Image result for smartthings 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31" y="4856285"/>
            <a:ext cx="5208108" cy="9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89197" y="1801415"/>
            <a:ext cx="1964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SmartApps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03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3. </a:t>
            </a:r>
            <a:r>
              <a:rPr lang="en-US" altLang="ko-KR" dirty="0" err="1" smtClean="0">
                <a:latin typeface="+mn-lt"/>
              </a:rPr>
              <a:t>SmartApp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Structure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../_images/demo-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87" y="1845734"/>
            <a:ext cx="6406719" cy="416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16058" y="1845734"/>
            <a:ext cx="2303456" cy="976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Definition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6058" y="2963680"/>
            <a:ext cx="2303456" cy="46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Preferences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16058" y="3699535"/>
            <a:ext cx="2303456" cy="1324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Predefined Callbacks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058" y="5213890"/>
            <a:ext cx="2303456" cy="796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Event Handlers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30" y="4654524"/>
            <a:ext cx="2453676" cy="121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4. Code</a:t>
            </a:r>
            <a:r>
              <a:rPr lang="ko-KR" altLang="en-US" dirty="0" smtClean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Review Guidelines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 30 </a:t>
            </a:r>
            <a:r>
              <a:rPr lang="en-US" altLang="ko-KR" sz="2800" dirty="0" err="1" smtClean="0"/>
              <a:t>SmartApp</a:t>
            </a:r>
            <a:r>
              <a:rPr lang="en-US" altLang="ko-KR" sz="2800" dirty="0" smtClean="0"/>
              <a:t> guidelines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 21 implemented in </a:t>
            </a:r>
            <a:r>
              <a:rPr lang="en-US" altLang="ko-KR" sz="2800" dirty="0" err="1" smtClean="0"/>
              <a:t>CodeNarc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3" y="3046704"/>
            <a:ext cx="6538333" cy="255369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19153"/>
              </p:ext>
            </p:extLst>
          </p:nvPr>
        </p:nvGraphicFramePr>
        <p:xfrm>
          <a:off x="7045276" y="1845734"/>
          <a:ext cx="502935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359">
                  <a:extLst>
                    <a:ext uri="{9D8B030D-6E8A-4147-A177-3AD203B41FA5}">
                      <a16:colId xmlns:a16="http://schemas.microsoft.com/office/drawing/2014/main" val="426241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Can be implemented with Static Analysis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submit unused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7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Handle all if() and switch() cases</a:t>
                      </a:r>
                      <a:endParaRPr lang="ko-KR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3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Use consistent return values</a:t>
                      </a:r>
                      <a:endParaRPr lang="ko-KR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Be careful indexing into arrays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Handle null values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24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Avoid chained </a:t>
                      </a:r>
                      <a:r>
                        <a:rPr lang="en-US" altLang="ko-KR" sz="2000" dirty="0" err="1" smtClean="0"/>
                        <a:t>runIn</a:t>
                      </a:r>
                      <a:r>
                        <a:rPr lang="en-US" altLang="ko-KR" sz="2000" dirty="0" smtClean="0"/>
                        <a:t>() calls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0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Subscriptions should be clear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Document external HTTP requests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6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Do not hard-code SMS messages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4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0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5. </a:t>
            </a:r>
            <a:r>
              <a:rPr lang="en-US" altLang="ko-KR" dirty="0" err="1" smtClean="0">
                <a:latin typeface="+mn-lt"/>
              </a:rPr>
              <a:t>CodeNarc</a:t>
            </a:r>
            <a:endParaRPr lang="ko-KR" altLang="en-US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83" y="3157057"/>
            <a:ext cx="4724738" cy="2412297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154083" y="1794486"/>
            <a:ext cx="10058400" cy="15426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348 rules for Groovy programs (general)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38 are applicable to </a:t>
            </a:r>
            <a:r>
              <a:rPr lang="en-US" altLang="ko-KR" sz="2800" dirty="0" err="1" smtClean="0"/>
              <a:t>SmartApps</a:t>
            </a:r>
            <a:endParaRPr lang="en-US" altLang="ko-K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+ 21 </a:t>
            </a:r>
            <a:r>
              <a:rPr lang="en-US" altLang="ko-KR" sz="2800" dirty="0" smtClean="0">
                <a:solidFill>
                  <a:srgbClr val="FF0000"/>
                </a:solidFill>
              </a:rPr>
              <a:t>NEW </a:t>
            </a:r>
            <a:r>
              <a:rPr lang="en-US" altLang="ko-KR" sz="2800" dirty="0" smtClean="0">
                <a:solidFill>
                  <a:schemeClr val="tx1"/>
                </a:solidFill>
              </a:rPr>
              <a:t>rules added </a:t>
            </a:r>
            <a:r>
              <a:rPr lang="en-US" altLang="ko-KR" sz="2800" dirty="0" smtClean="0"/>
              <a:t>from Code Review </a:t>
            </a:r>
            <a:r>
              <a:rPr lang="en-US" altLang="ko-KR" sz="2800" dirty="0" smtClean="0"/>
              <a:t>Guidelines</a:t>
            </a:r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280" y="5558040"/>
            <a:ext cx="4877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Rule-based static analysis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open-source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67675"/>
              </p:ext>
            </p:extLst>
          </p:nvPr>
        </p:nvGraphicFramePr>
        <p:xfrm>
          <a:off x="7484883" y="3157057"/>
          <a:ext cx="3958157" cy="342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157">
                  <a:extLst>
                    <a:ext uri="{9D8B030D-6E8A-4147-A177-3AD203B41FA5}">
                      <a16:colId xmlns:a16="http://schemas.microsoft.com/office/drawing/2014/main" val="2092837115"/>
                    </a:ext>
                  </a:extLst>
                </a:gridCol>
              </a:tblGrid>
              <a:tr h="3590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latin typeface="+mn-lt"/>
                        </a:rPr>
                        <a:t>Rules applicable to </a:t>
                      </a:r>
                      <a:r>
                        <a:rPr lang="en-US" altLang="ko-KR" sz="2000" baseline="0" dirty="0" err="1" smtClean="0">
                          <a:latin typeface="+mn-lt"/>
                        </a:rPr>
                        <a:t>SmartApps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60004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ssignmentInConditional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25381011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DeadCode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34015718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BrokenNullCheck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7886161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EmptyMethod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59604489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EmptySwitchStatement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1461330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EmptyTryBlock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51137038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ConstantIfExpression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50989468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ConstantTernaryExpression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536209"/>
                  </a:ext>
                </a:extLst>
              </a:tr>
              <a:tr h="3360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DuplicateMapKey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9223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7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6. </a:t>
            </a:r>
            <a:r>
              <a:rPr lang="en-US" altLang="ko-KR" dirty="0" err="1" smtClean="0">
                <a:latin typeface="+mn-lt"/>
              </a:rPr>
              <a:t>CodeNarc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Implementation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NEW rule: </a:t>
            </a:r>
            <a:r>
              <a:rPr lang="en-US" altLang="ko-KR" dirty="0" err="1" smtClean="0"/>
              <a:t>AvoidChainedRunInCallRule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29" y="2328051"/>
            <a:ext cx="6500076" cy="382819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255464" y="2177553"/>
            <a:ext cx="2276670" cy="4444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14085" y="4370239"/>
            <a:ext cx="2006082" cy="3324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406290" y="4615803"/>
            <a:ext cx="715002" cy="3009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90688" y="1762054"/>
            <a:ext cx="3244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Static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AST traversal</a:t>
            </a:r>
          </a:p>
        </p:txBody>
      </p:sp>
    </p:spTree>
    <p:extLst>
      <p:ext uri="{BB962C8B-B14F-4D97-AF65-F5344CB8AC3E}">
        <p14:creationId xmlns:p14="http://schemas.microsoft.com/office/powerpoint/2010/main" val="19252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7. </a:t>
            </a:r>
            <a:r>
              <a:rPr lang="en-US" altLang="ko-KR" dirty="0" err="1" smtClean="0">
                <a:latin typeface="+mn-lt"/>
              </a:rPr>
              <a:t>CodeNarc</a:t>
            </a:r>
            <a:r>
              <a:rPr lang="en-US" altLang="ko-KR" dirty="0" smtClean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Report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7" y="1723566"/>
            <a:ext cx="5279597" cy="4507552"/>
          </a:xfrm>
          <a:prstGeom prst="rect">
            <a:avLst/>
          </a:prstGeom>
        </p:spPr>
      </p:pic>
      <p:pic>
        <p:nvPicPr>
          <p:cNvPr id="7" name="내용 개체 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74" y="1037381"/>
            <a:ext cx="5605937" cy="5193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0074" y="286603"/>
            <a:ext cx="550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Using custom rules – specific to </a:t>
            </a:r>
            <a:r>
              <a:rPr lang="en-US" altLang="ko-KR" sz="2400" dirty="0" err="1" smtClean="0"/>
              <a:t>SmartApps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/>
              <p14:cNvContentPartPr/>
              <p14:nvPr/>
            </p14:nvContentPartPr>
            <p14:xfrm>
              <a:off x="6419700" y="1465500"/>
              <a:ext cx="1924560" cy="237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1820" y="1369380"/>
                <a:ext cx="2020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1124460" y="4333980"/>
              <a:ext cx="1389960" cy="288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6220" y="4237860"/>
                <a:ext cx="1486080" cy="2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9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lt"/>
              </a:rPr>
              <a:t>8. Metrics </a:t>
            </a:r>
            <a:r>
              <a:rPr lang="en-US" altLang="ko-KR" dirty="0">
                <a:latin typeface="+mn-lt"/>
              </a:rPr>
              <a:t>and Quality Attributes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56394"/>
              </p:ext>
            </p:extLst>
          </p:nvPr>
        </p:nvGraphicFramePr>
        <p:xfrm>
          <a:off x="8988999" y="3174170"/>
          <a:ext cx="2951339" cy="190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102">
                  <a:extLst>
                    <a:ext uri="{9D8B030D-6E8A-4147-A177-3AD203B41FA5}">
                      <a16:colId xmlns:a16="http://schemas.microsoft.com/office/drawing/2014/main" val="367487573"/>
                    </a:ext>
                  </a:extLst>
                </a:gridCol>
                <a:gridCol w="1635237">
                  <a:extLst>
                    <a:ext uri="{9D8B030D-6E8A-4147-A177-3AD203B41FA5}">
                      <a16:colId xmlns:a16="http://schemas.microsoft.com/office/drawing/2014/main" val="281750648"/>
                    </a:ext>
                  </a:extLst>
                </a:gridCol>
              </a:tblGrid>
              <a:tr h="2255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Subscription model</a:t>
                      </a:r>
                      <a:endParaRPr lang="ko-KR" altLang="en-US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6720"/>
                  </a:ext>
                </a:extLst>
              </a:tr>
              <a:tr h="27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ko-KR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QUALITY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48861"/>
                  </a:ext>
                </a:extLst>
              </a:tr>
              <a:tr h="5322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Cyclomatic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Maintainability</a:t>
                      </a:r>
                    </a:p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15723"/>
                  </a:ext>
                </a:extLst>
              </a:tr>
              <a:tr h="676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 nested</a:t>
                      </a:r>
                      <a:r>
                        <a:rPr lang="en-PH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block</a:t>
                      </a:r>
                      <a:r>
                        <a:rPr lang="en-PH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Maintainability</a:t>
                      </a:r>
                    </a:p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40270"/>
                  </a:ext>
                </a:extLst>
              </a:tr>
            </a:tbl>
          </a:graphicData>
        </a:graphic>
      </p:graphicFrame>
      <p:graphicFrame>
        <p:nvGraphicFramePr>
          <p:cNvPr id="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95103"/>
              </p:ext>
            </p:extLst>
          </p:nvPr>
        </p:nvGraphicFramePr>
        <p:xfrm>
          <a:off x="6198266" y="4179747"/>
          <a:ext cx="253096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572">
                  <a:extLst>
                    <a:ext uri="{9D8B030D-6E8A-4147-A177-3AD203B41FA5}">
                      <a16:colId xmlns:a16="http://schemas.microsoft.com/office/drawing/2014/main" val="367487573"/>
                    </a:ext>
                  </a:extLst>
                </a:gridCol>
                <a:gridCol w="991393">
                  <a:extLst>
                    <a:ext uri="{9D8B030D-6E8A-4147-A177-3AD203B41FA5}">
                      <a16:colId xmlns:a16="http://schemas.microsoft.com/office/drawing/2014/main" val="281750648"/>
                    </a:ext>
                  </a:extLst>
                </a:gridCol>
              </a:tblGrid>
              <a:tr h="19069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External system access 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6720"/>
                  </a:ext>
                </a:extLst>
              </a:tr>
              <a:tr h="735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 undocumented HTTP requests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Security</a:t>
                      </a:r>
                    </a:p>
                    <a:p>
                      <a:pPr algn="ctr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15723"/>
                  </a:ext>
                </a:extLst>
              </a:tr>
              <a:tr h="735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 hardcoded SMS messages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Security</a:t>
                      </a: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40270"/>
                  </a:ext>
                </a:extLst>
              </a:tr>
            </a:tbl>
          </a:graphicData>
        </a:graphic>
      </p:graphicFrame>
      <p:graphicFrame>
        <p:nvGraphicFramePr>
          <p:cNvPr id="9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18777"/>
              </p:ext>
            </p:extLst>
          </p:nvPr>
        </p:nvGraphicFramePr>
        <p:xfrm>
          <a:off x="3593446" y="4087495"/>
          <a:ext cx="2342297" cy="1910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00">
                  <a:extLst>
                    <a:ext uri="{9D8B030D-6E8A-4147-A177-3AD203B41FA5}">
                      <a16:colId xmlns:a16="http://schemas.microsoft.com/office/drawing/2014/main" val="367487573"/>
                    </a:ext>
                  </a:extLst>
                </a:gridCol>
                <a:gridCol w="1155797">
                  <a:extLst>
                    <a:ext uri="{9D8B030D-6E8A-4147-A177-3AD203B41FA5}">
                      <a16:colId xmlns:a16="http://schemas.microsoft.com/office/drawing/2014/main" val="281750648"/>
                    </a:ext>
                  </a:extLst>
                </a:gridCol>
              </a:tblGrid>
              <a:tr h="26440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Sandboxed Groovy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6720"/>
                  </a:ext>
                </a:extLst>
              </a:tr>
              <a:tr h="693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chained </a:t>
                      </a:r>
                      <a:r>
                        <a:rPr lang="en-US" altLang="ko-KR" sz="1600" b="0" i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runIn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15723"/>
                  </a:ext>
                </a:extLst>
              </a:tr>
              <a:tr h="693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 global variables</a:t>
                      </a:r>
                      <a:endParaRPr lang="en-PH" altLang="ko-KR" sz="16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Reliability</a:t>
                      </a:r>
                    </a:p>
                    <a:p>
                      <a:pPr algn="ctr" latinLnBrk="1"/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40270"/>
                  </a:ext>
                </a:extLst>
              </a:tr>
            </a:tbl>
          </a:graphicData>
        </a:graphic>
      </p:graphicFrame>
      <p:graphicFrame>
        <p:nvGraphicFramePr>
          <p:cNvPr id="10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46590"/>
              </p:ext>
            </p:extLst>
          </p:nvPr>
        </p:nvGraphicFramePr>
        <p:xfrm>
          <a:off x="843017" y="3281717"/>
          <a:ext cx="2517232" cy="190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32">
                  <a:extLst>
                    <a:ext uri="{9D8B030D-6E8A-4147-A177-3AD203B41FA5}">
                      <a16:colId xmlns:a16="http://schemas.microsoft.com/office/drawing/2014/main" val="367487573"/>
                    </a:ext>
                  </a:extLst>
                </a:gridCol>
                <a:gridCol w="1200300">
                  <a:extLst>
                    <a:ext uri="{9D8B030D-6E8A-4147-A177-3AD203B41FA5}">
                      <a16:colId xmlns:a16="http://schemas.microsoft.com/office/drawing/2014/main" val="281750648"/>
                    </a:ext>
                  </a:extLst>
                </a:gridCol>
              </a:tblGrid>
              <a:tr h="2592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Subscription model</a:t>
                      </a:r>
                      <a:endParaRPr lang="ko-KR" altLang="en-US" sz="8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6720"/>
                  </a:ext>
                </a:extLst>
              </a:tr>
              <a:tr h="452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 missing</a:t>
                      </a:r>
                      <a:r>
                        <a:rPr lang="en-PH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event</a:t>
                      </a:r>
                      <a:r>
                        <a:rPr lang="en-PH" altLang="ko-KR" sz="16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PH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handlers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815723"/>
                  </a:ext>
                </a:extLst>
              </a:tr>
              <a:tr h="5411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 of unclear subscriptions</a:t>
                      </a:r>
                      <a:endParaRPr lang="en-PH" altLang="ko-KR" sz="16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40270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3527925" y="3508798"/>
            <a:ext cx="2473341" cy="8553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cs typeface="Times New Roman" pitchFamily="18" charset="0"/>
              </a:rPr>
              <a:t>Sandboxed Groovy environment</a:t>
            </a:r>
            <a:endParaRPr lang="ko-KR" altLang="en-US" sz="1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000" y="2858681"/>
            <a:ext cx="2825310" cy="697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cs typeface="Times New Roman" pitchFamily="18" charset="0"/>
              </a:rPr>
              <a:t>Subscription model</a:t>
            </a:r>
            <a:endParaRPr lang="ko-KR" altLang="en-US" sz="1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37620" y="3508798"/>
            <a:ext cx="2649502" cy="9157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cs typeface="Times New Roman" pitchFamily="18" charset="0"/>
              </a:rPr>
              <a:t>External system access </a:t>
            </a:r>
            <a:endParaRPr lang="ko-KR" altLang="en-US" sz="1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14" name="직선 화살표 연결선 13"/>
          <p:cNvCxnSpPr>
            <a:stCxn id="19" idx="3"/>
            <a:endCxn id="11" idx="0"/>
          </p:cNvCxnSpPr>
          <p:nvPr/>
        </p:nvCxnSpPr>
        <p:spPr>
          <a:xfrm flipH="1">
            <a:off x="4764596" y="2928738"/>
            <a:ext cx="549156" cy="58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9" idx="2"/>
            <a:endCxn id="12" idx="0"/>
          </p:cNvCxnSpPr>
          <p:nvPr/>
        </p:nvCxnSpPr>
        <p:spPr>
          <a:xfrm flipH="1">
            <a:off x="2102655" y="2482011"/>
            <a:ext cx="2870233" cy="376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3" idx="0"/>
          </p:cNvCxnSpPr>
          <p:nvPr/>
        </p:nvCxnSpPr>
        <p:spPr>
          <a:xfrm>
            <a:off x="6900309" y="2998567"/>
            <a:ext cx="562062" cy="510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7"/>
          <p:cNvSpPr/>
          <p:nvPr/>
        </p:nvSpPr>
        <p:spPr>
          <a:xfrm>
            <a:off x="8905323" y="2834304"/>
            <a:ext cx="3139980" cy="8572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Default programming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language characteristics</a:t>
            </a:r>
            <a:endParaRPr lang="ko-KR" altLang="en-US" sz="1600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18" name="직선 화살표 연결선 20"/>
          <p:cNvCxnSpPr>
            <a:stCxn id="19" idx="6"/>
            <a:endCxn id="17" idx="0"/>
          </p:cNvCxnSpPr>
          <p:nvPr/>
        </p:nvCxnSpPr>
        <p:spPr>
          <a:xfrm>
            <a:off x="7300452" y="2482011"/>
            <a:ext cx="3174861" cy="352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972888" y="1850243"/>
            <a:ext cx="2327564" cy="12635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SmartApp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1078" y="5962983"/>
            <a:ext cx="1013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Reliability: 41		Maintainability: 11		Security: 7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9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2134</TotalTime>
  <Words>273</Words>
  <Application>Microsoft Office PowerPoint</Application>
  <PresentationFormat>와이드스크린</PresentationFormat>
  <Paragraphs>98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맑은 고딕</vt:lpstr>
      <vt:lpstr>새굴림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추억</vt:lpstr>
      <vt:lpstr>Automatic Code Review for SmartThings application using  Static Analysis  정적 분석을 이용한 SmartThings 어플리케이션의  자동 코드 리뷰 </vt:lpstr>
      <vt:lpstr>1. Research Goal</vt:lpstr>
      <vt:lpstr>2. Background</vt:lpstr>
      <vt:lpstr>3. SmartApp Structure</vt:lpstr>
      <vt:lpstr>4. Code Review Guidelines</vt:lpstr>
      <vt:lpstr>5. CodeNarc</vt:lpstr>
      <vt:lpstr>6. CodeNarc Implementation</vt:lpstr>
      <vt:lpstr>7. CodeNarc Report</vt:lpstr>
      <vt:lpstr>8. Metrics and Quality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Quality Model and Static Analysis in Evaluating SmartThings Application Source Code Quality   SmartThings 어플리케이션 소스 코드의 품질 평가를 위한 품질 모델과 정적 프로그램 분석 통합</dc:title>
  <dc:creator>Janine</dc:creator>
  <cp:lastModifiedBy>Janine</cp:lastModifiedBy>
  <cp:revision>370</cp:revision>
  <dcterms:created xsi:type="dcterms:W3CDTF">2017-11-07T06:36:40Z</dcterms:created>
  <dcterms:modified xsi:type="dcterms:W3CDTF">2017-12-14T07:41:48Z</dcterms:modified>
</cp:coreProperties>
</file>