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3" d="100"/>
          <a:sy n="123"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custSel modSld">
      <pc:chgData name="Janine White" userId="e2e72ea7f405bf34" providerId="LiveId" clId="{EC1F34D9-E194-46A7-A019-8D4C8E0ED686}" dt="2019-10-08T21:05:53.049" v="454" actId="20578"/>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1:05:53.049" v="454" actId="20578"/>
        <pc:sldMkLst>
          <pc:docMk/>
          <pc:sldMk cId="459163561" sldId="268"/>
        </pc:sldMkLst>
        <pc:spChg chg="mod">
          <ac:chgData name="Janine White" userId="e2e72ea7f405bf34" providerId="LiveId" clId="{EC1F34D9-E194-46A7-A019-8D4C8E0ED686}" dt="2019-10-08T21:05:53.049" v="454" actId="20578"/>
          <ac:spMkLst>
            <pc:docMk/>
            <pc:sldMk cId="459163561" sldId="268"/>
            <ac:spMk id="3" creationId="{1450FF8A-0AF1-4455-AEFB-D5AF35F85F6A}"/>
          </ac:spMkLst>
        </pc:spChg>
      </pc:sldChg>
      <pc:sldChg chg="addSp delSp modSp">
        <pc:chgData name="Janine White" userId="e2e72ea7f405bf34" providerId="LiveId" clId="{EC1F34D9-E194-46A7-A019-8D4C8E0ED686}" dt="2019-10-08T21:05:27.261" v="452" actId="20577"/>
        <pc:sldMkLst>
          <pc:docMk/>
          <pc:sldMk cId="2472184747" sldId="270"/>
        </pc:sldMkLst>
        <pc:spChg chg="add del mod">
          <ac:chgData name="Janine White" userId="e2e72ea7f405bf34" providerId="LiveId" clId="{EC1F34D9-E194-46A7-A019-8D4C8E0ED686}" dt="2019-10-08T21:04:31.749" v="388" actId="478"/>
          <ac:spMkLst>
            <pc:docMk/>
            <pc:sldMk cId="2472184747" sldId="270"/>
            <ac:spMk id="5" creationId="{D4A106DC-655D-498E-A74A-47C8A13FA3F3}"/>
          </ac:spMkLst>
        </pc:spChg>
        <pc:spChg chg="mod">
          <ac:chgData name="Janine White" userId="e2e72ea7f405bf34" providerId="LiveId" clId="{EC1F34D9-E194-46A7-A019-8D4C8E0ED686}" dt="2019-10-08T21:05:27.261" v="452" actId="20577"/>
          <ac:spMkLst>
            <pc:docMk/>
            <pc:sldMk cId="2472184747" sldId="270"/>
            <ac:spMk id="7" creationId="{B48408D5-2669-47FE-AD6F-3747CAC875C9}"/>
          </ac:spMkLst>
        </pc:spChg>
        <pc:picChg chg="del">
          <ac:chgData name="Janine White" userId="e2e72ea7f405bf34" providerId="LiveId" clId="{EC1F34D9-E194-46A7-A019-8D4C8E0ED686}" dt="2019-10-08T21:04:24.303" v="386" actId="478"/>
          <ac:picMkLst>
            <pc:docMk/>
            <pc:sldMk cId="2472184747" sldId="270"/>
            <ac:picMk id="3" creationId="{38785A06-75A9-4EEA-A5A2-42B5A1DF7D15}"/>
          </ac:picMkLst>
        </pc:picChg>
        <pc:picChg chg="add mod">
          <ac:chgData name="Janine White" userId="e2e72ea7f405bf34" providerId="LiveId" clId="{EC1F34D9-E194-46A7-A019-8D4C8E0ED686}" dt="2019-10-08T21:04:37.651" v="389" actId="1076"/>
          <ac:picMkLst>
            <pc:docMk/>
            <pc:sldMk cId="2472184747" sldId="270"/>
            <ac:picMk id="1026" creationId="{920FFB44-0B6F-48D8-B594-32EB92D697BB}"/>
          </ac:picMkLst>
        </pc:pic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Phoenix rents and home prices are rising faster than Phoenix and US CPI.  Phoenix CPI is rising faster than US CPI.</a:t>
            </a:r>
          </a:p>
          <a:p>
            <a:r>
              <a:rPr lang="en-US" dirty="0"/>
              <a:t>Home sales prices are closely related to employment, which has an inverse relationship to unemployment.</a:t>
            </a:r>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75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787540" y="1428750"/>
            <a:ext cx="3122908" cy="2031325"/>
          </a:xfrm>
          <a:prstGeom prst="rect">
            <a:avLst/>
          </a:prstGeom>
          <a:noFill/>
        </p:spPr>
        <p:txBody>
          <a:bodyPr wrap="square" rtlCol="0">
            <a:spAutoFit/>
          </a:bodyPr>
          <a:lstStyle/>
          <a:p>
            <a:r>
              <a:rPr lang="en-US" dirty="0"/>
              <a:t>Phoenix rents and home sale</a:t>
            </a:r>
          </a:p>
          <a:p>
            <a:r>
              <a:rPr lang="en-US" dirty="0"/>
              <a:t>prices have been rising faster than inflation since the Great Recession.</a:t>
            </a:r>
          </a:p>
          <a:p>
            <a:endParaRPr lang="en-US" dirty="0"/>
          </a:p>
          <a:p>
            <a:r>
              <a:rPr lang="en-US" dirty="0"/>
              <a:t>Phoenix CPI is rising faster than US CPI.</a:t>
            </a:r>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Real Estate</a:t>
            </a:r>
          </a:p>
        </p:txBody>
      </p:sp>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Home sales prices are closely related to employment, which has an inverse relationship to unemployment.</a:t>
            </a:r>
          </a:p>
        </p:txBody>
      </p:sp>
      <p:pic>
        <p:nvPicPr>
          <p:cNvPr id="1026" name="Picture 2">
            <a:extLst>
              <a:ext uri="{FF2B5EF4-FFF2-40B4-BE49-F238E27FC236}">
                <a16:creationId xmlns:a16="http://schemas.microsoft.com/office/drawing/2014/main" id="{920FFB44-0B6F-48D8-B594-32EB92D69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71700"/>
            <a:ext cx="60674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240</TotalTime>
  <Words>540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Real Estate</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7</cp:revision>
  <dcterms:created xsi:type="dcterms:W3CDTF">2019-10-05T20:57:50Z</dcterms:created>
  <dcterms:modified xsi:type="dcterms:W3CDTF">2019-10-08T21:06:13Z</dcterms:modified>
</cp:coreProperties>
</file>