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custSel modSld">
      <pc:chgData name="Janine White" userId="e2e72ea7f405bf34" providerId="LiveId" clId="{EC1F34D9-E194-46A7-A019-8D4C8E0ED686}" dt="2019-10-08T22:38:13.552" v="561" actId="20577"/>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2:38:13.552" v="561" actId="20577"/>
        <pc:sldMkLst>
          <pc:docMk/>
          <pc:sldMk cId="459163561" sldId="268"/>
        </pc:sldMkLst>
        <pc:spChg chg="mod">
          <ac:chgData name="Janine White" userId="e2e72ea7f405bf34" providerId="LiveId" clId="{EC1F34D9-E194-46A7-A019-8D4C8E0ED686}" dt="2019-10-08T22:38:13.552" v="561" actId="20577"/>
          <ac:spMkLst>
            <pc:docMk/>
            <pc:sldMk cId="459163561" sldId="268"/>
            <ac:spMk id="3" creationId="{1450FF8A-0AF1-4455-AEFB-D5AF35F85F6A}"/>
          </ac:spMkLst>
        </pc:spChg>
      </pc:sldChg>
      <pc:sldChg chg="addSp delSp modSp">
        <pc:chgData name="Janine White" userId="e2e72ea7f405bf34" providerId="LiveId" clId="{EC1F34D9-E194-46A7-A019-8D4C8E0ED686}" dt="2019-10-08T22:37:55.631" v="557" actId="20577"/>
        <pc:sldMkLst>
          <pc:docMk/>
          <pc:sldMk cId="2472184747" sldId="270"/>
        </pc:sldMkLst>
        <pc:spChg chg="mod">
          <ac:chgData name="Janine White" userId="e2e72ea7f405bf34" providerId="LiveId" clId="{EC1F34D9-E194-46A7-A019-8D4C8E0ED686}" dt="2019-10-08T22:36:38.895" v="475" actId="20577"/>
          <ac:spMkLst>
            <pc:docMk/>
            <pc:sldMk cId="2472184747" sldId="270"/>
            <ac:spMk id="4" creationId="{35AB63DF-FE22-4C0B-AA98-E1FC8FA1EB5E}"/>
          </ac:spMkLst>
        </pc:spChg>
        <pc:spChg chg="add del mod">
          <ac:chgData name="Janine White" userId="e2e72ea7f405bf34" providerId="LiveId" clId="{EC1F34D9-E194-46A7-A019-8D4C8E0ED686}" dt="2019-10-08T21:04:31.749" v="388" actId="478"/>
          <ac:spMkLst>
            <pc:docMk/>
            <pc:sldMk cId="2472184747" sldId="270"/>
            <ac:spMk id="5" creationId="{D4A106DC-655D-498E-A74A-47C8A13FA3F3}"/>
          </ac:spMkLst>
        </pc:spChg>
        <pc:spChg chg="mod">
          <ac:chgData name="Janine White" userId="e2e72ea7f405bf34" providerId="LiveId" clId="{EC1F34D9-E194-46A7-A019-8D4C8E0ED686}" dt="2019-10-08T22:37:55.631" v="557" actId="20577"/>
          <ac:spMkLst>
            <pc:docMk/>
            <pc:sldMk cId="2472184747" sldId="270"/>
            <ac:spMk id="7" creationId="{B48408D5-2669-47FE-AD6F-3747CAC875C9}"/>
          </ac:spMkLst>
        </pc:spChg>
        <pc:picChg chg="del">
          <ac:chgData name="Janine White" userId="e2e72ea7f405bf34" providerId="LiveId" clId="{EC1F34D9-E194-46A7-A019-8D4C8E0ED686}" dt="2019-10-08T21:04:24.303" v="386" actId="478"/>
          <ac:picMkLst>
            <pc:docMk/>
            <pc:sldMk cId="2472184747" sldId="270"/>
            <ac:picMk id="3" creationId="{38785A06-75A9-4EEA-A5A2-42B5A1DF7D15}"/>
          </ac:picMkLst>
        </pc:picChg>
        <pc:picChg chg="add mod">
          <ac:chgData name="Janine White" userId="e2e72ea7f405bf34" providerId="LiveId" clId="{EC1F34D9-E194-46A7-A019-8D4C8E0ED686}" dt="2019-10-08T22:36:12.830" v="460" actId="1076"/>
          <ac:picMkLst>
            <pc:docMk/>
            <pc:sldMk cId="2472184747" sldId="270"/>
            <ac:picMk id="3" creationId="{65E86DA0-47FB-4EA7-8205-B80F79785A6C}"/>
          </ac:picMkLst>
        </pc:picChg>
        <pc:picChg chg="add del mod">
          <ac:chgData name="Janine White" userId="e2e72ea7f405bf34" providerId="LiveId" clId="{EC1F34D9-E194-46A7-A019-8D4C8E0ED686}" dt="2019-10-08T22:35:51.493" v="455" actId="478"/>
          <ac:picMkLst>
            <pc:docMk/>
            <pc:sldMk cId="2472184747" sldId="270"/>
            <ac:picMk id="1026" creationId="{920FFB44-0B6F-48D8-B594-32EB92D697BB}"/>
          </ac:picMkLst>
        </pc:pic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Phoenix rents and home prices are rising faster than Phoenix and US CPI.  Phoenix CPI is rising faster than US CPI.</a:t>
            </a:r>
          </a:p>
          <a:p>
            <a:r>
              <a:rPr lang="en-US" dirty="0"/>
              <a:t>Median home sales prices are closely related to employment. During the Great Recession, home prices fell faster than </a:t>
            </a:r>
            <a:r>
              <a:rPr lang="en-US"/>
              <a:t>employment.</a:t>
            </a:r>
            <a:endParaRPr lang="en-US" dirty="0"/>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75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884023" y="97491"/>
            <a:ext cx="3044353" cy="5909310"/>
          </a:xfrm>
          <a:prstGeom prst="rect">
            <a:avLst/>
          </a:prstGeom>
          <a:noFill/>
        </p:spPr>
        <p:txBody>
          <a:bodyPr wrap="square" rtlCol="0">
            <a:spAutoFit/>
          </a:bodyPr>
          <a:lstStyle/>
          <a:p>
            <a:r>
              <a:rPr lang="en-US" dirty="0"/>
              <a:t>We can see on the graph that between 2010-10-31 and 2018-12-31 the average price of goods in America increased by 14%.</a:t>
            </a:r>
          </a:p>
          <a:p>
            <a:endParaRPr lang="en-US" dirty="0"/>
          </a:p>
          <a:p>
            <a:r>
              <a:rPr lang="en-US" dirty="0"/>
              <a:t> Using the 'OER' as an estimate for US rental values we can see that on average, rents have gone up 24.6% from 2010-10-31 to 2018-12-31.</a:t>
            </a:r>
          </a:p>
          <a:p>
            <a:endParaRPr lang="en-US" dirty="0"/>
          </a:p>
          <a:p>
            <a:r>
              <a:rPr lang="en-US" dirty="0"/>
              <a:t>The average rent in Phoenix has increased by 56%, over twice as fast as the national average.</a:t>
            </a:r>
          </a:p>
          <a:p>
            <a:endParaRPr lang="en-US" dirty="0"/>
          </a:p>
          <a:p>
            <a:r>
              <a:rPr lang="en-US" dirty="0"/>
              <a:t>In 2015 housing prices began to increasingly outpace increases in rents.</a:t>
            </a:r>
          </a:p>
        </p:txBody>
      </p:sp>
      <p:sp>
        <p:nvSpPr>
          <p:cNvPr id="2" name="TextBox 1">
            <a:extLst>
              <a:ext uri="{FF2B5EF4-FFF2-40B4-BE49-F238E27FC236}">
                <a16:creationId xmlns:a16="http://schemas.microsoft.com/office/drawing/2014/main" id="{13636D2A-98AD-4DB7-8CD0-02AAEF9E1168}"/>
              </a:ext>
            </a:extLst>
          </p:cNvPr>
          <p:cNvSpPr txBox="1"/>
          <p:nvPr/>
        </p:nvSpPr>
        <p:spPr>
          <a:xfrm flipH="1">
            <a:off x="3900541" y="5024718"/>
            <a:ext cx="4633857" cy="170777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Home Prices</a:t>
            </a:r>
          </a:p>
        </p:txBody>
      </p:sp>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Median home sales prices are closely related to employment.</a:t>
            </a:r>
          </a:p>
          <a:p>
            <a:r>
              <a:rPr lang="en-US" dirty="0"/>
              <a:t>During the Great Recession, home prices fell faster than employment.</a:t>
            </a:r>
          </a:p>
        </p:txBody>
      </p:sp>
      <p:pic>
        <p:nvPicPr>
          <p:cNvPr id="3" name="Picture 2">
            <a:extLst>
              <a:ext uri="{FF2B5EF4-FFF2-40B4-BE49-F238E27FC236}">
                <a16:creationId xmlns:a16="http://schemas.microsoft.com/office/drawing/2014/main" id="{65E86DA0-47FB-4EA7-8205-B80F79785A6C}"/>
              </a:ext>
            </a:extLst>
          </p:cNvPr>
          <p:cNvPicPr>
            <a:picLocks noChangeAspect="1"/>
          </p:cNvPicPr>
          <p:nvPr/>
        </p:nvPicPr>
        <p:blipFill>
          <a:blip r:embed="rId2"/>
          <a:stretch>
            <a:fillRect/>
          </a:stretch>
        </p:blipFill>
        <p:spPr>
          <a:xfrm>
            <a:off x="1441451" y="2025802"/>
            <a:ext cx="8671193" cy="3612998"/>
          </a:xfrm>
          <a:prstGeom prst="rect">
            <a:avLst/>
          </a:prstGeom>
        </p:spPr>
      </p:pic>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248</TotalTime>
  <Words>546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Home Prices</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Jordan DellaMaddalena</cp:lastModifiedBy>
  <cp:revision>8</cp:revision>
  <dcterms:created xsi:type="dcterms:W3CDTF">2019-10-05T20:57:50Z</dcterms:created>
  <dcterms:modified xsi:type="dcterms:W3CDTF">2019-10-09T01:22:42Z</dcterms:modified>
</cp:coreProperties>
</file>