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5" r:id="rId6"/>
    <p:sldId id="266" r:id="rId7"/>
    <p:sldId id="269" r:id="rId8"/>
    <p:sldId id="270" r:id="rId9"/>
    <p:sldId id="264"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3" d="100"/>
          <a:sy n="123"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EC1F34D9-E194-46A7-A019-8D4C8E0ED686}"/>
    <pc:docChg chg="custSel modSld">
      <pc:chgData name="Janine White" userId="e2e72ea7f405bf34" providerId="LiveId" clId="{EC1F34D9-E194-46A7-A019-8D4C8E0ED686}" dt="2019-10-08T22:38:13.552" v="561" actId="20577"/>
      <pc:docMkLst>
        <pc:docMk/>
      </pc:docMkLst>
      <pc:sldChg chg="addSp delSp modSp">
        <pc:chgData name="Janine White" userId="e2e72ea7f405bf34" providerId="LiveId" clId="{EC1F34D9-E194-46A7-A019-8D4C8E0ED686}" dt="2019-10-08T20:12:37.076" v="241" actId="20577"/>
        <pc:sldMkLst>
          <pc:docMk/>
          <pc:sldMk cId="609155619" sldId="266"/>
        </pc:sldMkLst>
        <pc:spChg chg="mod">
          <ac:chgData name="Janine White" userId="e2e72ea7f405bf34" providerId="LiveId" clId="{EC1F34D9-E194-46A7-A019-8D4C8E0ED686}" dt="2019-10-08T20:09:27.476" v="23" actId="20577"/>
          <ac:spMkLst>
            <pc:docMk/>
            <pc:sldMk cId="609155619" sldId="266"/>
            <ac:spMk id="4" creationId="{35AB63DF-FE22-4C0B-AA98-E1FC8FA1EB5E}"/>
          </ac:spMkLst>
        </pc:spChg>
        <pc:spChg chg="del">
          <ac:chgData name="Janine White" userId="e2e72ea7f405bf34" providerId="LiveId" clId="{EC1F34D9-E194-46A7-A019-8D4C8E0ED686}" dt="2019-10-08T20:08:57.202" v="0" actId="931"/>
          <ac:spMkLst>
            <pc:docMk/>
            <pc:sldMk cId="609155619" sldId="266"/>
            <ac:spMk id="5" creationId="{DF6C9317-988F-4F4D-BE7B-EA6348472100}"/>
          </ac:spMkLst>
        </pc:spChg>
        <pc:spChg chg="add mod">
          <ac:chgData name="Janine White" userId="e2e72ea7f405bf34" providerId="LiveId" clId="{EC1F34D9-E194-46A7-A019-8D4C8E0ED686}" dt="2019-10-08T20:12:37.076" v="241" actId="20577"/>
          <ac:spMkLst>
            <pc:docMk/>
            <pc:sldMk cId="609155619" sldId="266"/>
            <ac:spMk id="6" creationId="{579A1985-FFDB-4B14-96C6-37CF26C427BF}"/>
          </ac:spMkLst>
        </pc:spChg>
        <pc:picChg chg="add mod">
          <ac:chgData name="Janine White" userId="e2e72ea7f405bf34" providerId="LiveId" clId="{EC1F34D9-E194-46A7-A019-8D4C8E0ED686}" dt="2019-10-08T20:10:01.566" v="33" actId="1076"/>
          <ac:picMkLst>
            <pc:docMk/>
            <pc:sldMk cId="609155619" sldId="266"/>
            <ac:picMk id="3" creationId="{1024CA76-0FC2-4369-9562-5E13FE2BE4FD}"/>
          </ac:picMkLst>
        </pc:picChg>
      </pc:sldChg>
      <pc:sldChg chg="modSp">
        <pc:chgData name="Janine White" userId="e2e72ea7f405bf34" providerId="LiveId" clId="{EC1F34D9-E194-46A7-A019-8D4C8E0ED686}" dt="2019-10-08T22:38:13.552" v="561" actId="20577"/>
        <pc:sldMkLst>
          <pc:docMk/>
          <pc:sldMk cId="459163561" sldId="268"/>
        </pc:sldMkLst>
        <pc:spChg chg="mod">
          <ac:chgData name="Janine White" userId="e2e72ea7f405bf34" providerId="LiveId" clId="{EC1F34D9-E194-46A7-A019-8D4C8E0ED686}" dt="2019-10-08T22:38:13.552" v="561" actId="20577"/>
          <ac:spMkLst>
            <pc:docMk/>
            <pc:sldMk cId="459163561" sldId="268"/>
            <ac:spMk id="3" creationId="{1450FF8A-0AF1-4455-AEFB-D5AF35F85F6A}"/>
          </ac:spMkLst>
        </pc:spChg>
      </pc:sldChg>
      <pc:sldChg chg="addSp delSp modSp">
        <pc:chgData name="Janine White" userId="e2e72ea7f405bf34" providerId="LiveId" clId="{EC1F34D9-E194-46A7-A019-8D4C8E0ED686}" dt="2019-10-08T22:37:55.631" v="557" actId="20577"/>
        <pc:sldMkLst>
          <pc:docMk/>
          <pc:sldMk cId="2472184747" sldId="270"/>
        </pc:sldMkLst>
        <pc:spChg chg="mod">
          <ac:chgData name="Janine White" userId="e2e72ea7f405bf34" providerId="LiveId" clId="{EC1F34D9-E194-46A7-A019-8D4C8E0ED686}" dt="2019-10-08T22:36:38.895" v="475" actId="20577"/>
          <ac:spMkLst>
            <pc:docMk/>
            <pc:sldMk cId="2472184747" sldId="270"/>
            <ac:spMk id="4" creationId="{35AB63DF-FE22-4C0B-AA98-E1FC8FA1EB5E}"/>
          </ac:spMkLst>
        </pc:spChg>
        <pc:spChg chg="add del mod">
          <ac:chgData name="Janine White" userId="e2e72ea7f405bf34" providerId="LiveId" clId="{EC1F34D9-E194-46A7-A019-8D4C8E0ED686}" dt="2019-10-08T21:04:31.749" v="388" actId="478"/>
          <ac:spMkLst>
            <pc:docMk/>
            <pc:sldMk cId="2472184747" sldId="270"/>
            <ac:spMk id="5" creationId="{D4A106DC-655D-498E-A74A-47C8A13FA3F3}"/>
          </ac:spMkLst>
        </pc:spChg>
        <pc:spChg chg="mod">
          <ac:chgData name="Janine White" userId="e2e72ea7f405bf34" providerId="LiveId" clId="{EC1F34D9-E194-46A7-A019-8D4C8E0ED686}" dt="2019-10-08T22:37:55.631" v="557" actId="20577"/>
          <ac:spMkLst>
            <pc:docMk/>
            <pc:sldMk cId="2472184747" sldId="270"/>
            <ac:spMk id="7" creationId="{B48408D5-2669-47FE-AD6F-3747CAC875C9}"/>
          </ac:spMkLst>
        </pc:spChg>
        <pc:picChg chg="del">
          <ac:chgData name="Janine White" userId="e2e72ea7f405bf34" providerId="LiveId" clId="{EC1F34D9-E194-46A7-A019-8D4C8E0ED686}" dt="2019-10-08T21:04:24.303" v="386" actId="478"/>
          <ac:picMkLst>
            <pc:docMk/>
            <pc:sldMk cId="2472184747" sldId="270"/>
            <ac:picMk id="3" creationId="{38785A06-75A9-4EEA-A5A2-42B5A1DF7D15}"/>
          </ac:picMkLst>
        </pc:picChg>
        <pc:picChg chg="add mod">
          <ac:chgData name="Janine White" userId="e2e72ea7f405bf34" providerId="LiveId" clId="{EC1F34D9-E194-46A7-A019-8D4C8E0ED686}" dt="2019-10-08T22:36:12.830" v="460" actId="1076"/>
          <ac:picMkLst>
            <pc:docMk/>
            <pc:sldMk cId="2472184747" sldId="270"/>
            <ac:picMk id="3" creationId="{65E86DA0-47FB-4EA7-8205-B80F79785A6C}"/>
          </ac:picMkLst>
        </pc:picChg>
        <pc:picChg chg="add del mod">
          <ac:chgData name="Janine White" userId="e2e72ea7f405bf34" providerId="LiveId" clId="{EC1F34D9-E194-46A7-A019-8D4C8E0ED686}" dt="2019-10-08T22:35:51.493" v="455" actId="478"/>
          <ac:picMkLst>
            <pc:docMk/>
            <pc:sldMk cId="2472184747" sldId="270"/>
            <ac:picMk id="1026" creationId="{920FFB44-0B6F-48D8-B594-32EB92D697BB}"/>
          </ac:picMkLst>
        </pc:picChg>
      </pc:sldChg>
    </pc:docChg>
  </pc:docChgLst>
  <pc:docChgLst>
    <pc:chgData name="Janine White" userId="e2e72ea7f405bf34" providerId="LiveId" clId="{41FC7959-8AFA-4254-8188-2E30BCABEB1E}"/>
    <pc:docChg chg="custSel addSld delSld modSld sldOrd">
      <pc:chgData name="Janine White" userId="e2e72ea7f405bf34" providerId="LiveId" clId="{41FC7959-8AFA-4254-8188-2E30BCABEB1E}" dt="2019-10-07T04:00:40.328" v="3408"/>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7T03:29:30.903" v="3046" actId="20577"/>
        <pc:sldMkLst>
          <pc:docMk/>
          <pc:sldMk cId="907505267" sldId="257"/>
        </pc:sldMkLst>
        <pc:spChg chg="mod">
          <ac:chgData name="Janine White" userId="e2e72ea7f405bf34" providerId="LiveId" clId="{41FC7959-8AFA-4254-8188-2E30BCABEB1E}" dt="2019-10-07T03:28:54.871" v="3036" actId="20577"/>
          <ac:spMkLst>
            <pc:docMk/>
            <pc:sldMk cId="907505267" sldId="257"/>
            <ac:spMk id="2" creationId="{9090C649-4511-4902-BF7F-C550F6A11B2E}"/>
          </ac:spMkLst>
        </pc:spChg>
        <pc:spChg chg="mod">
          <ac:chgData name="Janine White" userId="e2e72ea7f405bf34" providerId="LiveId" clId="{41FC7959-8AFA-4254-8188-2E30BCABEB1E}" dt="2019-10-07T03:29:30.903" v="304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7T03:28:19.134" v="3011" actId="1076"/>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7T03:28:19.134" v="3011" actId="1076"/>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7T03:31:34.357" v="3078" actId="14734"/>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7T03:31:34.357" v="3078" actId="14734"/>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ord">
        <pc:chgData name="Janine White" userId="e2e72ea7f405bf34" providerId="LiveId" clId="{41FC7959-8AFA-4254-8188-2E30BCABEB1E}" dt="2019-10-07T03:30:02.696" v="304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ord">
        <pc:chgData name="Janine White" userId="e2e72ea7f405bf34" providerId="LiveId" clId="{41FC7959-8AFA-4254-8188-2E30BCABEB1E}" dt="2019-10-07T03:30:10.290" v="3048"/>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7T04:00:40.328" v="3408"/>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7T04:00:40.328" v="3408"/>
          <ac:spMkLst>
            <pc:docMk/>
            <pc:sldMk cId="459163561" sldId="268"/>
            <ac:spMk id="3" creationId="{1450FF8A-0AF1-4455-AEFB-D5AF35F85F6A}"/>
          </ac:spMkLst>
        </pc:spChg>
      </pc:sldChg>
      <pc:sldChg chg="modSp add">
        <pc:chgData name="Janine White" userId="e2e72ea7f405bf34" providerId="LiveId" clId="{41FC7959-8AFA-4254-8188-2E30BCABEB1E}" dt="2019-10-07T03:30:42.471" v="3059" actId="20577"/>
        <pc:sldMkLst>
          <pc:docMk/>
          <pc:sldMk cId="4054900872" sldId="269"/>
        </pc:sldMkLst>
        <pc:spChg chg="mod">
          <ac:chgData name="Janine White" userId="e2e72ea7f405bf34" providerId="LiveId" clId="{41FC7959-8AFA-4254-8188-2E30BCABEB1E}" dt="2019-10-07T03:30:42.471" v="3059" actId="20577"/>
          <ac:spMkLst>
            <pc:docMk/>
            <pc:sldMk cId="4054900872" sldId="269"/>
            <ac:spMk id="2" creationId="{85DFD876-04E6-48F0-82AF-0E5B434DE4CB}"/>
          </ac:spMkLst>
        </pc:spChg>
      </pc:sldChg>
      <pc:sldChg chg="addSp delSp modSp add">
        <pc:chgData name="Janine White" userId="e2e72ea7f405bf34" providerId="LiveId" clId="{41FC7959-8AFA-4254-8188-2E30BCABEB1E}" dt="2019-10-07T04:00:01.321" v="3406" actId="20577"/>
        <pc:sldMkLst>
          <pc:docMk/>
          <pc:sldMk cId="2472184747" sldId="270"/>
        </pc:sldMkLst>
        <pc:spChg chg="mod">
          <ac:chgData name="Janine White" userId="e2e72ea7f405bf34" providerId="LiveId" clId="{41FC7959-8AFA-4254-8188-2E30BCABEB1E}" dt="2019-10-07T03:56:29.113" v="3125" actId="20577"/>
          <ac:spMkLst>
            <pc:docMk/>
            <pc:sldMk cId="2472184747" sldId="270"/>
            <ac:spMk id="4" creationId="{35AB63DF-FE22-4C0B-AA98-E1FC8FA1EB5E}"/>
          </ac:spMkLst>
        </pc:spChg>
        <pc:spChg chg="del">
          <ac:chgData name="Janine White" userId="e2e72ea7f405bf34" providerId="LiveId" clId="{41FC7959-8AFA-4254-8188-2E30BCABEB1E}" dt="2019-10-07T03:55:33.138" v="3103" actId="931"/>
          <ac:spMkLst>
            <pc:docMk/>
            <pc:sldMk cId="2472184747" sldId="270"/>
            <ac:spMk id="5" creationId="{DF6C9317-988F-4F4D-BE7B-EA6348472100}"/>
          </ac:spMkLst>
        </pc:spChg>
        <pc:spChg chg="add del mod">
          <ac:chgData name="Janine White" userId="e2e72ea7f405bf34" providerId="LiveId" clId="{41FC7959-8AFA-4254-8188-2E30BCABEB1E}" dt="2019-10-07T03:56:05.567" v="3106"/>
          <ac:spMkLst>
            <pc:docMk/>
            <pc:sldMk cId="2472184747" sldId="270"/>
            <ac:spMk id="6" creationId="{D0DA106C-4D15-4B40-B348-BBAC854F5665}"/>
          </ac:spMkLst>
        </pc:spChg>
        <pc:spChg chg="add mod">
          <ac:chgData name="Janine White" userId="e2e72ea7f405bf34" providerId="LiveId" clId="{41FC7959-8AFA-4254-8188-2E30BCABEB1E}" dt="2019-10-07T04:00:01.321" v="3406" actId="20577"/>
          <ac:spMkLst>
            <pc:docMk/>
            <pc:sldMk cId="2472184747" sldId="270"/>
            <ac:spMk id="7" creationId="{B48408D5-2669-47FE-AD6F-3747CAC875C9}"/>
          </ac:spMkLst>
        </pc:spChg>
        <pc:picChg chg="add mod">
          <ac:chgData name="Janine White" userId="e2e72ea7f405bf34" providerId="LiveId" clId="{41FC7959-8AFA-4254-8188-2E30BCABEB1E}" dt="2019-10-07T03:56:14.659" v="3107" actId="1076"/>
          <ac:picMkLst>
            <pc:docMk/>
            <pc:sldMk cId="2472184747" sldId="270"/>
            <ac:picMk id="3" creationId="{38785A06-75A9-4EEA-A5A2-42B5A1DF7D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 Id="rId4" Type="http://schemas.openxmlformats.org/officeDocument/2006/relationships/hyperlink" Target="https://www.bls.gov/data/#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211558978"/>
              </p:ext>
            </p:extLst>
          </p:nvPr>
        </p:nvGraphicFramePr>
        <p:xfrm>
          <a:off x="7842250" y="1563792"/>
          <a:ext cx="3930650" cy="1740564"/>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411137643"/>
                    </a:ext>
                  </a:extLst>
                </a:gridCol>
                <a:gridCol w="2470150">
                  <a:extLst>
                    <a:ext uri="{9D8B030D-6E8A-4147-A177-3AD203B41FA5}">
                      <a16:colId xmlns:a16="http://schemas.microsoft.com/office/drawing/2014/main" val="1168230022"/>
                    </a:ext>
                  </a:extLst>
                </a:gridCol>
              </a:tblGrid>
              <a:tr h="586925">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366828">
                <a:tc>
                  <a:txBody>
                    <a:bodyPr/>
                    <a:lstStyle/>
                    <a:p>
                      <a:r>
                        <a:rPr lang="en-US" dirty="0"/>
                        <a:t>Bottom Third</a:t>
                      </a:r>
                    </a:p>
                  </a:txBody>
                  <a:tcPr/>
                </a:tc>
                <a:tc>
                  <a:txBody>
                    <a:bodyPr/>
                    <a:lstStyle/>
                    <a:p>
                      <a:r>
                        <a:rPr lang="en-US" dirty="0"/>
                        <a:t>$43,100 – $157,300</a:t>
                      </a:r>
                    </a:p>
                  </a:txBody>
                  <a:tcPr/>
                </a:tc>
                <a:extLst>
                  <a:ext uri="{0D108BD9-81ED-4DB2-BD59-A6C34878D82A}">
                    <a16:rowId xmlns:a16="http://schemas.microsoft.com/office/drawing/2014/main" val="3104798700"/>
                  </a:ext>
                </a:extLst>
              </a:tr>
              <a:tr h="366828">
                <a:tc>
                  <a:txBody>
                    <a:bodyPr/>
                    <a:lstStyle/>
                    <a:p>
                      <a:r>
                        <a:rPr lang="en-US" dirty="0"/>
                        <a:t>Middle Third</a:t>
                      </a:r>
                    </a:p>
                  </a:txBody>
                  <a:tcPr/>
                </a:tc>
                <a:tc>
                  <a:txBody>
                    <a:bodyPr/>
                    <a:lstStyle/>
                    <a:p>
                      <a:r>
                        <a:rPr lang="en-US" dirty="0"/>
                        <a:t>$130,300 - $271,400</a:t>
                      </a:r>
                    </a:p>
                  </a:txBody>
                  <a:tcPr/>
                </a:tc>
                <a:extLst>
                  <a:ext uri="{0D108BD9-81ED-4DB2-BD59-A6C34878D82A}">
                    <a16:rowId xmlns:a16="http://schemas.microsoft.com/office/drawing/2014/main" val="2250980138"/>
                  </a:ext>
                </a:extLst>
              </a:tr>
              <a:tr h="366828">
                <a:tc>
                  <a:txBody>
                    <a:bodyPr/>
                    <a:lstStyle/>
                    <a:p>
                      <a:r>
                        <a:rPr lang="en-US" dirty="0"/>
                        <a:t>Top Third</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Phoenix rents and home prices are rising faster than Phoenix and US CPI.  Phoenix CPI is rising faster than US CPI.</a:t>
            </a:r>
          </a:p>
          <a:p>
            <a:r>
              <a:rPr lang="en-US" dirty="0"/>
              <a:t>Median home sales prices are closely related to employment. During the Great Recession, home prices fell faster than </a:t>
            </a:r>
            <a:r>
              <a:rPr lang="en-US"/>
              <a:t>employment.</a:t>
            </a:r>
            <a:endParaRPr lang="en-US" dirty="0"/>
          </a:p>
          <a:p>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a:xfrm>
            <a:off x="1371600" y="1638300"/>
            <a:ext cx="9601200" cy="3581400"/>
          </a:xfrm>
        </p:spPr>
        <p:txBody>
          <a:bodyPr>
            <a:normAutofit fontScale="775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Are real estate prices related to employment?</a:t>
            </a:r>
          </a:p>
          <a:p>
            <a:pPr lvl="2"/>
            <a:r>
              <a:rPr lang="en-US" dirty="0"/>
              <a:t>Were socioeconomic classes affected differently by the real estate boom and bust of the Great Recession?  </a:t>
            </a:r>
          </a:p>
          <a:p>
            <a:r>
              <a:rPr lang="en-US" dirty="0"/>
              <a:t>Data was downloaded and cleaned,</a:t>
            </a:r>
          </a:p>
          <a:p>
            <a:pPr lvl="1"/>
            <a:r>
              <a:rPr lang="en-US" dirty="0"/>
              <a:t>Zillow datasets were downloaded, aggregated and pivoted.</a:t>
            </a:r>
          </a:p>
          <a:p>
            <a:pPr lvl="1"/>
            <a:r>
              <a:rPr lang="en-US" dirty="0"/>
              <a:t>CPI data was downloaded.</a:t>
            </a:r>
          </a:p>
          <a:p>
            <a:r>
              <a:rPr lang="en-US" dirty="0"/>
              <a:t>Data was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Monthly 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a:xfrm>
            <a:off x="1371600" y="1625600"/>
            <a:ext cx="9601200" cy="3784600"/>
          </a:xfrm>
        </p:spPr>
        <p:txBody>
          <a:bodyPr>
            <a:normAutofit fontScale="70000" lnSpcReduction="20000"/>
          </a:bodyPr>
          <a:lstStyle/>
          <a:p>
            <a:r>
              <a:rPr lang="en-US" dirty="0" err="1">
                <a:hlinkClick r:id="rId2"/>
              </a:rPr>
              <a:t>Quandl</a:t>
            </a:r>
            <a:r>
              <a:rPr lang="en-US" dirty="0">
                <a:hlinkClick r:id="rId2"/>
              </a:rPr>
              <a:t> Zillow Real Estate Research</a:t>
            </a:r>
            <a:r>
              <a:rPr lang="en-US" dirty="0"/>
              <a:t> (</a:t>
            </a:r>
            <a:r>
              <a:rPr lang="en-US" dirty="0">
                <a:hlinkClick r:id="rId3"/>
              </a:rPr>
              <a:t>Zillow Research</a:t>
            </a:r>
            <a:r>
              <a:rPr lang="en-US" dirty="0"/>
              <a:t>) </a:t>
            </a:r>
          </a:p>
          <a:p>
            <a:pPr lvl="1"/>
            <a:r>
              <a:rPr lang="en-US" dirty="0"/>
              <a:t>C36159_SCSABT - Median Sales Count Bottom Tier</a:t>
            </a:r>
          </a:p>
          <a:p>
            <a:pPr lvl="1"/>
            <a:r>
              <a:rPr lang="en-US" dirty="0"/>
              <a:t>C36159_SCSAMT - Median Sales Count Middle Tier</a:t>
            </a:r>
          </a:p>
          <a:p>
            <a:pPr lvl="1"/>
            <a:r>
              <a:rPr lang="en-US" dirty="0"/>
              <a:t>C36159_SCSATT - Median Sales Count Middle Tier</a:t>
            </a:r>
          </a:p>
          <a:p>
            <a:pPr lvl="1"/>
            <a:r>
              <a:rPr lang="en-US" dirty="0"/>
              <a:t>C36159_SP – Median Sales Price</a:t>
            </a:r>
          </a:p>
          <a:p>
            <a:pPr lvl="1"/>
            <a:r>
              <a:rPr lang="en-US" dirty="0"/>
              <a:t>C36159_SPBT - Median Sales Price Bottom Tier</a:t>
            </a:r>
          </a:p>
          <a:p>
            <a:pPr lvl="1"/>
            <a:r>
              <a:rPr lang="en-US" dirty="0"/>
              <a:t>C36159_SPMT - Median Sales Price Middle Tier</a:t>
            </a:r>
          </a:p>
          <a:p>
            <a:pPr lvl="1"/>
            <a:r>
              <a:rPr lang="en-US" dirty="0"/>
              <a:t>C36159_SPTT - Median Sales Price Top Tier</a:t>
            </a:r>
          </a:p>
          <a:p>
            <a:pPr lvl="1"/>
            <a:r>
              <a:rPr lang="en-US" dirty="0"/>
              <a:t>C36159_FOR10K - Foreclosure rate per 10,000 homes</a:t>
            </a:r>
          </a:p>
          <a:p>
            <a:pPr lvl="1"/>
            <a:r>
              <a:rPr lang="en-US" dirty="0"/>
              <a:t>M14_PRRAH – Price to Rent Ratio</a:t>
            </a:r>
          </a:p>
          <a:p>
            <a:r>
              <a:rPr lang="en-US" dirty="0">
                <a:hlinkClick r:id="rId4"/>
              </a:rPr>
              <a:t>Bureau of Labor Statistics</a:t>
            </a:r>
            <a:endParaRPr lang="en-US" dirty="0"/>
          </a:p>
          <a:p>
            <a:pPr lvl="1"/>
            <a:r>
              <a:rPr lang="en-US" dirty="0"/>
              <a:t>Consumer Price Index</a:t>
            </a:r>
          </a:p>
          <a:p>
            <a:pPr lvl="1"/>
            <a:r>
              <a:rPr lang="en-US" dirty="0"/>
              <a:t>Primary Residence, Rent</a:t>
            </a:r>
          </a:p>
          <a:p>
            <a:pPr lvl="1"/>
            <a:r>
              <a:rPr lang="en-US" dirty="0"/>
              <a:t>Employment</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 Inflation</a:t>
            </a:r>
          </a:p>
        </p:txBody>
      </p:sp>
      <p:pic>
        <p:nvPicPr>
          <p:cNvPr id="3" name="Content Placeholder 2">
            <a:extLst>
              <a:ext uri="{FF2B5EF4-FFF2-40B4-BE49-F238E27FC236}">
                <a16:creationId xmlns:a16="http://schemas.microsoft.com/office/drawing/2014/main" id="{1024CA76-0FC2-4369-9562-5E13FE2BE4FD}"/>
              </a:ext>
            </a:extLst>
          </p:cNvPr>
          <p:cNvPicPr>
            <a:picLocks noGrp="1" noChangeAspect="1"/>
          </p:cNvPicPr>
          <p:nvPr>
            <p:ph idx="1"/>
          </p:nvPr>
        </p:nvPicPr>
        <p:blipFill>
          <a:blip r:embed="rId2"/>
          <a:stretch>
            <a:fillRect/>
          </a:stretch>
        </p:blipFill>
        <p:spPr>
          <a:xfrm>
            <a:off x="1371600" y="1428750"/>
            <a:ext cx="7162799" cy="3581400"/>
          </a:xfrm>
        </p:spPr>
      </p:pic>
      <p:sp>
        <p:nvSpPr>
          <p:cNvPr id="6" name="TextBox 5">
            <a:extLst>
              <a:ext uri="{FF2B5EF4-FFF2-40B4-BE49-F238E27FC236}">
                <a16:creationId xmlns:a16="http://schemas.microsoft.com/office/drawing/2014/main" id="{579A1985-FFDB-4B14-96C6-37CF26C427BF}"/>
              </a:ext>
            </a:extLst>
          </p:cNvPr>
          <p:cNvSpPr txBox="1"/>
          <p:nvPr/>
        </p:nvSpPr>
        <p:spPr>
          <a:xfrm>
            <a:off x="8787540" y="1428750"/>
            <a:ext cx="3122908" cy="2031325"/>
          </a:xfrm>
          <a:prstGeom prst="rect">
            <a:avLst/>
          </a:prstGeom>
          <a:noFill/>
        </p:spPr>
        <p:txBody>
          <a:bodyPr wrap="square" rtlCol="0">
            <a:spAutoFit/>
          </a:bodyPr>
          <a:lstStyle/>
          <a:p>
            <a:r>
              <a:rPr lang="en-US" dirty="0"/>
              <a:t>Phoenix rents and home sale</a:t>
            </a:r>
          </a:p>
          <a:p>
            <a:r>
              <a:rPr lang="en-US" dirty="0"/>
              <a:t>prices have been rising faster than inflation since the Great Recession.</a:t>
            </a:r>
          </a:p>
          <a:p>
            <a:endParaRPr lang="en-US" dirty="0"/>
          </a:p>
          <a:p>
            <a:r>
              <a:rPr lang="en-US" dirty="0"/>
              <a:t>Phoenix CPI is rising faster than US CPI.</a:t>
            </a:r>
          </a:p>
        </p:txBody>
      </p:sp>
    </p:spTree>
    <p:extLst>
      <p:ext uri="{BB962C8B-B14F-4D97-AF65-F5344CB8AC3E}">
        <p14:creationId xmlns:p14="http://schemas.microsoft.com/office/powerpoint/2010/main" val="609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Employment</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49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a:t>
            </a:r>
            <a:br>
              <a:rPr lang="en-US" dirty="0"/>
            </a:br>
            <a:r>
              <a:rPr lang="en-US" dirty="0"/>
              <a:t>Employment and Home Prices</a:t>
            </a:r>
          </a:p>
        </p:txBody>
      </p:sp>
      <p:sp>
        <p:nvSpPr>
          <p:cNvPr id="7" name="TextBox 6">
            <a:extLst>
              <a:ext uri="{FF2B5EF4-FFF2-40B4-BE49-F238E27FC236}">
                <a16:creationId xmlns:a16="http://schemas.microsoft.com/office/drawing/2014/main" id="{B48408D5-2669-47FE-AD6F-3747CAC875C9}"/>
              </a:ext>
            </a:extLst>
          </p:cNvPr>
          <p:cNvSpPr txBox="1"/>
          <p:nvPr/>
        </p:nvSpPr>
        <p:spPr>
          <a:xfrm>
            <a:off x="1441451" y="5638800"/>
            <a:ext cx="9340850" cy="646331"/>
          </a:xfrm>
          <a:prstGeom prst="rect">
            <a:avLst/>
          </a:prstGeom>
          <a:noFill/>
        </p:spPr>
        <p:txBody>
          <a:bodyPr wrap="square" rtlCol="0">
            <a:spAutoFit/>
          </a:bodyPr>
          <a:lstStyle/>
          <a:p>
            <a:r>
              <a:rPr lang="en-US" dirty="0"/>
              <a:t>Median home sales prices are closely related to employment.</a:t>
            </a:r>
          </a:p>
          <a:p>
            <a:r>
              <a:rPr lang="en-US" dirty="0"/>
              <a:t>During the Great Recession, home prices fell faster than employment.</a:t>
            </a:r>
          </a:p>
        </p:txBody>
      </p:sp>
      <p:pic>
        <p:nvPicPr>
          <p:cNvPr id="3" name="Picture 2">
            <a:extLst>
              <a:ext uri="{FF2B5EF4-FFF2-40B4-BE49-F238E27FC236}">
                <a16:creationId xmlns:a16="http://schemas.microsoft.com/office/drawing/2014/main" id="{65E86DA0-47FB-4EA7-8205-B80F79785A6C}"/>
              </a:ext>
            </a:extLst>
          </p:cNvPr>
          <p:cNvPicPr>
            <a:picLocks noChangeAspect="1"/>
          </p:cNvPicPr>
          <p:nvPr/>
        </p:nvPicPr>
        <p:blipFill>
          <a:blip r:embed="rId2"/>
          <a:stretch>
            <a:fillRect/>
          </a:stretch>
        </p:blipFill>
        <p:spPr>
          <a:xfrm>
            <a:off x="1441451" y="2025802"/>
            <a:ext cx="8671193" cy="3612998"/>
          </a:xfrm>
          <a:prstGeom prst="rect">
            <a:avLst/>
          </a:prstGeom>
        </p:spPr>
      </p:pic>
    </p:spTree>
    <p:extLst>
      <p:ext uri="{BB962C8B-B14F-4D97-AF65-F5344CB8AC3E}">
        <p14:creationId xmlns:p14="http://schemas.microsoft.com/office/powerpoint/2010/main" val="2472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242</TotalTime>
  <Words>550</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Analysis of Phoenix, AZ Real Estate Trends</vt:lpstr>
      <vt:lpstr>Methodology and Data Sources</vt:lpstr>
      <vt:lpstr>Methodology</vt:lpstr>
      <vt:lpstr>Monthly Data Sources</vt:lpstr>
      <vt:lpstr>Inflation</vt:lpstr>
      <vt:lpstr>Phoenix, AZ Inflation</vt:lpstr>
      <vt:lpstr>Employment</vt:lpstr>
      <vt:lpstr>Phoenix, AZ Employment and Home Prices</vt:lpstr>
      <vt:lpstr>Tier Analysis</vt:lpstr>
      <vt:lpstr>Phoenix, AZ Real Estate Monthly Sales Counts and Prices by Tier</vt:lpstr>
      <vt:lpstr>Phoenix, AZ Real Estate Annual Sales Counts and Price Changes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Janine White</cp:lastModifiedBy>
  <cp:revision>7</cp:revision>
  <dcterms:created xsi:type="dcterms:W3CDTF">2019-10-05T20:57:50Z</dcterms:created>
  <dcterms:modified xsi:type="dcterms:W3CDTF">2019-10-08T22:38:14Z</dcterms:modified>
</cp:coreProperties>
</file>