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71" r:id="rId5"/>
    <p:sldId id="258" r:id="rId6"/>
    <p:sldId id="276" r:id="rId7"/>
    <p:sldId id="262" r:id="rId8"/>
    <p:sldId id="259" r:id="rId9"/>
    <p:sldId id="261" r:id="rId10"/>
    <p:sldId id="260" r:id="rId11"/>
    <p:sldId id="272" r:id="rId12"/>
    <p:sldId id="264" r:id="rId13"/>
    <p:sldId id="265" r:id="rId14"/>
    <p:sldId id="268" r:id="rId15"/>
    <p:sldId id="270" r:id="rId16"/>
    <p:sldId id="269" r:id="rId17"/>
    <p:sldId id="275" r:id="rId18"/>
    <p:sldId id="267" r:id="rId19"/>
    <p:sldId id="277" r:id="rId20"/>
    <p:sldId id="285" r:id="rId21"/>
    <p:sldId id="286" r:id="rId22"/>
    <p:sldId id="287" r:id="rId23"/>
    <p:sldId id="288" r:id="rId24"/>
    <p:sldId id="28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0BE3938-477D-40DD-ADA6-9A23650457A8}" type="datetimeFigureOut">
              <a:rPr lang="en-US" smtClean="0"/>
              <a:t>7/3/2016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67171F0-ED6A-4936-B14F-845F49935849}"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957944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E3938-477D-40DD-ADA6-9A23650457A8}" type="datetimeFigureOut">
              <a:rPr lang="en-US" smtClean="0"/>
              <a:t>7/3/2016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171F0-ED6A-4936-B14F-845F49935849}" type="slidenum">
              <a:rPr lang="en-US" smtClean="0"/>
              <a:t>‹#›</a:t>
            </a:fld>
            <a:endParaRPr lang="en-US"/>
          </a:p>
        </p:txBody>
      </p:sp>
    </p:spTree>
    <p:extLst>
      <p:ext uri="{BB962C8B-B14F-4D97-AF65-F5344CB8AC3E}">
        <p14:creationId xmlns:p14="http://schemas.microsoft.com/office/powerpoint/2010/main" val="307365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E3938-477D-40DD-ADA6-9A23650457A8}" type="datetimeFigureOut">
              <a:rPr lang="en-US" smtClean="0"/>
              <a:t>7/3/2016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171F0-ED6A-4936-B14F-845F49935849}" type="slidenum">
              <a:rPr lang="en-US" smtClean="0"/>
              <a:t>‹#›</a:t>
            </a:fld>
            <a:endParaRPr lang="en-US"/>
          </a:p>
        </p:txBody>
      </p:sp>
    </p:spTree>
    <p:extLst>
      <p:ext uri="{BB962C8B-B14F-4D97-AF65-F5344CB8AC3E}">
        <p14:creationId xmlns:p14="http://schemas.microsoft.com/office/powerpoint/2010/main" val="148063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E3938-477D-40DD-ADA6-9A23650457A8}" type="datetimeFigureOut">
              <a:rPr lang="en-US" smtClean="0"/>
              <a:t>7/3/2016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171F0-ED6A-4936-B14F-845F49935849}" type="slidenum">
              <a:rPr lang="en-US" smtClean="0"/>
              <a:t>‹#›</a:t>
            </a:fld>
            <a:endParaRPr lang="en-US"/>
          </a:p>
        </p:txBody>
      </p:sp>
    </p:spTree>
    <p:extLst>
      <p:ext uri="{BB962C8B-B14F-4D97-AF65-F5344CB8AC3E}">
        <p14:creationId xmlns:p14="http://schemas.microsoft.com/office/powerpoint/2010/main" val="23965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0BE3938-477D-40DD-ADA6-9A23650457A8}" type="datetimeFigureOut">
              <a:rPr lang="en-US" smtClean="0"/>
              <a:t>7/3/2016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67171F0-ED6A-4936-B14F-845F49935849}"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596424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BE3938-477D-40DD-ADA6-9A23650457A8}" type="datetimeFigureOut">
              <a:rPr lang="en-US" smtClean="0"/>
              <a:t>7/3/2016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171F0-ED6A-4936-B14F-845F49935849}" type="slidenum">
              <a:rPr lang="en-US" smtClean="0"/>
              <a:t>‹#›</a:t>
            </a:fld>
            <a:endParaRPr lang="en-US"/>
          </a:p>
        </p:txBody>
      </p:sp>
    </p:spTree>
    <p:extLst>
      <p:ext uri="{BB962C8B-B14F-4D97-AF65-F5344CB8AC3E}">
        <p14:creationId xmlns:p14="http://schemas.microsoft.com/office/powerpoint/2010/main" val="241231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BE3938-477D-40DD-ADA6-9A23650457A8}" type="datetimeFigureOut">
              <a:rPr lang="en-US" smtClean="0"/>
              <a:t>7/3/2016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7171F0-ED6A-4936-B14F-845F49935849}" type="slidenum">
              <a:rPr lang="en-US" smtClean="0"/>
              <a:t>‹#›</a:t>
            </a:fld>
            <a:endParaRPr lang="en-US"/>
          </a:p>
        </p:txBody>
      </p:sp>
    </p:spTree>
    <p:extLst>
      <p:ext uri="{BB962C8B-B14F-4D97-AF65-F5344CB8AC3E}">
        <p14:creationId xmlns:p14="http://schemas.microsoft.com/office/powerpoint/2010/main" val="187706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E3938-477D-40DD-ADA6-9A23650457A8}" type="datetimeFigureOut">
              <a:rPr lang="en-US" smtClean="0"/>
              <a:t>7/3/2016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7171F0-ED6A-4936-B14F-845F49935849}" type="slidenum">
              <a:rPr lang="en-US" smtClean="0"/>
              <a:t>‹#›</a:t>
            </a:fld>
            <a:endParaRPr lang="en-US"/>
          </a:p>
        </p:txBody>
      </p:sp>
    </p:spTree>
    <p:extLst>
      <p:ext uri="{BB962C8B-B14F-4D97-AF65-F5344CB8AC3E}">
        <p14:creationId xmlns:p14="http://schemas.microsoft.com/office/powerpoint/2010/main" val="428004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E3938-477D-40DD-ADA6-9A23650457A8}" type="datetimeFigureOut">
              <a:rPr lang="en-US" smtClean="0"/>
              <a:t>7/3/2016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7171F0-ED6A-4936-B14F-845F49935849}" type="slidenum">
              <a:rPr lang="en-US" smtClean="0"/>
              <a:t>‹#›</a:t>
            </a:fld>
            <a:endParaRPr lang="en-US"/>
          </a:p>
        </p:txBody>
      </p:sp>
    </p:spTree>
    <p:extLst>
      <p:ext uri="{BB962C8B-B14F-4D97-AF65-F5344CB8AC3E}">
        <p14:creationId xmlns:p14="http://schemas.microsoft.com/office/powerpoint/2010/main" val="47912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BE3938-477D-40DD-ADA6-9A23650457A8}" type="datetimeFigureOut">
              <a:rPr lang="en-US" smtClean="0"/>
              <a:t>7/3/2016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67171F0-ED6A-4936-B14F-845F4993584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652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BE3938-477D-40DD-ADA6-9A23650457A8}" type="datetimeFigureOut">
              <a:rPr lang="en-US" smtClean="0"/>
              <a:t>7/3/2016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67171F0-ED6A-4936-B14F-845F4993584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923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0BE3938-477D-40DD-ADA6-9A23650457A8}" type="datetimeFigureOut">
              <a:rPr lang="en-US" smtClean="0"/>
              <a:t>7/3/2016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67171F0-ED6A-4936-B14F-845F49935849}"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9761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icpsr.umich.edu/icpsrweb/NACJD/studies/363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ainn.org/statistics/criminal-justice-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bi.gov/about-us/cjis/ucr/crime-in-the-u.s/2014/crime-in-the-u.s.-2014/offenses-known-to-law-enforcement/clearances/main/clearances.pdf"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fbi.gov/about-us/cjis/ucr/crime-in-the-u.s/2010/crime-in-the-u.s.-2010/clearanc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1:1 Sex Offenses 2014</a:t>
            </a:r>
          </a:p>
        </p:txBody>
      </p:sp>
      <p:sp>
        <p:nvSpPr>
          <p:cNvPr id="3" name="Subtitle 2"/>
          <p:cNvSpPr>
            <a:spLocks noGrp="1"/>
          </p:cNvSpPr>
          <p:nvPr>
            <p:ph type="subTitle" idx="1"/>
          </p:nvPr>
        </p:nvSpPr>
        <p:spPr/>
        <p:txBody>
          <a:bodyPr>
            <a:normAutofit fontScale="62500" lnSpcReduction="20000"/>
          </a:bodyPr>
          <a:lstStyle/>
          <a:p>
            <a:r>
              <a:rPr lang="en-US" dirty="0"/>
              <a:t>Janine White</a:t>
            </a:r>
          </a:p>
          <a:p>
            <a:r>
              <a:rPr lang="en-US" dirty="0"/>
              <a:t>6/30/2016</a:t>
            </a:r>
          </a:p>
          <a:p>
            <a:r>
              <a:rPr lang="en-US" dirty="0"/>
              <a:t>IEE578 Regression Project</a:t>
            </a:r>
          </a:p>
          <a:p>
            <a:r>
              <a:rPr lang="en-US" dirty="0"/>
              <a:t>Professor Douglas Montgomery</a:t>
            </a:r>
          </a:p>
          <a:p>
            <a:r>
              <a:rPr lang="en-US" dirty="0"/>
              <a:t>Arizona State University</a:t>
            </a:r>
          </a:p>
        </p:txBody>
      </p:sp>
    </p:spTree>
    <p:extLst>
      <p:ext uri="{BB962C8B-B14F-4D97-AF65-F5344CB8AC3E}">
        <p14:creationId xmlns:p14="http://schemas.microsoft.com/office/powerpoint/2010/main" val="1798646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title="Background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Divider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stretch>
            <a:fillRect/>
          </a:stretch>
        </p:blipFill>
        <p:spPr>
          <a:xfrm>
            <a:off x="6167683" y="771256"/>
            <a:ext cx="5384074" cy="5324155"/>
          </a:xfrm>
          <a:prstGeom prst="rect">
            <a:avLst/>
          </a:prstGeom>
        </p:spPr>
      </p:pic>
      <p:sp>
        <p:nvSpPr>
          <p:cNvPr id="2" name="Title 1"/>
          <p:cNvSpPr>
            <a:spLocks noGrp="1"/>
          </p:cNvSpPr>
          <p:nvPr>
            <p:ph type="title"/>
          </p:nvPr>
        </p:nvSpPr>
        <p:spPr>
          <a:xfrm>
            <a:off x="640081" y="631373"/>
            <a:ext cx="4018839" cy="2035628"/>
          </a:xfrm>
        </p:spPr>
        <p:txBody>
          <a:bodyPr>
            <a:normAutofit/>
          </a:bodyPr>
          <a:lstStyle/>
          <a:p>
            <a:r>
              <a:rPr lang="en-US" dirty="0"/>
              <a:t>Forcible Sex Offenses</a:t>
            </a:r>
          </a:p>
        </p:txBody>
      </p:sp>
      <p:sp>
        <p:nvSpPr>
          <p:cNvPr id="3" name="Content Placeholder 2"/>
          <p:cNvSpPr>
            <a:spLocks noGrp="1"/>
          </p:cNvSpPr>
          <p:nvPr>
            <p:ph idx="1"/>
          </p:nvPr>
        </p:nvSpPr>
        <p:spPr>
          <a:xfrm>
            <a:off x="640081" y="2764971"/>
            <a:ext cx="4010296" cy="3472543"/>
          </a:xfrm>
        </p:spPr>
        <p:txBody>
          <a:bodyPr>
            <a:normAutofit/>
          </a:bodyPr>
          <a:lstStyle/>
          <a:p>
            <a:r>
              <a:rPr lang="en-US" sz="1500"/>
              <a:t>Only about 10% of forcible sex offenses involve the use of alcohol, drugs, computers, or something other than personal force.</a:t>
            </a:r>
          </a:p>
        </p:txBody>
      </p:sp>
    </p:spTree>
    <p:extLst>
      <p:ext uri="{BB962C8B-B14F-4D97-AF65-F5344CB8AC3E}">
        <p14:creationId xmlns:p14="http://schemas.microsoft.com/office/powerpoint/2010/main" val="22232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Victim and Offender Demographics</a:t>
            </a:r>
          </a:p>
        </p:txBody>
      </p:sp>
    </p:spTree>
    <p:extLst>
      <p:ext uri="{BB962C8B-B14F-4D97-AF65-F5344CB8AC3E}">
        <p14:creationId xmlns:p14="http://schemas.microsoft.com/office/powerpoint/2010/main" val="126859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Victim Demographics</a:t>
            </a:r>
          </a:p>
        </p:txBody>
      </p:sp>
      <p:sp>
        <p:nvSpPr>
          <p:cNvPr id="4" name="Picture Placeholder 3"/>
          <p:cNvSpPr>
            <a:spLocks noGrp="1"/>
          </p:cNvSpPr>
          <p:nvPr>
            <p:ph type="pic" idx="1"/>
          </p:nvPr>
        </p:nvSpPr>
        <p:spPr/>
      </p:sp>
      <p:sp>
        <p:nvSpPr>
          <p:cNvPr id="3" name="Content Placeholder 2"/>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a:t>87.5% Female</a:t>
            </a:r>
          </a:p>
          <a:p>
            <a:pPr marL="342900" indent="-342900">
              <a:buFont typeface="Arial" panose="020B0604020202020204" pitchFamily="34" charset="0"/>
              <a:buChar char="•"/>
            </a:pPr>
            <a:r>
              <a:rPr lang="en-US" sz="2000" dirty="0"/>
              <a:t>81.5% White</a:t>
            </a:r>
          </a:p>
          <a:p>
            <a:pPr marL="342900" indent="-342900">
              <a:buFont typeface="Arial" panose="020B0604020202020204" pitchFamily="34" charset="0"/>
              <a:buChar char="•"/>
            </a:pPr>
            <a:r>
              <a:rPr lang="en-US" sz="2000" dirty="0"/>
              <a:t>69.8% Not Hispanic / Latino</a:t>
            </a:r>
          </a:p>
          <a:p>
            <a:pPr marL="342900" indent="-342900">
              <a:buFont typeface="Arial" panose="020B0604020202020204" pitchFamily="34" charset="0"/>
              <a:buChar char="•"/>
            </a:pPr>
            <a:r>
              <a:rPr lang="en-US" sz="2000" dirty="0"/>
              <a:t>70.8% Resident</a:t>
            </a:r>
          </a:p>
        </p:txBody>
      </p:sp>
      <p:pic>
        <p:nvPicPr>
          <p:cNvPr id="6" name="Picture 5"/>
          <p:cNvPicPr>
            <a:picLocks noChangeAspect="1"/>
          </p:cNvPicPr>
          <p:nvPr/>
        </p:nvPicPr>
        <p:blipFill>
          <a:blip r:embed="rId2"/>
          <a:stretch>
            <a:fillRect/>
          </a:stretch>
        </p:blipFill>
        <p:spPr>
          <a:xfrm>
            <a:off x="7068658" y="1631574"/>
            <a:ext cx="1642640" cy="2904727"/>
          </a:xfrm>
          <a:prstGeom prst="rect">
            <a:avLst/>
          </a:prstGeom>
        </p:spPr>
      </p:pic>
      <p:pic>
        <p:nvPicPr>
          <p:cNvPr id="7" name="Picture 6"/>
          <p:cNvPicPr>
            <a:picLocks noChangeAspect="1"/>
          </p:cNvPicPr>
          <p:nvPr/>
        </p:nvPicPr>
        <p:blipFill>
          <a:blip r:embed="rId3"/>
          <a:stretch>
            <a:fillRect/>
          </a:stretch>
        </p:blipFill>
        <p:spPr>
          <a:xfrm>
            <a:off x="8861814" y="1631573"/>
            <a:ext cx="1644475" cy="2904727"/>
          </a:xfrm>
          <a:prstGeom prst="rect">
            <a:avLst/>
          </a:prstGeom>
        </p:spPr>
      </p:pic>
      <p:pic>
        <p:nvPicPr>
          <p:cNvPr id="8" name="Picture 7"/>
          <p:cNvPicPr>
            <a:picLocks noChangeAspect="1"/>
          </p:cNvPicPr>
          <p:nvPr/>
        </p:nvPicPr>
        <p:blipFill>
          <a:blip r:embed="rId4"/>
          <a:stretch>
            <a:fillRect/>
          </a:stretch>
        </p:blipFill>
        <p:spPr>
          <a:xfrm>
            <a:off x="10625942" y="1631573"/>
            <a:ext cx="1385648" cy="2904727"/>
          </a:xfrm>
          <a:prstGeom prst="rect">
            <a:avLst/>
          </a:prstGeom>
        </p:spPr>
      </p:pic>
      <p:pic>
        <p:nvPicPr>
          <p:cNvPr id="9" name="Picture 8"/>
          <p:cNvPicPr>
            <a:picLocks noChangeAspect="1"/>
          </p:cNvPicPr>
          <p:nvPr/>
        </p:nvPicPr>
        <p:blipFill>
          <a:blip r:embed="rId5"/>
          <a:stretch>
            <a:fillRect/>
          </a:stretch>
        </p:blipFill>
        <p:spPr>
          <a:xfrm>
            <a:off x="5628313" y="1631574"/>
            <a:ext cx="1275621" cy="2904727"/>
          </a:xfrm>
          <a:prstGeom prst="rect">
            <a:avLst/>
          </a:prstGeom>
        </p:spPr>
      </p:pic>
    </p:spTree>
    <p:extLst>
      <p:ext uri="{BB962C8B-B14F-4D97-AF65-F5344CB8AC3E}">
        <p14:creationId xmlns:p14="http://schemas.microsoft.com/office/powerpoint/2010/main" val="118328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Offender Demographics</a:t>
            </a:r>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85.7% Male</a:t>
            </a:r>
          </a:p>
          <a:p>
            <a:pPr marL="285750" indent="-285750">
              <a:buFont typeface="Arial" panose="020B0604020202020204" pitchFamily="34" charset="0"/>
              <a:buChar char="•"/>
            </a:pPr>
            <a:r>
              <a:rPr lang="en-US" dirty="0"/>
              <a:t>67.3% White</a:t>
            </a:r>
          </a:p>
          <a:p>
            <a:pPr marL="285750" indent="-285750">
              <a:buFont typeface="Arial" panose="020B0604020202020204" pitchFamily="34" charset="0"/>
              <a:buChar char="•"/>
            </a:pPr>
            <a:r>
              <a:rPr lang="en-US" dirty="0"/>
              <a:t>Of those with known ethnicity, offenders are 2.2 x more like to be non-Hispanic than Hispanic</a:t>
            </a:r>
          </a:p>
          <a:p>
            <a:endParaRPr lang="en-US" dirty="0"/>
          </a:p>
        </p:txBody>
      </p:sp>
      <p:pic>
        <p:nvPicPr>
          <p:cNvPr id="7" name="Picture 6"/>
          <p:cNvPicPr>
            <a:picLocks noChangeAspect="1"/>
          </p:cNvPicPr>
          <p:nvPr/>
        </p:nvPicPr>
        <p:blipFill>
          <a:blip r:embed="rId2"/>
          <a:stretch>
            <a:fillRect/>
          </a:stretch>
        </p:blipFill>
        <p:spPr>
          <a:xfrm>
            <a:off x="6175042" y="1367958"/>
            <a:ext cx="1347836" cy="3611183"/>
          </a:xfrm>
          <a:prstGeom prst="rect">
            <a:avLst/>
          </a:prstGeom>
        </p:spPr>
      </p:pic>
      <p:pic>
        <p:nvPicPr>
          <p:cNvPr id="8" name="Picture 7"/>
          <p:cNvPicPr>
            <a:picLocks noChangeAspect="1"/>
          </p:cNvPicPr>
          <p:nvPr/>
        </p:nvPicPr>
        <p:blipFill>
          <a:blip r:embed="rId3"/>
          <a:stretch>
            <a:fillRect/>
          </a:stretch>
        </p:blipFill>
        <p:spPr>
          <a:xfrm>
            <a:off x="7657010" y="1367958"/>
            <a:ext cx="2044743" cy="3611183"/>
          </a:xfrm>
          <a:prstGeom prst="rect">
            <a:avLst/>
          </a:prstGeom>
        </p:spPr>
      </p:pic>
      <p:pic>
        <p:nvPicPr>
          <p:cNvPr id="9" name="Picture 8"/>
          <p:cNvPicPr>
            <a:picLocks noChangeAspect="1"/>
          </p:cNvPicPr>
          <p:nvPr/>
        </p:nvPicPr>
        <p:blipFill>
          <a:blip r:embed="rId4"/>
          <a:stretch>
            <a:fillRect/>
          </a:stretch>
        </p:blipFill>
        <p:spPr>
          <a:xfrm>
            <a:off x="9835885" y="1375018"/>
            <a:ext cx="2040429" cy="3604123"/>
          </a:xfrm>
          <a:prstGeom prst="rect">
            <a:avLst/>
          </a:prstGeom>
        </p:spPr>
      </p:pic>
    </p:spTree>
    <p:extLst>
      <p:ext uri="{BB962C8B-B14F-4D97-AF65-F5344CB8AC3E}">
        <p14:creationId xmlns:p14="http://schemas.microsoft.com/office/powerpoint/2010/main" val="289119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Offender Age-Crime Curve</a:t>
            </a:r>
          </a:p>
        </p:txBody>
      </p:sp>
      <p:sp>
        <p:nvSpPr>
          <p:cNvPr id="3" name="Content Placeholder 2"/>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The offender age distribution follows the expected age-crime curve for most offenses, peaking in the late teens and falling off thereafter. </a:t>
            </a:r>
          </a:p>
          <a:p>
            <a:pPr marL="285750" indent="-285750">
              <a:buFont typeface="Arial" panose="020B0604020202020204" pitchFamily="34" charset="0"/>
              <a:buChar char="•"/>
            </a:pPr>
            <a:r>
              <a:rPr lang="en-US" dirty="0"/>
              <a:t>Offenders in this data set were an average or 30 years old with 0 recoded to missing.</a:t>
            </a:r>
          </a:p>
          <a:p>
            <a:pPr marL="285750" indent="-285750">
              <a:buFont typeface="Arial" panose="020B0604020202020204" pitchFamily="34" charset="0"/>
              <a:buChar char="•"/>
            </a:pPr>
            <a:r>
              <a:rPr lang="en-US" dirty="0"/>
              <a:t>Victims are typically younger than offenders.</a:t>
            </a:r>
          </a:p>
        </p:txBody>
      </p:sp>
      <p:sp>
        <p:nvSpPr>
          <p:cNvPr id="4" name="Rectangle 3"/>
          <p:cNvSpPr/>
          <p:nvPr/>
        </p:nvSpPr>
        <p:spPr>
          <a:xfrm>
            <a:off x="8140707" y="2887913"/>
            <a:ext cx="3640016" cy="1754326"/>
          </a:xfrm>
          <a:prstGeom prst="rect">
            <a:avLst/>
          </a:prstGeom>
        </p:spPr>
        <p:txBody>
          <a:bodyPr wrap="square">
            <a:spAutoFit/>
          </a:bodyPr>
          <a:lstStyle/>
          <a:p>
            <a:pPr lvl="1"/>
            <a:r>
              <a:rPr lang="en-US" dirty="0"/>
              <a:t>Farrington D. 1986. Age and crime, in </a:t>
            </a:r>
            <a:r>
              <a:rPr lang="en-US" dirty="0" err="1"/>
              <a:t>Tonry</a:t>
            </a:r>
            <a:r>
              <a:rPr lang="en-US" dirty="0"/>
              <a:t> M &amp; Morris N (</a:t>
            </a:r>
            <a:r>
              <a:rPr lang="en-US" dirty="0" err="1"/>
              <a:t>eds</a:t>
            </a:r>
            <a:r>
              <a:rPr lang="en-US" dirty="0"/>
              <a:t>), </a:t>
            </a:r>
            <a:r>
              <a:rPr lang="en-US" i="1" dirty="0"/>
              <a:t>Crime and justice: An annual review of research</a:t>
            </a:r>
            <a:r>
              <a:rPr lang="en-US" dirty="0"/>
              <a:t>. Chicago: University of Chicago Press: 189–250.</a:t>
            </a:r>
          </a:p>
        </p:txBody>
      </p:sp>
      <p:pic>
        <p:nvPicPr>
          <p:cNvPr id="8" name="Picture 2" descr="Example of an age-crime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957" y="930952"/>
            <a:ext cx="3000057" cy="19569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441036" y="906034"/>
            <a:ext cx="1862107" cy="4961366"/>
          </a:xfrm>
          <a:prstGeom prst="rect">
            <a:avLst/>
          </a:prstGeom>
        </p:spPr>
      </p:pic>
    </p:spTree>
    <p:extLst>
      <p:ext uri="{BB962C8B-B14F-4D97-AF65-F5344CB8AC3E}">
        <p14:creationId xmlns:p14="http://schemas.microsoft.com/office/powerpoint/2010/main" val="193553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title="Background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Divider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stretch>
            <a:fillRect/>
          </a:stretch>
        </p:blipFill>
        <p:spPr>
          <a:xfrm>
            <a:off x="6785450" y="639704"/>
            <a:ext cx="4148539" cy="5587259"/>
          </a:xfrm>
          <a:prstGeom prst="rect">
            <a:avLst/>
          </a:prstGeom>
        </p:spPr>
      </p:pic>
      <p:sp>
        <p:nvSpPr>
          <p:cNvPr id="2" name="Title 1"/>
          <p:cNvSpPr>
            <a:spLocks noGrp="1"/>
          </p:cNvSpPr>
          <p:nvPr>
            <p:ph type="title"/>
          </p:nvPr>
        </p:nvSpPr>
        <p:spPr>
          <a:xfrm>
            <a:off x="640081" y="631373"/>
            <a:ext cx="4018839" cy="2035628"/>
          </a:xfrm>
        </p:spPr>
        <p:txBody>
          <a:bodyPr>
            <a:normAutofit/>
          </a:bodyPr>
          <a:lstStyle/>
          <a:p>
            <a:r>
              <a:rPr lang="en-US" dirty="0"/>
              <a:t>Victim Offender Relationship</a:t>
            </a:r>
          </a:p>
        </p:txBody>
      </p:sp>
      <p:sp>
        <p:nvSpPr>
          <p:cNvPr id="3" name="Content Placeholder 2"/>
          <p:cNvSpPr>
            <a:spLocks noGrp="1"/>
          </p:cNvSpPr>
          <p:nvPr>
            <p:ph idx="1"/>
          </p:nvPr>
        </p:nvSpPr>
        <p:spPr>
          <a:xfrm>
            <a:off x="640081" y="2764971"/>
            <a:ext cx="4010296" cy="3472543"/>
          </a:xfrm>
        </p:spPr>
        <p:txBody>
          <a:bodyPr>
            <a:normAutofit/>
          </a:bodyPr>
          <a:lstStyle/>
          <a:p>
            <a:r>
              <a:rPr lang="en-US" sz="1500" dirty="0"/>
              <a:t>The victim-offender relationship variable was recoded to simplify the interpretation. Unknown and blank are coded as missing.</a:t>
            </a:r>
          </a:p>
          <a:p>
            <a:r>
              <a:rPr lang="en-US" sz="1500" dirty="0"/>
              <a:t>Where the relationship is understood, 92.4% of victims know their offender in some way. 20.7% of offenders are family.</a:t>
            </a:r>
          </a:p>
        </p:txBody>
      </p:sp>
    </p:spTree>
    <p:extLst>
      <p:ext uri="{BB962C8B-B14F-4D97-AF65-F5344CB8AC3E}">
        <p14:creationId xmlns:p14="http://schemas.microsoft.com/office/powerpoint/2010/main" val="3242347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37393"/>
            <a:ext cx="4305300" cy="1204546"/>
          </a:xfrm>
        </p:spPr>
        <p:txBody>
          <a:bodyPr>
            <a:normAutofit fontScale="90000"/>
          </a:bodyPr>
          <a:lstStyle/>
          <a:p>
            <a:r>
              <a:rPr lang="en-US" dirty="0"/>
              <a:t>Victim Offender Matching</a:t>
            </a:r>
          </a:p>
        </p:txBody>
      </p:sp>
      <p:sp>
        <p:nvSpPr>
          <p:cNvPr id="3" name="Content Placeholder 2"/>
          <p:cNvSpPr>
            <a:spLocks noGrp="1"/>
          </p:cNvSpPr>
          <p:nvPr>
            <p:ph type="body" sz="half" idx="2"/>
          </p:nvPr>
        </p:nvSpPr>
        <p:spPr>
          <a:xfrm>
            <a:off x="369277" y="1969477"/>
            <a:ext cx="4659923" cy="4739054"/>
          </a:xfrm>
        </p:spPr>
        <p:txBody>
          <a:bodyPr>
            <a:noAutofit/>
          </a:bodyPr>
          <a:lstStyle/>
          <a:p>
            <a:pPr marL="171450" indent="-91440">
              <a:lnSpc>
                <a:spcPct val="100000"/>
              </a:lnSpc>
              <a:buFont typeface="Arial" panose="020B0604020202020204" pitchFamily="34" charset="0"/>
              <a:buChar char="•"/>
            </a:pPr>
            <a:r>
              <a:rPr lang="en-US" sz="800" dirty="0"/>
              <a:t>For incidences where the characteristics of the offender are identified:</a:t>
            </a:r>
          </a:p>
          <a:p>
            <a:pPr marL="171450" indent="-91440">
              <a:lnSpc>
                <a:spcPct val="100000"/>
              </a:lnSpc>
              <a:buFont typeface="Arial" panose="020B0604020202020204" pitchFamily="34" charset="0"/>
              <a:buChar char="•"/>
            </a:pPr>
            <a:r>
              <a:rPr lang="en-US" sz="800" dirty="0"/>
              <a:t>Victims are 11.8 years </a:t>
            </a:r>
            <a:r>
              <a:rPr lang="en-US" sz="900" dirty="0"/>
              <a:t>younger</a:t>
            </a:r>
            <a:r>
              <a:rPr lang="en-US" sz="800" dirty="0"/>
              <a:t> than the offender on average.</a:t>
            </a:r>
          </a:p>
          <a:p>
            <a:pPr marL="628650" lvl="1" indent="-91440">
              <a:lnSpc>
                <a:spcPct val="100000"/>
              </a:lnSpc>
              <a:buFont typeface="Arial" panose="020B0604020202020204" pitchFamily="34" charset="0"/>
              <a:buChar char="•"/>
            </a:pPr>
            <a:r>
              <a:rPr lang="en-US" sz="800" dirty="0"/>
              <a:t>21.2% of the offenses meet the criteria for pedophilia – victim &gt;= years old and offender &gt;=16</a:t>
            </a:r>
          </a:p>
          <a:p>
            <a:pPr marL="171450" indent="-91440">
              <a:lnSpc>
                <a:spcPct val="100000"/>
              </a:lnSpc>
              <a:buFont typeface="Arial" panose="020B0604020202020204" pitchFamily="34" charset="0"/>
              <a:buChar char="•"/>
            </a:pPr>
            <a:r>
              <a:rPr lang="en-US" sz="800" dirty="0"/>
              <a:t>Sex matching is interesting because there may be bias against homosexuals or homosexual attacks.</a:t>
            </a:r>
          </a:p>
          <a:p>
            <a:pPr marL="628650" lvl="1" indent="-91440">
              <a:lnSpc>
                <a:spcPct val="100000"/>
              </a:lnSpc>
              <a:buFont typeface="Arial" panose="020B0604020202020204" pitchFamily="34" charset="0"/>
              <a:buChar char="•"/>
            </a:pPr>
            <a:r>
              <a:rPr lang="en-US" sz="800" dirty="0"/>
              <a:t>10.7% of victims are the same sex as the offender. </a:t>
            </a:r>
          </a:p>
          <a:p>
            <a:pPr marL="628650" lvl="1" indent="-91440">
              <a:lnSpc>
                <a:spcPct val="100000"/>
              </a:lnSpc>
              <a:buFont typeface="Arial" panose="020B0604020202020204" pitchFamily="34" charset="0"/>
              <a:buChar char="•"/>
            </a:pPr>
            <a:r>
              <a:rPr lang="en-US" sz="800" dirty="0"/>
              <a:t>By victim sex, matching is:</a:t>
            </a:r>
          </a:p>
          <a:p>
            <a:pPr marL="1085850" lvl="2" indent="-91440">
              <a:lnSpc>
                <a:spcPct val="100000"/>
              </a:lnSpc>
              <a:buFont typeface="Arial" panose="020B0604020202020204" pitchFamily="34" charset="0"/>
              <a:buChar char="•"/>
            </a:pPr>
            <a:r>
              <a:rPr lang="en-US" sz="800" dirty="0"/>
              <a:t>Female 2.5%</a:t>
            </a:r>
          </a:p>
          <a:p>
            <a:pPr marL="1085850" lvl="2" indent="-91440">
              <a:lnSpc>
                <a:spcPct val="100000"/>
              </a:lnSpc>
              <a:buFont typeface="Arial" panose="020B0604020202020204" pitchFamily="34" charset="0"/>
              <a:buChar char="•"/>
            </a:pPr>
            <a:r>
              <a:rPr lang="en-US" sz="800" dirty="0"/>
              <a:t>Male 69.9%</a:t>
            </a:r>
          </a:p>
          <a:p>
            <a:pPr marL="171450" indent="-91440">
              <a:lnSpc>
                <a:spcPct val="100000"/>
              </a:lnSpc>
              <a:buFont typeface="Arial" panose="020B0604020202020204" pitchFamily="34" charset="0"/>
              <a:buChar char="•"/>
            </a:pPr>
            <a:r>
              <a:rPr lang="en-US" sz="800" dirty="0"/>
              <a:t>76.8% of victims are the same race as the offender. </a:t>
            </a:r>
          </a:p>
          <a:p>
            <a:pPr marL="628650" lvl="1" indent="-91440">
              <a:lnSpc>
                <a:spcPct val="100000"/>
              </a:lnSpc>
              <a:buFont typeface="Arial" panose="020B0604020202020204" pitchFamily="34" charset="0"/>
              <a:buChar char="•"/>
            </a:pPr>
            <a:r>
              <a:rPr lang="en-US" sz="800" dirty="0"/>
              <a:t>By victim race, matching is:</a:t>
            </a:r>
          </a:p>
          <a:p>
            <a:pPr marL="1085850" lvl="2" indent="-91440">
              <a:lnSpc>
                <a:spcPct val="100000"/>
              </a:lnSpc>
              <a:buFont typeface="Arial" panose="020B0604020202020204" pitchFamily="34" charset="0"/>
              <a:buChar char="•"/>
            </a:pPr>
            <a:r>
              <a:rPr lang="en-US" sz="800" dirty="0"/>
              <a:t>White 81.2%</a:t>
            </a:r>
          </a:p>
          <a:p>
            <a:pPr marL="1085850" lvl="2" indent="-91440">
              <a:lnSpc>
                <a:spcPct val="100000"/>
              </a:lnSpc>
              <a:buFont typeface="Arial" panose="020B0604020202020204" pitchFamily="34" charset="0"/>
              <a:buChar char="•"/>
            </a:pPr>
            <a:r>
              <a:rPr lang="en-US" sz="800" dirty="0"/>
              <a:t>Black/African American 72.1%</a:t>
            </a:r>
          </a:p>
          <a:p>
            <a:pPr marL="1085850" lvl="2" indent="-91440">
              <a:lnSpc>
                <a:spcPct val="100000"/>
              </a:lnSpc>
              <a:buFont typeface="Arial" panose="020B0604020202020204" pitchFamily="34" charset="0"/>
              <a:buChar char="•"/>
            </a:pPr>
            <a:r>
              <a:rPr lang="en-US" sz="800" dirty="0"/>
              <a:t>Native American 25%</a:t>
            </a:r>
          </a:p>
          <a:p>
            <a:pPr marL="1085850" lvl="2" indent="-91440">
              <a:lnSpc>
                <a:spcPct val="100000"/>
              </a:lnSpc>
              <a:buFont typeface="Arial" panose="020B0604020202020204" pitchFamily="34" charset="0"/>
              <a:buChar char="•"/>
            </a:pPr>
            <a:r>
              <a:rPr lang="en-US" sz="800" dirty="0"/>
              <a:t>Asian 24%</a:t>
            </a:r>
          </a:p>
          <a:p>
            <a:pPr marL="1085850" lvl="2" indent="-91440">
              <a:lnSpc>
                <a:spcPct val="100000"/>
              </a:lnSpc>
              <a:buFont typeface="Arial" panose="020B0604020202020204" pitchFamily="34" charset="0"/>
              <a:buChar char="•"/>
            </a:pPr>
            <a:r>
              <a:rPr lang="en-US" sz="800" dirty="0"/>
              <a:t>Unknown 34.4%</a:t>
            </a:r>
          </a:p>
          <a:p>
            <a:pPr marL="171450" indent="-91440">
              <a:lnSpc>
                <a:spcPct val="100000"/>
              </a:lnSpc>
              <a:buFont typeface="Arial" panose="020B0604020202020204" pitchFamily="34" charset="0"/>
              <a:buChar char="•"/>
            </a:pPr>
            <a:r>
              <a:rPr lang="en-US" sz="800" dirty="0"/>
              <a:t>Unfortunately, offender ethnicity is missing for most incidences.</a:t>
            </a:r>
          </a:p>
          <a:p>
            <a:pPr marL="171450" indent="-91440">
              <a:lnSpc>
                <a:spcPct val="100000"/>
              </a:lnSpc>
              <a:buFont typeface="Arial" panose="020B0604020202020204" pitchFamily="34" charset="0"/>
              <a:buChar char="•"/>
            </a:pPr>
            <a:r>
              <a:rPr lang="en-US" sz="800" dirty="0"/>
              <a:t>These statistics were not used in the regressions because of multicollinearity issues, but interactions were tested and found not to be significant.</a:t>
            </a:r>
          </a:p>
        </p:txBody>
      </p:sp>
      <p:grpSp>
        <p:nvGrpSpPr>
          <p:cNvPr id="4" name="Group 3"/>
          <p:cNvGrpSpPr/>
          <p:nvPr/>
        </p:nvGrpSpPr>
        <p:grpSpPr>
          <a:xfrm>
            <a:off x="6006353" y="1272989"/>
            <a:ext cx="6042212" cy="4087906"/>
            <a:chOff x="5729126" y="1742957"/>
            <a:chExt cx="6222205" cy="3939288"/>
          </a:xfrm>
        </p:grpSpPr>
        <p:pic>
          <p:nvPicPr>
            <p:cNvPr id="7" name="Picture 6"/>
            <p:cNvPicPr>
              <a:picLocks noChangeAspect="1"/>
            </p:cNvPicPr>
            <p:nvPr/>
          </p:nvPicPr>
          <p:blipFill>
            <a:blip r:embed="rId2"/>
            <a:stretch>
              <a:fillRect/>
            </a:stretch>
          </p:blipFill>
          <p:spPr>
            <a:xfrm>
              <a:off x="7212033" y="1742957"/>
              <a:ext cx="4739298" cy="3939288"/>
            </a:xfrm>
            <a:prstGeom prst="rect">
              <a:avLst/>
            </a:prstGeom>
          </p:spPr>
        </p:pic>
        <p:pic>
          <p:nvPicPr>
            <p:cNvPr id="8" name="Picture 7"/>
            <p:cNvPicPr>
              <a:picLocks noChangeAspect="1"/>
            </p:cNvPicPr>
            <p:nvPr/>
          </p:nvPicPr>
          <p:blipFill>
            <a:blip r:embed="rId3"/>
            <a:stretch>
              <a:fillRect/>
            </a:stretch>
          </p:blipFill>
          <p:spPr>
            <a:xfrm>
              <a:off x="5729126" y="1742957"/>
              <a:ext cx="1482907" cy="3939288"/>
            </a:xfrm>
            <a:prstGeom prst="rect">
              <a:avLst/>
            </a:prstGeom>
          </p:spPr>
        </p:pic>
      </p:grpSp>
    </p:spTree>
    <p:extLst>
      <p:ext uri="{BB962C8B-B14F-4D97-AF65-F5344CB8AC3E}">
        <p14:creationId xmlns:p14="http://schemas.microsoft.com/office/powerpoint/2010/main" val="1917250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Tree>
    <p:extLst>
      <p:ext uri="{BB962C8B-B14F-4D97-AF65-F5344CB8AC3E}">
        <p14:creationId xmlns:p14="http://schemas.microsoft.com/office/powerpoint/2010/main" val="2198589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Full Model of Days to Arrest</a:t>
            </a:r>
          </a:p>
        </p:txBody>
      </p:sp>
      <p:pic>
        <p:nvPicPr>
          <p:cNvPr id="21" name="Picture 20"/>
          <p:cNvPicPr>
            <a:picLocks noChangeAspect="1"/>
          </p:cNvPicPr>
          <p:nvPr/>
        </p:nvPicPr>
        <p:blipFill>
          <a:blip r:embed="rId2"/>
          <a:stretch>
            <a:fillRect/>
          </a:stretch>
        </p:blipFill>
        <p:spPr>
          <a:xfrm>
            <a:off x="1038064" y="1514841"/>
            <a:ext cx="3366347" cy="4516682"/>
          </a:xfrm>
          <a:prstGeom prst="rect">
            <a:avLst/>
          </a:prstGeom>
        </p:spPr>
      </p:pic>
      <p:pic>
        <p:nvPicPr>
          <p:cNvPr id="23" name="Picture 22"/>
          <p:cNvPicPr>
            <a:picLocks noChangeAspect="1"/>
          </p:cNvPicPr>
          <p:nvPr/>
        </p:nvPicPr>
        <p:blipFill>
          <a:blip r:embed="rId3"/>
          <a:stretch>
            <a:fillRect/>
          </a:stretch>
        </p:blipFill>
        <p:spPr>
          <a:xfrm>
            <a:off x="4450770" y="1514841"/>
            <a:ext cx="3315795" cy="3103617"/>
          </a:xfrm>
          <a:prstGeom prst="rect">
            <a:avLst/>
          </a:prstGeom>
        </p:spPr>
      </p:pic>
      <p:pic>
        <p:nvPicPr>
          <p:cNvPr id="24" name="Picture 23"/>
          <p:cNvPicPr>
            <a:picLocks noChangeAspect="1"/>
          </p:cNvPicPr>
          <p:nvPr/>
        </p:nvPicPr>
        <p:blipFill>
          <a:blip r:embed="rId4"/>
          <a:stretch>
            <a:fillRect/>
          </a:stretch>
        </p:blipFill>
        <p:spPr>
          <a:xfrm>
            <a:off x="4450770" y="4618458"/>
            <a:ext cx="3315795" cy="1886356"/>
          </a:xfrm>
          <a:prstGeom prst="rect">
            <a:avLst/>
          </a:prstGeom>
        </p:spPr>
      </p:pic>
      <p:pic>
        <p:nvPicPr>
          <p:cNvPr id="25" name="Picture 24"/>
          <p:cNvPicPr>
            <a:picLocks noChangeAspect="1"/>
          </p:cNvPicPr>
          <p:nvPr/>
        </p:nvPicPr>
        <p:blipFill>
          <a:blip r:embed="rId5"/>
          <a:stretch>
            <a:fillRect/>
          </a:stretch>
        </p:blipFill>
        <p:spPr>
          <a:xfrm>
            <a:off x="7962928" y="1514840"/>
            <a:ext cx="3458280" cy="2595308"/>
          </a:xfrm>
          <a:prstGeom prst="rect">
            <a:avLst/>
          </a:prstGeom>
        </p:spPr>
      </p:pic>
      <p:pic>
        <p:nvPicPr>
          <p:cNvPr id="26" name="Picture 25"/>
          <p:cNvPicPr>
            <a:picLocks noChangeAspect="1"/>
          </p:cNvPicPr>
          <p:nvPr/>
        </p:nvPicPr>
        <p:blipFill>
          <a:blip r:embed="rId6"/>
          <a:stretch>
            <a:fillRect/>
          </a:stretch>
        </p:blipFill>
        <p:spPr>
          <a:xfrm>
            <a:off x="7962928" y="4267629"/>
            <a:ext cx="2081892" cy="1763894"/>
          </a:xfrm>
          <a:prstGeom prst="rect">
            <a:avLst/>
          </a:prstGeom>
        </p:spPr>
      </p:pic>
      <p:pic>
        <p:nvPicPr>
          <p:cNvPr id="27" name="Picture 26"/>
          <p:cNvPicPr>
            <a:picLocks noChangeAspect="1"/>
          </p:cNvPicPr>
          <p:nvPr/>
        </p:nvPicPr>
        <p:blipFill>
          <a:blip r:embed="rId7"/>
          <a:stretch>
            <a:fillRect/>
          </a:stretch>
        </p:blipFill>
        <p:spPr>
          <a:xfrm>
            <a:off x="10191946" y="4267628"/>
            <a:ext cx="1823636" cy="2200211"/>
          </a:xfrm>
          <a:prstGeom prst="rect">
            <a:avLst/>
          </a:prstGeom>
        </p:spPr>
      </p:pic>
    </p:spTree>
    <p:extLst>
      <p:ext uri="{BB962C8B-B14F-4D97-AF65-F5344CB8AC3E}">
        <p14:creationId xmlns:p14="http://schemas.microsoft.com/office/powerpoint/2010/main" val="422275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Full Model of Days to Arrest</a:t>
            </a:r>
          </a:p>
        </p:txBody>
      </p:sp>
      <p:sp>
        <p:nvSpPr>
          <p:cNvPr id="3" name="Content Placeholder 2"/>
          <p:cNvSpPr>
            <a:spLocks noGrp="1"/>
          </p:cNvSpPr>
          <p:nvPr>
            <p:ph idx="1"/>
          </p:nvPr>
        </p:nvSpPr>
        <p:spPr>
          <a:xfrm>
            <a:off x="838200" y="1825625"/>
            <a:ext cx="10231315" cy="4865321"/>
          </a:xfrm>
        </p:spPr>
        <p:txBody>
          <a:bodyPr>
            <a:normAutofit fontScale="92500" lnSpcReduction="10000"/>
          </a:bodyPr>
          <a:lstStyle/>
          <a:p>
            <a:r>
              <a:rPr lang="en-US" dirty="0"/>
              <a:t>The initial full model of days to arrest is significant with an adjusted R</a:t>
            </a:r>
            <a:r>
              <a:rPr lang="en-US" baseline="30000" dirty="0"/>
              <a:t>2</a:t>
            </a:r>
            <a:r>
              <a:rPr lang="en-US" dirty="0"/>
              <a:t> of 0.032. However it is clear that the model is over specified and the dependent variable has a heavy tail.  When arrests occur, they tend to occur very quickly within the first day or over a much longer time period.</a:t>
            </a:r>
          </a:p>
          <a:p>
            <a:r>
              <a:rPr lang="en-US" dirty="0"/>
              <a:t>Evaluating the Box-Cox Transformations, log transformation of days to arrest is likely to improve the model. Changing the dependent variable to log(Days to Arrest) increases the adjusted R</a:t>
            </a:r>
            <a:r>
              <a:rPr lang="en-US" baseline="30000" dirty="0"/>
              <a:t>2</a:t>
            </a:r>
            <a:r>
              <a:rPr lang="en-US" dirty="0"/>
              <a:t> to 0.12.</a:t>
            </a:r>
          </a:p>
          <a:p>
            <a:endParaRPr lang="en-US" dirty="0"/>
          </a:p>
          <a:p>
            <a:endParaRPr lang="en-US" dirty="0"/>
          </a:p>
          <a:p>
            <a:endParaRPr lang="en-US" dirty="0"/>
          </a:p>
          <a:p>
            <a:endParaRPr lang="en-US" dirty="0"/>
          </a:p>
          <a:p>
            <a:pPr marL="0" indent="0">
              <a:buNone/>
            </a:pPr>
            <a:endParaRPr lang="en-US" dirty="0"/>
          </a:p>
          <a:p>
            <a:r>
              <a:rPr lang="en-US" dirty="0"/>
              <a:t>The model was also broken down into incidence, and victim and offender characteristics models to narrow down the variables to be included.</a:t>
            </a:r>
          </a:p>
          <a:p>
            <a:pPr lvl="1"/>
            <a:endParaRPr lang="en-US" dirty="0"/>
          </a:p>
        </p:txBody>
      </p:sp>
      <p:pic>
        <p:nvPicPr>
          <p:cNvPr id="6" name="Picture 5"/>
          <p:cNvPicPr>
            <a:picLocks noChangeAspect="1"/>
          </p:cNvPicPr>
          <p:nvPr/>
        </p:nvPicPr>
        <p:blipFill>
          <a:blip r:embed="rId2"/>
          <a:stretch>
            <a:fillRect/>
          </a:stretch>
        </p:blipFill>
        <p:spPr>
          <a:xfrm>
            <a:off x="2606186" y="3826484"/>
            <a:ext cx="4714875" cy="1666875"/>
          </a:xfrm>
          <a:prstGeom prst="rect">
            <a:avLst/>
          </a:prstGeom>
        </p:spPr>
      </p:pic>
    </p:spTree>
    <p:extLst>
      <p:ext uri="{BB962C8B-B14F-4D97-AF65-F5344CB8AC3E}">
        <p14:creationId xmlns:p14="http://schemas.microsoft.com/office/powerpoint/2010/main" val="48187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Data for this project are from </a:t>
            </a:r>
            <a:r>
              <a:rPr lang="en-US" dirty="0">
                <a:hlinkClick r:id="rId2"/>
              </a:rPr>
              <a:t>Uniform Crime Reporting Program Data: National Incident-Based Reporting System, 2014 (ICPSR 36398)</a:t>
            </a:r>
            <a:r>
              <a:rPr lang="en-US" dirty="0"/>
              <a:t>.</a:t>
            </a:r>
          </a:p>
          <a:p>
            <a:r>
              <a:rPr lang="en-US" dirty="0"/>
              <a:t>Data analyzed was limited to incidences involving sexual offenses with one victim and one offender reported in 2014.</a:t>
            </a:r>
          </a:p>
          <a:p>
            <a:r>
              <a:rPr lang="en-US" dirty="0"/>
              <a:t>The objective of this analysis is to explore how available characteristics relate to time to arrest if an arrest was made.</a:t>
            </a:r>
          </a:p>
          <a:p>
            <a:endParaRPr lang="en-US" dirty="0"/>
          </a:p>
          <a:p>
            <a:r>
              <a:rPr lang="en-US" dirty="0"/>
              <a:t>Citation</a:t>
            </a:r>
          </a:p>
          <a:p>
            <a:pPr lvl="1"/>
            <a:r>
              <a:rPr lang="en-US" dirty="0"/>
              <a:t>United States Department of Justice. Federal Bureau of Investigation. Uniform Crime Reporting Program Data: National Incident-Based Reporting System, 2014. ICPSR36398-v1. Ann Arbor, MI: Inter-university Consortium for Political and Social Research [distributor], 2016-03-21. http://doi.org/10.3886/ICPSR36398.v1</a:t>
            </a:r>
          </a:p>
        </p:txBody>
      </p:sp>
    </p:spTree>
    <p:extLst>
      <p:ext uri="{BB962C8B-B14F-4D97-AF65-F5344CB8AC3E}">
        <p14:creationId xmlns:p14="http://schemas.microsoft.com/office/powerpoint/2010/main" val="108505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Log(Days to Arrest) Full Model</a:t>
            </a:r>
          </a:p>
        </p:txBody>
      </p:sp>
      <p:pic>
        <p:nvPicPr>
          <p:cNvPr id="9" name="Picture 8"/>
          <p:cNvPicPr>
            <a:picLocks noChangeAspect="1"/>
          </p:cNvPicPr>
          <p:nvPr/>
        </p:nvPicPr>
        <p:blipFill>
          <a:blip r:embed="rId2"/>
          <a:stretch>
            <a:fillRect/>
          </a:stretch>
        </p:blipFill>
        <p:spPr>
          <a:xfrm>
            <a:off x="987670" y="1699480"/>
            <a:ext cx="3624631" cy="4791503"/>
          </a:xfrm>
          <a:prstGeom prst="rect">
            <a:avLst/>
          </a:prstGeom>
        </p:spPr>
      </p:pic>
      <p:pic>
        <p:nvPicPr>
          <p:cNvPr id="10" name="Picture 9"/>
          <p:cNvPicPr>
            <a:picLocks noChangeAspect="1"/>
          </p:cNvPicPr>
          <p:nvPr/>
        </p:nvPicPr>
        <p:blipFill>
          <a:blip r:embed="rId3"/>
          <a:stretch>
            <a:fillRect/>
          </a:stretch>
        </p:blipFill>
        <p:spPr>
          <a:xfrm>
            <a:off x="4704226" y="1699481"/>
            <a:ext cx="3624799" cy="2898896"/>
          </a:xfrm>
          <a:prstGeom prst="rect">
            <a:avLst/>
          </a:prstGeom>
        </p:spPr>
      </p:pic>
      <p:pic>
        <p:nvPicPr>
          <p:cNvPr id="11" name="Picture 10"/>
          <p:cNvPicPr>
            <a:picLocks noChangeAspect="1"/>
          </p:cNvPicPr>
          <p:nvPr/>
        </p:nvPicPr>
        <p:blipFill>
          <a:blip r:embed="rId4"/>
          <a:stretch>
            <a:fillRect/>
          </a:stretch>
        </p:blipFill>
        <p:spPr>
          <a:xfrm>
            <a:off x="4710100" y="4598377"/>
            <a:ext cx="3613050" cy="2155566"/>
          </a:xfrm>
          <a:prstGeom prst="rect">
            <a:avLst/>
          </a:prstGeom>
        </p:spPr>
      </p:pic>
      <p:pic>
        <p:nvPicPr>
          <p:cNvPr id="12" name="Picture 11"/>
          <p:cNvPicPr>
            <a:picLocks noChangeAspect="1"/>
          </p:cNvPicPr>
          <p:nvPr/>
        </p:nvPicPr>
        <p:blipFill>
          <a:blip r:embed="rId5"/>
          <a:stretch>
            <a:fillRect/>
          </a:stretch>
        </p:blipFill>
        <p:spPr>
          <a:xfrm>
            <a:off x="8430282" y="1699480"/>
            <a:ext cx="3492087" cy="2177927"/>
          </a:xfrm>
          <a:prstGeom prst="rect">
            <a:avLst/>
          </a:prstGeom>
        </p:spPr>
      </p:pic>
    </p:spTree>
    <p:extLst>
      <p:ext uri="{BB962C8B-B14F-4D97-AF65-F5344CB8AC3E}">
        <p14:creationId xmlns:p14="http://schemas.microsoft.com/office/powerpoint/2010/main" val="1726208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Stepwise Regression</a:t>
            </a:r>
          </a:p>
        </p:txBody>
      </p:sp>
      <p:sp>
        <p:nvSpPr>
          <p:cNvPr id="3" name="Content Placeholder 2"/>
          <p:cNvSpPr>
            <a:spLocks noGrp="1"/>
          </p:cNvSpPr>
          <p:nvPr>
            <p:ph idx="1"/>
          </p:nvPr>
        </p:nvSpPr>
        <p:spPr/>
        <p:txBody>
          <a:bodyPr/>
          <a:lstStyle/>
          <a:p>
            <a:r>
              <a:rPr lang="en-US" dirty="0"/>
              <a:t>Using stepwise regression, P-value threshold of 0.1/Mixed/Restrict, the following variables are identified as significant:</a:t>
            </a:r>
          </a:p>
          <a:p>
            <a:pPr lvl="1"/>
            <a:r>
              <a:rPr lang="en-US" dirty="0"/>
              <a:t>Victim Age</a:t>
            </a:r>
          </a:p>
          <a:p>
            <a:pPr lvl="1"/>
            <a:r>
              <a:rPr lang="en-US" dirty="0"/>
              <a:t>Offense</a:t>
            </a:r>
          </a:p>
          <a:p>
            <a:pPr lvl="1"/>
            <a:r>
              <a:rPr lang="en-US" dirty="0"/>
              <a:t>Location</a:t>
            </a:r>
          </a:p>
          <a:p>
            <a:pPr lvl="1"/>
            <a:r>
              <a:rPr lang="en-US" dirty="0"/>
              <a:t>Completed</a:t>
            </a:r>
          </a:p>
          <a:p>
            <a:pPr lvl="1"/>
            <a:r>
              <a:rPr lang="en-US" dirty="0"/>
              <a:t>Race of Offender</a:t>
            </a:r>
          </a:p>
          <a:p>
            <a:pPr lvl="1"/>
            <a:r>
              <a:rPr lang="en-US" dirty="0"/>
              <a:t>Offender Suspected of Using</a:t>
            </a:r>
          </a:p>
          <a:p>
            <a:pPr lvl="1"/>
            <a:r>
              <a:rPr lang="en-US" dirty="0"/>
              <a:t>Injured</a:t>
            </a:r>
          </a:p>
        </p:txBody>
      </p:sp>
    </p:spTree>
    <p:extLst>
      <p:ext uri="{BB962C8B-B14F-4D97-AF65-F5344CB8AC3E}">
        <p14:creationId xmlns:p14="http://schemas.microsoft.com/office/powerpoint/2010/main" val="180633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Log(Days to Arrest) Reduced Model</a:t>
            </a:r>
          </a:p>
        </p:txBody>
      </p:sp>
      <p:sp>
        <p:nvSpPr>
          <p:cNvPr id="3" name="Content Placeholder 2"/>
          <p:cNvSpPr>
            <a:spLocks noGrp="1"/>
          </p:cNvSpPr>
          <p:nvPr>
            <p:ph idx="1"/>
          </p:nvPr>
        </p:nvSpPr>
        <p:spPr>
          <a:xfrm>
            <a:off x="914400" y="6002906"/>
            <a:ext cx="10515600" cy="753035"/>
          </a:xfrm>
        </p:spPr>
        <p:txBody>
          <a:bodyPr>
            <a:normAutofit/>
          </a:bodyPr>
          <a:lstStyle/>
          <a:p>
            <a:r>
              <a:rPr lang="en-US" dirty="0"/>
              <a:t>Removing Location, which is not significant, reduces adjusted R</a:t>
            </a:r>
            <a:r>
              <a:rPr lang="en-US" baseline="30000" dirty="0"/>
              <a:t>2  </a:t>
            </a:r>
            <a:r>
              <a:rPr lang="en-US" dirty="0"/>
              <a:t>to 0.129. </a:t>
            </a:r>
          </a:p>
        </p:txBody>
      </p:sp>
      <p:pic>
        <p:nvPicPr>
          <p:cNvPr id="5" name="Picture 4"/>
          <p:cNvPicPr>
            <a:picLocks noChangeAspect="1"/>
          </p:cNvPicPr>
          <p:nvPr/>
        </p:nvPicPr>
        <p:blipFill>
          <a:blip r:embed="rId2"/>
          <a:stretch>
            <a:fillRect/>
          </a:stretch>
        </p:blipFill>
        <p:spPr>
          <a:xfrm>
            <a:off x="1040423" y="2009970"/>
            <a:ext cx="3541013" cy="3992936"/>
          </a:xfrm>
          <a:prstGeom prst="rect">
            <a:avLst/>
          </a:prstGeom>
        </p:spPr>
      </p:pic>
      <p:pic>
        <p:nvPicPr>
          <p:cNvPr id="6" name="Picture 5"/>
          <p:cNvPicPr>
            <a:picLocks noChangeAspect="1"/>
          </p:cNvPicPr>
          <p:nvPr/>
        </p:nvPicPr>
        <p:blipFill>
          <a:blip r:embed="rId3"/>
          <a:stretch>
            <a:fillRect/>
          </a:stretch>
        </p:blipFill>
        <p:spPr>
          <a:xfrm>
            <a:off x="4713244" y="2009970"/>
            <a:ext cx="4206843" cy="3992936"/>
          </a:xfrm>
          <a:prstGeom prst="rect">
            <a:avLst/>
          </a:prstGeom>
        </p:spPr>
      </p:pic>
      <p:pic>
        <p:nvPicPr>
          <p:cNvPr id="8" name="Picture 7"/>
          <p:cNvPicPr>
            <a:picLocks noChangeAspect="1"/>
          </p:cNvPicPr>
          <p:nvPr/>
        </p:nvPicPr>
        <p:blipFill>
          <a:blip r:embed="rId4"/>
          <a:stretch>
            <a:fillRect/>
          </a:stretch>
        </p:blipFill>
        <p:spPr>
          <a:xfrm>
            <a:off x="8976914" y="2009971"/>
            <a:ext cx="3133644" cy="1178018"/>
          </a:xfrm>
          <a:prstGeom prst="rect">
            <a:avLst/>
          </a:prstGeom>
        </p:spPr>
      </p:pic>
    </p:spTree>
    <p:extLst>
      <p:ext uri="{BB962C8B-B14F-4D97-AF65-F5344CB8AC3E}">
        <p14:creationId xmlns:p14="http://schemas.microsoft.com/office/powerpoint/2010/main" val="3724986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Consolidated Location Model</a:t>
            </a:r>
          </a:p>
        </p:txBody>
      </p:sp>
      <p:sp>
        <p:nvSpPr>
          <p:cNvPr id="3" name="Content Placeholder 2"/>
          <p:cNvSpPr>
            <a:spLocks noGrp="1"/>
          </p:cNvSpPr>
          <p:nvPr>
            <p:ph idx="1"/>
          </p:nvPr>
        </p:nvSpPr>
        <p:spPr>
          <a:xfrm>
            <a:off x="1128346" y="5423999"/>
            <a:ext cx="10515600" cy="1100260"/>
          </a:xfrm>
        </p:spPr>
        <p:txBody>
          <a:bodyPr>
            <a:normAutofit fontScale="85000" lnSpcReduction="10000"/>
          </a:bodyPr>
          <a:lstStyle/>
          <a:p>
            <a:r>
              <a:rPr lang="en-US" dirty="0"/>
              <a:t>Consolidating location categories shows that Outside location is influencing the significance of location.</a:t>
            </a:r>
          </a:p>
          <a:p>
            <a:r>
              <a:rPr lang="en-US" dirty="0"/>
              <a:t>Residuals by predicted are skewed, which is not surprising given the low R</a:t>
            </a:r>
            <a:r>
              <a:rPr lang="en-US" baseline="30000" dirty="0"/>
              <a:t>2</a:t>
            </a:r>
            <a:r>
              <a:rPr lang="en-US" dirty="0"/>
              <a:t> of the model, but the residuals by row are randomly distributed indicating that the variance that is explained by the model is useful.</a:t>
            </a:r>
          </a:p>
        </p:txBody>
      </p:sp>
      <p:pic>
        <p:nvPicPr>
          <p:cNvPr id="4" name="Picture 3"/>
          <p:cNvPicPr>
            <a:picLocks noChangeAspect="1"/>
          </p:cNvPicPr>
          <p:nvPr/>
        </p:nvPicPr>
        <p:blipFill>
          <a:blip r:embed="rId2"/>
          <a:stretch>
            <a:fillRect/>
          </a:stretch>
        </p:blipFill>
        <p:spPr>
          <a:xfrm>
            <a:off x="1128346" y="1595560"/>
            <a:ext cx="3221037" cy="3468809"/>
          </a:xfrm>
          <a:prstGeom prst="rect">
            <a:avLst/>
          </a:prstGeom>
        </p:spPr>
      </p:pic>
      <p:pic>
        <p:nvPicPr>
          <p:cNvPr id="5" name="Picture 4"/>
          <p:cNvPicPr>
            <a:picLocks noChangeAspect="1"/>
          </p:cNvPicPr>
          <p:nvPr/>
        </p:nvPicPr>
        <p:blipFill>
          <a:blip r:embed="rId3"/>
          <a:stretch>
            <a:fillRect/>
          </a:stretch>
        </p:blipFill>
        <p:spPr>
          <a:xfrm>
            <a:off x="4420699" y="1595561"/>
            <a:ext cx="4132526" cy="2095820"/>
          </a:xfrm>
          <a:prstGeom prst="rect">
            <a:avLst/>
          </a:prstGeom>
        </p:spPr>
      </p:pic>
      <p:pic>
        <p:nvPicPr>
          <p:cNvPr id="6" name="Picture 5"/>
          <p:cNvPicPr>
            <a:picLocks noChangeAspect="1"/>
          </p:cNvPicPr>
          <p:nvPr/>
        </p:nvPicPr>
        <p:blipFill>
          <a:blip r:embed="rId4"/>
          <a:stretch>
            <a:fillRect/>
          </a:stretch>
        </p:blipFill>
        <p:spPr>
          <a:xfrm>
            <a:off x="4420699" y="3764524"/>
            <a:ext cx="4132527" cy="1469666"/>
          </a:xfrm>
          <a:prstGeom prst="rect">
            <a:avLst/>
          </a:prstGeom>
        </p:spPr>
      </p:pic>
      <p:pic>
        <p:nvPicPr>
          <p:cNvPr id="7" name="Picture 6"/>
          <p:cNvPicPr>
            <a:picLocks noChangeAspect="1"/>
          </p:cNvPicPr>
          <p:nvPr/>
        </p:nvPicPr>
        <p:blipFill>
          <a:blip r:embed="rId5"/>
          <a:stretch>
            <a:fillRect/>
          </a:stretch>
        </p:blipFill>
        <p:spPr>
          <a:xfrm>
            <a:off x="8729070" y="1562100"/>
            <a:ext cx="2895301" cy="3672090"/>
          </a:xfrm>
          <a:prstGeom prst="rect">
            <a:avLst/>
          </a:prstGeom>
        </p:spPr>
      </p:pic>
    </p:spTree>
    <p:extLst>
      <p:ext uri="{BB962C8B-B14F-4D97-AF65-F5344CB8AC3E}">
        <p14:creationId xmlns:p14="http://schemas.microsoft.com/office/powerpoint/2010/main" val="140721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fontScale="55000" lnSpcReduction="20000"/>
          </a:bodyPr>
          <a:lstStyle/>
          <a:p>
            <a:r>
              <a:rPr lang="en-US" dirty="0"/>
              <a:t>The final equation for the model is </a:t>
            </a:r>
          </a:p>
          <a:p>
            <a:pPr marL="0" indent="0">
              <a:buNone/>
            </a:pPr>
            <a:endParaRPr lang="en-US" dirty="0"/>
          </a:p>
          <a:p>
            <a:pPr marL="0" indent="0">
              <a:buNone/>
            </a:pPr>
            <a:endParaRPr lang="en-US" dirty="0"/>
          </a:p>
          <a:p>
            <a:pPr marL="0" indent="0">
              <a:buNone/>
            </a:pPr>
            <a:endParaRPr lang="en-US" dirty="0"/>
          </a:p>
          <a:p>
            <a:r>
              <a:rPr lang="en-US" dirty="0"/>
              <a:t>Because of the low explanatory power of the model the direction of the parameters is more important than the size of the parameters.</a:t>
            </a:r>
          </a:p>
          <a:p>
            <a:r>
              <a:rPr lang="en-US" dirty="0"/>
              <a:t>Arrests are likely to take less time the younger and more injured the victim. Arrests are likely to take longer when the sex offense was completed or involves incest, the offender was not suspected of using anything, for example, drugs, alcohol or computers, when the location of the incident was outside, and when the offender is Asian or of unknown race.</a:t>
            </a:r>
          </a:p>
          <a:p>
            <a:r>
              <a:rPr lang="en-US" dirty="0"/>
              <a:t>The findings of the model are consistent with real world practices. Officers have more compassion for younger victims and those who have been injured. It will be more likely that there is supporting evidence for conviction when the offender did not use intoxicants or computers.  It will be less likely that there is supporting evidence when the incident occurs outside or the offender is unknown. Arrest is likely to take longer in the case of incest because people are ashamed to admit that they have been sexually molested by family and are likely to have difficulty cooperating with law enforcement, even when they want to. Perhaps the time to arrest is longer when the sex offense is completed because there is more likely to be physical evidence and many laboratories are known to have large back logs of evidence to evaluate. Asian offenders may take longer to arrest because they tend to live in tight knit communities that may not cooperate well with investigations.</a:t>
            </a:r>
          </a:p>
          <a:p>
            <a:r>
              <a:rPr lang="en-US" dirty="0"/>
              <a:t>It would be helpful to have more details about the incidences and investigations to increase the explanatory power of the model. It may also be helpful to use another transformation for such a heavy tailed distribution of time to arrest. Future investigations could consider the factors affecting whether or not an arrest occurs, not just time to arrest.</a:t>
            </a:r>
          </a:p>
        </p:txBody>
      </p:sp>
      <p:pic>
        <p:nvPicPr>
          <p:cNvPr id="4" name="Picture 3"/>
          <p:cNvPicPr>
            <a:picLocks noChangeAspect="1"/>
          </p:cNvPicPr>
          <p:nvPr/>
        </p:nvPicPr>
        <p:blipFill>
          <a:blip r:embed="rId2"/>
          <a:stretch>
            <a:fillRect/>
          </a:stretch>
        </p:blipFill>
        <p:spPr>
          <a:xfrm>
            <a:off x="1841170" y="2525591"/>
            <a:ext cx="8481000" cy="736355"/>
          </a:xfrm>
          <a:prstGeom prst="rect">
            <a:avLst/>
          </a:prstGeom>
        </p:spPr>
      </p:pic>
    </p:spTree>
    <p:extLst>
      <p:ext uri="{BB962C8B-B14F-4D97-AF65-F5344CB8AC3E}">
        <p14:creationId xmlns:p14="http://schemas.microsoft.com/office/powerpoint/2010/main" val="405901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r>
              <a:rPr lang="en-US" dirty="0"/>
              <a:t>Sex offenses are shame inducing and likely to be committed by someone the victim knows.</a:t>
            </a:r>
          </a:p>
          <a:p>
            <a:pPr marL="228600" lvl="1">
              <a:spcBef>
                <a:spcPts val="1000"/>
              </a:spcBef>
            </a:pPr>
            <a:r>
              <a:rPr lang="en-US" sz="2800" dirty="0"/>
              <a:t>Only about 1/3 of rapes are reported. Less than 1% lead to arrest or incarceration. (</a:t>
            </a:r>
            <a:r>
              <a:rPr lang="en-US" sz="2800" dirty="0">
                <a:hlinkClick r:id="rId2"/>
              </a:rPr>
              <a:t>RAINN Criminal Justice: Statistics</a:t>
            </a:r>
            <a:r>
              <a:rPr lang="en-US" sz="2800" dirty="0"/>
              <a:t>)</a:t>
            </a:r>
          </a:p>
          <a:p>
            <a:r>
              <a:rPr lang="en-US" dirty="0"/>
              <a:t>These data only represent those that have been reported to the police in a standardized data set. Significant details about the officer and case are not included, so the overall R</a:t>
            </a:r>
            <a:r>
              <a:rPr lang="en-US" baseline="30000" dirty="0"/>
              <a:t>2</a:t>
            </a:r>
            <a:r>
              <a:rPr lang="en-US" dirty="0"/>
              <a:t> of the model is expected to be small.</a:t>
            </a:r>
          </a:p>
        </p:txBody>
      </p:sp>
    </p:spTree>
    <p:extLst>
      <p:ext uri="{BB962C8B-B14F-4D97-AF65-F5344CB8AC3E}">
        <p14:creationId xmlns:p14="http://schemas.microsoft.com/office/powerpoint/2010/main" val="114085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Incident Demographics</a:t>
            </a:r>
          </a:p>
        </p:txBody>
      </p:sp>
    </p:spTree>
    <p:extLst>
      <p:ext uri="{BB962C8B-B14F-4D97-AF65-F5344CB8AC3E}">
        <p14:creationId xmlns:p14="http://schemas.microsoft.com/office/powerpoint/2010/main" val="134103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title="Background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Divider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2"/>
          <a:stretch>
            <a:fillRect/>
          </a:stretch>
        </p:blipFill>
        <p:spPr>
          <a:xfrm>
            <a:off x="6167683" y="2154616"/>
            <a:ext cx="5384074" cy="2557435"/>
          </a:xfrm>
          <a:prstGeom prst="rect">
            <a:avLst/>
          </a:prstGeom>
        </p:spPr>
      </p:pic>
      <p:sp>
        <p:nvSpPr>
          <p:cNvPr id="2" name="Title 1"/>
          <p:cNvSpPr>
            <a:spLocks noGrp="1"/>
          </p:cNvSpPr>
          <p:nvPr>
            <p:ph type="title"/>
          </p:nvPr>
        </p:nvSpPr>
        <p:spPr>
          <a:xfrm>
            <a:off x="640081" y="631373"/>
            <a:ext cx="4018839" cy="2035628"/>
          </a:xfrm>
        </p:spPr>
        <p:txBody>
          <a:bodyPr>
            <a:normAutofit/>
          </a:bodyPr>
          <a:lstStyle/>
          <a:p>
            <a:r>
              <a:rPr lang="en-US" dirty="0"/>
              <a:t>Incident and Arrest Dates</a:t>
            </a:r>
          </a:p>
        </p:txBody>
      </p:sp>
      <p:sp>
        <p:nvSpPr>
          <p:cNvPr id="3" name="Content Placeholder 2"/>
          <p:cNvSpPr>
            <a:spLocks noGrp="1"/>
          </p:cNvSpPr>
          <p:nvPr>
            <p:ph idx="1"/>
          </p:nvPr>
        </p:nvSpPr>
        <p:spPr>
          <a:xfrm>
            <a:off x="640081" y="2764971"/>
            <a:ext cx="4010296" cy="3472543"/>
          </a:xfrm>
        </p:spPr>
        <p:txBody>
          <a:bodyPr>
            <a:noAutofit/>
          </a:bodyPr>
          <a:lstStyle/>
          <a:p>
            <a:pPr>
              <a:lnSpc>
                <a:spcPct val="84000"/>
              </a:lnSpc>
            </a:pPr>
            <a:r>
              <a:rPr lang="en-US" sz="1400"/>
              <a:t>2903 1:1 sex offenses were reported in 2014.</a:t>
            </a:r>
          </a:p>
          <a:p>
            <a:pPr>
              <a:lnSpc>
                <a:spcPct val="84000"/>
              </a:lnSpc>
            </a:pPr>
            <a:r>
              <a:rPr lang="en-US" sz="1400"/>
              <a:t>20.19% of reports resulted in arrests (n = 586).</a:t>
            </a:r>
          </a:p>
          <a:p>
            <a:pPr>
              <a:lnSpc>
                <a:spcPct val="84000"/>
              </a:lnSpc>
            </a:pPr>
            <a:r>
              <a:rPr lang="en-US" sz="1400"/>
              <a:t>While reports of sexual offenses occurred evenly throughout the year, arrests followed a skewed distribution, peaking in August.</a:t>
            </a:r>
          </a:p>
          <a:p>
            <a:pPr>
              <a:lnSpc>
                <a:spcPct val="84000"/>
              </a:lnSpc>
            </a:pPr>
            <a:r>
              <a:rPr lang="en-US" sz="1400"/>
              <a:t>Time to arrest was recoded  so that when arrest occurred on the same day as the incident, time = 1, rather than 0,to allow for explorations of transformations without losing data.</a:t>
            </a:r>
          </a:p>
          <a:p>
            <a:pPr>
              <a:lnSpc>
                <a:spcPct val="84000"/>
              </a:lnSpc>
            </a:pPr>
            <a:r>
              <a:rPr lang="en-US" sz="1400"/>
              <a:t>The average time to arrest, when it occurred, was 52 days, which was not affected by the recode.</a:t>
            </a:r>
          </a:p>
        </p:txBody>
      </p:sp>
    </p:spTree>
    <p:extLst>
      <p:ext uri="{BB962C8B-B14F-4D97-AF65-F5344CB8AC3E}">
        <p14:creationId xmlns:p14="http://schemas.microsoft.com/office/powerpoint/2010/main" val="258428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title="Background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Divider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stretch>
            <a:fillRect/>
          </a:stretch>
        </p:blipFill>
        <p:spPr>
          <a:xfrm>
            <a:off x="6698882" y="639704"/>
            <a:ext cx="4321676" cy="5587259"/>
          </a:xfrm>
          <a:prstGeom prst="rect">
            <a:avLst/>
          </a:prstGeom>
        </p:spPr>
      </p:pic>
      <p:sp>
        <p:nvSpPr>
          <p:cNvPr id="2" name="Title 1"/>
          <p:cNvSpPr>
            <a:spLocks noGrp="1"/>
          </p:cNvSpPr>
          <p:nvPr>
            <p:ph type="title"/>
          </p:nvPr>
        </p:nvSpPr>
        <p:spPr>
          <a:xfrm>
            <a:off x="640081" y="631373"/>
            <a:ext cx="4018839" cy="2035628"/>
          </a:xfrm>
        </p:spPr>
        <p:txBody>
          <a:bodyPr>
            <a:normAutofit/>
          </a:bodyPr>
          <a:lstStyle/>
          <a:p>
            <a:r>
              <a:rPr lang="en-US" dirty="0"/>
              <a:t>Skewed Time to Arrest</a:t>
            </a:r>
          </a:p>
        </p:txBody>
      </p:sp>
      <p:sp>
        <p:nvSpPr>
          <p:cNvPr id="3" name="Content Placeholder 2"/>
          <p:cNvSpPr>
            <a:spLocks noGrp="1"/>
          </p:cNvSpPr>
          <p:nvPr>
            <p:ph idx="1"/>
          </p:nvPr>
        </p:nvSpPr>
        <p:spPr>
          <a:xfrm>
            <a:off x="640081" y="2764971"/>
            <a:ext cx="4010296" cy="3472543"/>
          </a:xfrm>
        </p:spPr>
        <p:txBody>
          <a:bodyPr>
            <a:normAutofit/>
          </a:bodyPr>
          <a:lstStyle/>
          <a:p>
            <a:r>
              <a:rPr lang="en-US" sz="1500"/>
              <a:t>The time to arrest is skewed such that if arrests take place they tend to occur very quickly. The distribution was refactored by the log function for regression analysis.</a:t>
            </a:r>
          </a:p>
        </p:txBody>
      </p:sp>
    </p:spTree>
    <p:extLst>
      <p:ext uri="{BB962C8B-B14F-4D97-AF65-F5344CB8AC3E}">
        <p14:creationId xmlns:p14="http://schemas.microsoft.com/office/powerpoint/2010/main" val="394544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title="Background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Divider Ba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stretch>
            <a:fillRect/>
          </a:stretch>
        </p:blipFill>
        <p:spPr>
          <a:xfrm>
            <a:off x="6219740" y="639704"/>
            <a:ext cx="5279960" cy="5587259"/>
          </a:xfrm>
          <a:prstGeom prst="rect">
            <a:avLst/>
          </a:prstGeom>
        </p:spPr>
      </p:pic>
      <p:sp>
        <p:nvSpPr>
          <p:cNvPr id="2" name="Title 1"/>
          <p:cNvSpPr>
            <a:spLocks noGrp="1"/>
          </p:cNvSpPr>
          <p:nvPr>
            <p:ph type="title"/>
          </p:nvPr>
        </p:nvSpPr>
        <p:spPr>
          <a:xfrm>
            <a:off x="640081" y="631373"/>
            <a:ext cx="4018839" cy="2035628"/>
          </a:xfrm>
        </p:spPr>
        <p:txBody>
          <a:bodyPr>
            <a:normAutofit/>
          </a:bodyPr>
          <a:lstStyle/>
          <a:p>
            <a:r>
              <a:rPr lang="en-US" dirty="0"/>
              <a:t>Exceptional Clearance</a:t>
            </a:r>
          </a:p>
        </p:txBody>
      </p:sp>
      <p:sp>
        <p:nvSpPr>
          <p:cNvPr id="3" name="Content Placeholder 2"/>
          <p:cNvSpPr>
            <a:spLocks noGrp="1"/>
          </p:cNvSpPr>
          <p:nvPr>
            <p:ph idx="1"/>
          </p:nvPr>
        </p:nvSpPr>
        <p:spPr>
          <a:xfrm>
            <a:off x="640081" y="2764971"/>
            <a:ext cx="4010296" cy="3472543"/>
          </a:xfrm>
        </p:spPr>
        <p:txBody>
          <a:bodyPr>
            <a:noAutofit/>
          </a:bodyPr>
          <a:lstStyle/>
          <a:p>
            <a:pPr>
              <a:lnSpc>
                <a:spcPct val="74000"/>
              </a:lnSpc>
            </a:pPr>
            <a:r>
              <a:rPr lang="en-US" sz="600"/>
              <a:t>For an offense to be cleared exceptionally the following conditions must be met. The agency must have:</a:t>
            </a:r>
          </a:p>
          <a:p>
            <a:pPr lvl="1">
              <a:lnSpc>
                <a:spcPct val="74000"/>
              </a:lnSpc>
            </a:pPr>
            <a:r>
              <a:rPr lang="en-US" sz="600"/>
              <a:t>Identified the offender. </a:t>
            </a:r>
          </a:p>
          <a:p>
            <a:pPr lvl="1">
              <a:lnSpc>
                <a:spcPct val="74000"/>
              </a:lnSpc>
            </a:pPr>
            <a:r>
              <a:rPr lang="en-US" sz="600"/>
              <a:t>Gathered enough evidence to support an arrest, make a charge, and turn over the offender to the court for prosecution. </a:t>
            </a:r>
          </a:p>
          <a:p>
            <a:pPr lvl="1">
              <a:lnSpc>
                <a:spcPct val="74000"/>
              </a:lnSpc>
            </a:pPr>
            <a:r>
              <a:rPr lang="en-US" sz="600"/>
              <a:t>Identified the offender’s exact location so that the suspect could be taken into custody immediately. </a:t>
            </a:r>
          </a:p>
          <a:p>
            <a:pPr lvl="1">
              <a:lnSpc>
                <a:spcPct val="74000"/>
              </a:lnSpc>
            </a:pPr>
            <a:r>
              <a:rPr lang="en-US" sz="600"/>
              <a:t>Encountered a circumstance outside the control of law enforcement that prohibits the agency from arresting, charging, and prosecuting the offender.</a:t>
            </a:r>
          </a:p>
          <a:p>
            <a:pPr>
              <a:lnSpc>
                <a:spcPct val="74000"/>
              </a:lnSpc>
            </a:pPr>
            <a:r>
              <a:rPr lang="en-US" sz="600"/>
              <a:t>14.3% of 1:1 sex offenses cases were cleared exceptionally, compared to 47.4% of violent offenses.</a:t>
            </a:r>
          </a:p>
          <a:p>
            <a:pPr>
              <a:lnSpc>
                <a:spcPct val="74000"/>
              </a:lnSpc>
            </a:pPr>
            <a:r>
              <a:rPr lang="en-US" sz="600"/>
              <a:t>The date distribution of exceptionally cleared cases is similar to arrests.</a:t>
            </a:r>
          </a:p>
          <a:p>
            <a:pPr>
              <a:lnSpc>
                <a:spcPct val="74000"/>
              </a:lnSpc>
            </a:pPr>
            <a:r>
              <a:rPr lang="en-US" sz="600"/>
              <a:t>Of cases cleared exceptionally, 67.5% were due to prosecution being declined and 30.8% are due to the victim refusing to cooperate.</a:t>
            </a:r>
          </a:p>
          <a:p>
            <a:pPr>
              <a:lnSpc>
                <a:spcPct val="74000"/>
              </a:lnSpc>
            </a:pPr>
            <a:r>
              <a:rPr lang="en-US" sz="600"/>
              <a:t>Exceptionally cleared cases are not considered arrests and not included in time to arrest modeling for this project.</a:t>
            </a:r>
          </a:p>
          <a:p>
            <a:pPr marL="0" indent="0">
              <a:lnSpc>
                <a:spcPct val="74000"/>
              </a:lnSpc>
              <a:buNone/>
            </a:pPr>
            <a:endParaRPr lang="en-US" sz="600"/>
          </a:p>
          <a:p>
            <a:pPr marL="0" indent="0">
              <a:lnSpc>
                <a:spcPct val="74000"/>
              </a:lnSpc>
              <a:buNone/>
            </a:pPr>
            <a:r>
              <a:rPr lang="en-US" sz="600"/>
              <a:t>Citations</a:t>
            </a:r>
          </a:p>
          <a:p>
            <a:pPr>
              <a:lnSpc>
                <a:spcPct val="74000"/>
              </a:lnSpc>
            </a:pPr>
            <a:r>
              <a:rPr lang="en-US" sz="600" i="1"/>
              <a:t>Uniform Crime Report, Crime in the United States 2014, Offenses Cleared</a:t>
            </a:r>
            <a:r>
              <a:rPr lang="en-US" sz="600"/>
              <a:t>. Rep. Federal Bureau of Investigation, n.d. Web. 24 June 2016. &lt;</a:t>
            </a:r>
            <a:r>
              <a:rPr lang="en-US" sz="600">
                <a:hlinkClick r:id="rId3"/>
              </a:rPr>
              <a:t>https://www.fbi.gov/about-us/cjis/ucr/crime-in-the-u.s/2014/crime-in-the-u.s.-2014/offenses-known-to-law-enforcement/clearances/main/clearances.pdf</a:t>
            </a:r>
            <a:r>
              <a:rPr lang="en-US" sz="600"/>
              <a:t>&gt;.</a:t>
            </a:r>
          </a:p>
          <a:p>
            <a:pPr>
              <a:lnSpc>
                <a:spcPct val="74000"/>
              </a:lnSpc>
            </a:pPr>
            <a:r>
              <a:rPr lang="en-US" sz="600"/>
              <a:t>"Offenses Cleared." </a:t>
            </a:r>
            <a:r>
              <a:rPr lang="en-US" sz="600" i="1"/>
              <a:t>Uniform Crime Reports</a:t>
            </a:r>
            <a:r>
              <a:rPr lang="en-US" sz="600"/>
              <a:t>. Federal Bureau of Investigation, 27 June 2011. Web. 24 June 2016. &lt;</a:t>
            </a:r>
            <a:r>
              <a:rPr lang="en-US" sz="600">
                <a:hlinkClick r:id="rId4"/>
              </a:rPr>
              <a:t>https://www.fbi.gov/about-us/cjis/ucr/crime-in-the-u.s/2010/crime-in-the-u.s.-2010/clearances</a:t>
            </a:r>
            <a:r>
              <a:rPr lang="en-US" sz="600"/>
              <a:t>&gt;.</a:t>
            </a:r>
          </a:p>
          <a:p>
            <a:pPr>
              <a:lnSpc>
                <a:spcPct val="74000"/>
              </a:lnSpc>
            </a:pPr>
            <a:endParaRPr lang="en-US" sz="600"/>
          </a:p>
        </p:txBody>
      </p:sp>
    </p:spTree>
    <p:extLst>
      <p:ext uri="{BB962C8B-B14F-4D97-AF65-F5344CB8AC3E}">
        <p14:creationId xmlns:p14="http://schemas.microsoft.com/office/powerpoint/2010/main" val="43235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a:t>
            </a:r>
          </a:p>
        </p:txBody>
      </p:sp>
      <p:sp>
        <p:nvSpPr>
          <p:cNvPr id="9" name="Text Placeholder 8"/>
          <p:cNvSpPr>
            <a:spLocks noGrp="1"/>
          </p:cNvSpPr>
          <p:nvPr>
            <p:ph type="body" sz="half" idx="2"/>
          </p:nvPr>
        </p:nvSpPr>
        <p:spPr>
          <a:xfrm>
            <a:off x="723900" y="1855392"/>
            <a:ext cx="3855720" cy="3011056"/>
          </a:xfrm>
        </p:spPr>
        <p:txBody>
          <a:bodyPr/>
          <a:lstStyle/>
          <a:p>
            <a:pPr marL="285750" indent="-285750">
              <a:buFont typeface="Arial" panose="020B0604020202020204" pitchFamily="34" charset="0"/>
              <a:buChar char="•"/>
            </a:pPr>
            <a:r>
              <a:rPr lang="en-US" dirty="0"/>
              <a:t>The average population in the area where the offense occurred is 116269.</a:t>
            </a:r>
          </a:p>
          <a:p>
            <a:pPr marL="285750" indent="-285750">
              <a:buFont typeface="Arial" panose="020B0604020202020204" pitchFamily="34" charset="0"/>
              <a:buChar char="•"/>
            </a:pPr>
            <a:r>
              <a:rPr lang="en-US" dirty="0"/>
              <a:t>Offenses were most likely to take place in a residence.</a:t>
            </a:r>
          </a:p>
          <a:p>
            <a:endParaRPr lang="en-US" dirty="0"/>
          </a:p>
        </p:txBody>
      </p:sp>
      <p:pic>
        <p:nvPicPr>
          <p:cNvPr id="5" name="Picture 4"/>
          <p:cNvPicPr>
            <a:picLocks noChangeAspect="1"/>
          </p:cNvPicPr>
          <p:nvPr/>
        </p:nvPicPr>
        <p:blipFill>
          <a:blip r:embed="rId2"/>
          <a:stretch>
            <a:fillRect/>
          </a:stretch>
        </p:blipFill>
        <p:spPr>
          <a:xfrm>
            <a:off x="7708290" y="142721"/>
            <a:ext cx="1815999" cy="2114586"/>
          </a:xfrm>
          <a:prstGeom prst="rect">
            <a:avLst/>
          </a:prstGeom>
        </p:spPr>
      </p:pic>
      <p:pic>
        <p:nvPicPr>
          <p:cNvPr id="6" name="Picture 5"/>
          <p:cNvPicPr>
            <a:picLocks noChangeAspect="1"/>
          </p:cNvPicPr>
          <p:nvPr/>
        </p:nvPicPr>
        <p:blipFill>
          <a:blip r:embed="rId3"/>
          <a:stretch>
            <a:fillRect/>
          </a:stretch>
        </p:blipFill>
        <p:spPr>
          <a:xfrm>
            <a:off x="7699300" y="2320324"/>
            <a:ext cx="2120505" cy="4403626"/>
          </a:xfrm>
          <a:prstGeom prst="rect">
            <a:avLst/>
          </a:prstGeom>
        </p:spPr>
      </p:pic>
      <p:pic>
        <p:nvPicPr>
          <p:cNvPr id="7" name="Picture 6"/>
          <p:cNvPicPr>
            <a:picLocks noChangeAspect="1"/>
          </p:cNvPicPr>
          <p:nvPr/>
        </p:nvPicPr>
        <p:blipFill>
          <a:blip r:embed="rId4"/>
          <a:stretch>
            <a:fillRect/>
          </a:stretch>
        </p:blipFill>
        <p:spPr>
          <a:xfrm>
            <a:off x="5851091" y="151456"/>
            <a:ext cx="1769884" cy="4284982"/>
          </a:xfrm>
          <a:prstGeom prst="rect">
            <a:avLst/>
          </a:prstGeom>
        </p:spPr>
      </p:pic>
      <p:pic>
        <p:nvPicPr>
          <p:cNvPr id="4" name="Picture 3"/>
          <p:cNvPicPr>
            <a:picLocks noChangeAspect="1"/>
          </p:cNvPicPr>
          <p:nvPr/>
        </p:nvPicPr>
        <p:blipFill>
          <a:blip r:embed="rId5"/>
          <a:stretch>
            <a:fillRect/>
          </a:stretch>
        </p:blipFill>
        <p:spPr>
          <a:xfrm>
            <a:off x="9898130" y="177833"/>
            <a:ext cx="2056478" cy="4403625"/>
          </a:xfrm>
          <a:prstGeom prst="rect">
            <a:avLst/>
          </a:prstGeom>
        </p:spPr>
      </p:pic>
    </p:spTree>
    <p:extLst>
      <p:ext uri="{BB962C8B-B14F-4D97-AF65-F5344CB8AC3E}">
        <p14:creationId xmlns:p14="http://schemas.microsoft.com/office/powerpoint/2010/main" val="277485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Sex Offenses</a:t>
            </a:r>
          </a:p>
        </p:txBody>
      </p:sp>
      <p:sp>
        <p:nvSpPr>
          <p:cNvPr id="5" name="Text Placeholder 4"/>
          <p:cNvSpPr>
            <a:spLocks noGrp="1"/>
          </p:cNvSpPr>
          <p:nvPr>
            <p:ph type="body" sz="half" idx="2"/>
          </p:nvPr>
        </p:nvSpPr>
        <p:spPr/>
        <p:txBody>
          <a:bodyPr>
            <a:normAutofit fontScale="85000" lnSpcReduction="20000"/>
          </a:bodyPr>
          <a:lstStyle/>
          <a:p>
            <a:r>
              <a:rPr lang="en-US" dirty="0"/>
              <a:t>Sex offenses may be forcible – Rape, Sodomy, Sexual Assault With An Object, and Fondling – or non forcible – Incest and Statutory Rape.</a:t>
            </a:r>
          </a:p>
          <a:p>
            <a:r>
              <a:rPr lang="en-US" dirty="0"/>
              <a:t>93% of reported offenses were forcible.</a:t>
            </a:r>
          </a:p>
          <a:p>
            <a:r>
              <a:rPr lang="en-US" dirty="0"/>
              <a:t>96% of reported offenses were completed.</a:t>
            </a:r>
          </a:p>
          <a:p>
            <a:r>
              <a:rPr lang="en-US" dirty="0"/>
              <a:t>77.9% reported no injuries.</a:t>
            </a:r>
          </a:p>
          <a:p>
            <a:r>
              <a:rPr lang="en-US" dirty="0"/>
              <a:t>Because Forcible is a recode of Offense and Injury Severity had a correlation of 75%, Forcible was dropped from the analysis.</a:t>
            </a:r>
          </a:p>
          <a:p>
            <a:endParaRPr lang="en-US" dirty="0"/>
          </a:p>
        </p:txBody>
      </p:sp>
      <p:pic>
        <p:nvPicPr>
          <p:cNvPr id="4" name="Picture 3"/>
          <p:cNvPicPr>
            <a:picLocks noChangeAspect="1"/>
          </p:cNvPicPr>
          <p:nvPr/>
        </p:nvPicPr>
        <p:blipFill>
          <a:blip r:embed="rId2"/>
          <a:stretch>
            <a:fillRect/>
          </a:stretch>
        </p:blipFill>
        <p:spPr>
          <a:xfrm>
            <a:off x="5769158" y="1493465"/>
            <a:ext cx="5156015" cy="3490912"/>
          </a:xfrm>
          <a:prstGeom prst="rect">
            <a:avLst/>
          </a:prstGeom>
        </p:spPr>
      </p:pic>
      <p:pic>
        <p:nvPicPr>
          <p:cNvPr id="6" name="Picture 5"/>
          <p:cNvPicPr>
            <a:picLocks noChangeAspect="1"/>
          </p:cNvPicPr>
          <p:nvPr/>
        </p:nvPicPr>
        <p:blipFill>
          <a:blip r:embed="rId3"/>
          <a:stretch>
            <a:fillRect/>
          </a:stretch>
        </p:blipFill>
        <p:spPr>
          <a:xfrm>
            <a:off x="10954566" y="1493464"/>
            <a:ext cx="1058139" cy="2550387"/>
          </a:xfrm>
          <a:prstGeom prst="rect">
            <a:avLst/>
          </a:prstGeom>
        </p:spPr>
      </p:pic>
    </p:spTree>
    <p:extLst>
      <p:ext uri="{BB962C8B-B14F-4D97-AF65-F5344CB8AC3E}">
        <p14:creationId xmlns:p14="http://schemas.microsoft.com/office/powerpoint/2010/main" val="38569347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14397</TotalTime>
  <Words>1578</Words>
  <Application>Microsoft Office PowerPoint</Application>
  <PresentationFormat>Widescreen</PresentationFormat>
  <Paragraphs>122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Franklin Gothic Book</vt:lpstr>
      <vt:lpstr>Crop</vt:lpstr>
      <vt:lpstr>1:1 Sex Offenses 2014</vt:lpstr>
      <vt:lpstr>Data</vt:lpstr>
      <vt:lpstr>Considerations</vt:lpstr>
      <vt:lpstr>Incident Demographics</vt:lpstr>
      <vt:lpstr>Incident and Arrest Dates</vt:lpstr>
      <vt:lpstr>Skewed Time to Arrest</vt:lpstr>
      <vt:lpstr>Exceptional Clearance</vt:lpstr>
      <vt:lpstr>Location</vt:lpstr>
      <vt:lpstr>Sex Offenses</vt:lpstr>
      <vt:lpstr>Forcible Sex Offenses</vt:lpstr>
      <vt:lpstr>Victim and Offender Demographics</vt:lpstr>
      <vt:lpstr>Victim Demographics</vt:lpstr>
      <vt:lpstr>Offender Demographics</vt:lpstr>
      <vt:lpstr>Offender Age-Crime Curve</vt:lpstr>
      <vt:lpstr>Victim Offender Relationship</vt:lpstr>
      <vt:lpstr>Victim Offender Matching</vt:lpstr>
      <vt:lpstr>Regression Analysis</vt:lpstr>
      <vt:lpstr>Linear Full Model of Days to Arrest</vt:lpstr>
      <vt:lpstr>Linear Full Model of Days to Arrest</vt:lpstr>
      <vt:lpstr>Log(Days to Arrest) Full Model</vt:lpstr>
      <vt:lpstr>Stepwise Regression</vt:lpstr>
      <vt:lpstr>Standard Log(Days to Arrest) Reduced Model</vt:lpstr>
      <vt:lpstr>Consolidated Location Model</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Sexual Offenses 2014</dc:title>
  <dc:creator>janine.white@gmail.com</dc:creator>
  <cp:lastModifiedBy>janine.white@gmail.com</cp:lastModifiedBy>
  <cp:revision>99</cp:revision>
  <dcterms:created xsi:type="dcterms:W3CDTF">2016-06-12T02:16:05Z</dcterms:created>
  <dcterms:modified xsi:type="dcterms:W3CDTF">2016-07-04T01:52:17Z</dcterms:modified>
</cp:coreProperties>
</file>