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p:scale>
          <a:sx n="50" d="100"/>
          <a:sy n="50" d="100"/>
        </p:scale>
        <p:origin x="36" y="-4830"/>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717867" y="3325797"/>
            <a:ext cx="11934825" cy="8036560"/>
          </a:xfrm>
          <a:prstGeom prst="rect">
            <a:avLst/>
          </a:prstGeom>
          <a:noFill/>
          <a:ln w="12700">
            <a:noFill/>
            <a:miter lim="800000"/>
            <a:headEnd/>
            <a:tailEnd/>
          </a:ln>
        </p:spPr>
        <p:txBody>
          <a:bodyPr lIns="0" tIns="0" rIns="37918" bIns="0">
            <a:prstTxWarp prst="textNoShape">
              <a:avLst/>
            </a:prstTxWarp>
          </a:bodyPr>
          <a:lstStyle/>
          <a:p>
            <a:pPr marL="17574" algn="ctr">
              <a:spcBef>
                <a:spcPts val="667"/>
              </a:spcBef>
            </a:pPr>
            <a:r>
              <a:rPr lang="en-US" altLang="zh-CN" sz="4400" b="1" dirty="0">
                <a:solidFill>
                  <a:schemeClr val="accent2"/>
                </a:solidFill>
                <a:latin typeface="Verdana" charset="0"/>
                <a:ea typeface="Verdana" charset="0"/>
                <a:cs typeface="Verdana" charset="0"/>
              </a:rPr>
              <a:t>LGBT Lives: Data Analysis for Different Cities</a:t>
            </a:r>
          </a:p>
          <a:p>
            <a:pPr marL="35559" algn="ctr">
              <a:spcBef>
                <a:spcPts val="1353"/>
              </a:spcBef>
            </a:pPr>
            <a:endParaRPr lang="en-US" sz="17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spcBef>
                <a:spcPts val="1353"/>
              </a:spcBef>
            </a:pPr>
            <a:r>
              <a:rPr lang="en-US" sz="3400" dirty="0">
                <a:solidFill>
                  <a:srgbClr val="333399"/>
                </a:solidFill>
                <a:latin typeface="Arial Black" pitchFamily="-108" charset="0"/>
                <a:ea typeface="Arial Black" pitchFamily="-108" charset="0"/>
                <a:cs typeface="Arial Black" pitchFamily="-108" charset="0"/>
                <a:sym typeface="Arial Black" pitchFamily="-108" charset="0"/>
              </a:rPr>
              <a:t>Janine Wu</a:t>
            </a:r>
            <a:r>
              <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rPr>
              <a:t>1 </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3800" u="sng" baseline="30000" dirty="0">
                <a:solidFill>
                  <a:srgbClr val="333399"/>
                </a:solidFill>
                <a:latin typeface="Arial Black" pitchFamily="-108" charset="0"/>
                <a:ea typeface="Arial Black" pitchFamily="-108" charset="0"/>
                <a:cs typeface="Arial Black" pitchFamily="-108" charset="0"/>
                <a:sym typeface="Arial Black" pitchFamily="-108" charset="0"/>
              </a:rPr>
              <a:t>wux13@rpi.edu</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dirty="0">
                <a:solidFill>
                  <a:srgbClr val="333399"/>
                </a:solidFill>
                <a:latin typeface="Arial Black" pitchFamily="-108" charset="0"/>
                <a:ea typeface="Arial Black" pitchFamily="-108" charset="0"/>
                <a:cs typeface="Arial Black" pitchFamily="-108" charset="0"/>
                <a:sym typeface="Arial Black" pitchFamily="-108" charset="0"/>
              </a:rPr>
              <a:t>(</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1</a:t>
            </a:r>
            <a:r>
              <a:rPr lang="en-US"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pic>
        <p:nvPicPr>
          <p:cNvPr id="15374" name="Picture 48" descr="twlogo.png"/>
          <p:cNvPicPr>
            <a:picLocks noChangeAspect="1"/>
          </p:cNvPicPr>
          <p:nvPr/>
        </p:nvPicPr>
        <p:blipFill>
          <a:blip r:embed="rId3"/>
          <a:srcRect/>
          <a:stretch>
            <a:fillRect/>
          </a:stretch>
        </p:blipFill>
        <p:spPr bwMode="auto">
          <a:xfrm>
            <a:off x="1173479" y="711200"/>
            <a:ext cx="4217671" cy="2114444"/>
          </a:xfrm>
          <a:prstGeom prst="rect">
            <a:avLst/>
          </a:prstGeom>
          <a:noFill/>
          <a:ln w="9525">
            <a:noFill/>
            <a:miter lim="800000"/>
            <a:headEnd/>
            <a:tailEnd/>
          </a:ln>
        </p:spPr>
      </p:pic>
      <p:sp>
        <p:nvSpPr>
          <p:cNvPr id="15381" name="Rectangle 98"/>
          <p:cNvSpPr>
            <a:spLocks/>
          </p:cNvSpPr>
          <p:nvPr/>
        </p:nvSpPr>
        <p:spPr bwMode="auto">
          <a:xfrm>
            <a:off x="640080" y="35079003"/>
            <a:ext cx="18562320" cy="2896855"/>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Poster: MT15A-08</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RPI </a:t>
            </a:r>
            <a:r>
              <a:rPr lang="en-US" dirty="0">
                <a:solidFill>
                  <a:schemeClr val="tx1"/>
                </a:solidFill>
                <a:latin typeface="Verdana" pitchFamily="-108" charset="0"/>
                <a:ea typeface="Verdana" pitchFamily="-108" charset="0"/>
                <a:cs typeface="Verdana" pitchFamily="-108" charset="0"/>
                <a:sym typeface="Verdana" pitchFamily="-108" charset="0"/>
              </a:rPr>
              <a:t>– Rensselaer Polytechnic Institute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TWC </a:t>
            </a:r>
            <a:r>
              <a:rPr lang="en-US" dirty="0">
                <a:solidFill>
                  <a:schemeClr val="tx1"/>
                </a:solidFill>
                <a:latin typeface="Verdana" pitchFamily="-108" charset="0"/>
                <a:ea typeface="Verdana" pitchFamily="-108" charset="0"/>
                <a:cs typeface="Verdana" pitchFamily="-108" charset="0"/>
                <a:sym typeface="Verdana" pitchFamily="-108" charset="0"/>
              </a:rPr>
              <a:t>– Tetherless World CR – A program to process data and perform statistical analysis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Package (P) or Library (R)</a:t>
            </a:r>
            <a:r>
              <a:rPr lang="en-US" dirty="0">
                <a:solidFill>
                  <a:schemeClr val="tx1"/>
                </a:solidFill>
                <a:latin typeface="Verdana" pitchFamily="-108" charset="0"/>
                <a:ea typeface="Verdana" pitchFamily="-108" charset="0"/>
                <a:cs typeface="Verdana" pitchFamily="-108" charset="0"/>
                <a:sym typeface="Verdana" pitchFamily="-108" charset="0"/>
              </a:rPr>
              <a:t> </a:t>
            </a:r>
            <a:r>
              <a:rPr lang="en-US" altLang="zh-CN" dirty="0">
                <a:solidFill>
                  <a:schemeClr val="tx1"/>
                </a:solidFill>
                <a:latin typeface="Verdana" pitchFamily="-108" charset="0"/>
                <a:ea typeface="Verdana" pitchFamily="-108" charset="0"/>
                <a:cs typeface="Verdana" pitchFamily="-108" charset="0"/>
                <a:sym typeface="Verdana" pitchFamily="-108" charset="0"/>
              </a:rPr>
              <a:t>– </a:t>
            </a:r>
            <a:r>
              <a:rPr lang="en-US" dirty="0">
                <a:solidFill>
                  <a:schemeClr val="tx1"/>
                </a:solidFill>
                <a:latin typeface="Verdana" pitchFamily="-108" charset="0"/>
                <a:ea typeface="Verdana" pitchFamily="-108" charset="0"/>
                <a:cs typeface="Verdana" pitchFamily="-108" charset="0"/>
                <a:sym typeface="Verdana" pitchFamily="-108" charset="0"/>
              </a:rPr>
              <a:t>software package to be loaded to perform extra tasks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Df, </a:t>
            </a:r>
            <a:r>
              <a:rPr lang="en-US" b="1" dirty="0" err="1">
                <a:solidFill>
                  <a:schemeClr val="tx1"/>
                </a:solidFill>
                <a:latin typeface="Verdana" pitchFamily="-108" charset="0"/>
                <a:ea typeface="Verdana" pitchFamily="-108" charset="0"/>
                <a:cs typeface="Verdana" pitchFamily="-108" charset="0"/>
                <a:sym typeface="Verdana" pitchFamily="-108" charset="0"/>
              </a:rPr>
              <a:t>dataframe</a:t>
            </a:r>
            <a:r>
              <a:rPr lang="en-US" b="1" dirty="0">
                <a:solidFill>
                  <a:schemeClr val="tx1"/>
                </a:solidFill>
                <a:latin typeface="Verdana" pitchFamily="-108" charset="0"/>
                <a:ea typeface="Verdana" pitchFamily="-108" charset="0"/>
                <a:cs typeface="Verdana" pitchFamily="-108" charset="0"/>
                <a:sym typeface="Verdana" pitchFamily="-108" charset="0"/>
              </a:rPr>
              <a:t> </a:t>
            </a:r>
            <a:r>
              <a:rPr lang="en-US" dirty="0">
                <a:solidFill>
                  <a:schemeClr val="tx1"/>
                </a:solidFill>
                <a:latin typeface="Verdana" pitchFamily="-108" charset="0"/>
                <a:ea typeface="Verdana" pitchFamily="-108" charset="0"/>
                <a:cs typeface="Verdana" pitchFamily="-108" charset="0"/>
                <a:sym typeface="Verdana" pitchFamily="-108" charset="0"/>
              </a:rPr>
              <a:t>– Data manipulation structure in R</a:t>
            </a:r>
          </a:p>
        </p:txBody>
      </p:sp>
      <p:sp>
        <p:nvSpPr>
          <p:cNvPr id="15382" name="Rectangle 98"/>
          <p:cNvSpPr>
            <a:spLocks/>
          </p:cNvSpPr>
          <p:nvPr/>
        </p:nvSpPr>
        <p:spPr bwMode="auto">
          <a:xfrm>
            <a:off x="19442431" y="35079003"/>
            <a:ext cx="18360390" cy="2896855"/>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fi-FI" dirty="0">
                <a:solidFill>
                  <a:schemeClr val="tx1"/>
                </a:solidFill>
                <a:latin typeface="Verdana" pitchFamily="-108" charset="0"/>
                <a:ea typeface="Verdana" pitchFamily="-108" charset="0"/>
                <a:cs typeface="Verdana" pitchFamily="-108" charset="0"/>
                <a:sym typeface="Verdana" pitchFamily="-108" charset="0"/>
              </a:rPr>
              <a:t>Dataset: https://www.nestpick.com/best-lgbt-cities/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Ggplot2 package in R for visualization</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err="1">
                <a:solidFill>
                  <a:schemeClr val="tx1"/>
                </a:solidFill>
                <a:latin typeface="Verdana" pitchFamily="-108" charset="0"/>
                <a:ea typeface="Verdana" pitchFamily="-108" charset="0"/>
                <a:cs typeface="Verdana" pitchFamily="-108" charset="0"/>
                <a:sym typeface="Verdana" pitchFamily="-108" charset="0"/>
              </a:rPr>
              <a:t>Kknn</a:t>
            </a:r>
            <a:r>
              <a:rPr lang="en-US" dirty="0">
                <a:solidFill>
                  <a:schemeClr val="tx1"/>
                </a:solidFill>
                <a:latin typeface="Verdana" pitchFamily="-108" charset="0"/>
                <a:ea typeface="Verdana" pitchFamily="-108" charset="0"/>
                <a:cs typeface="Verdana" pitchFamily="-108" charset="0"/>
                <a:sym typeface="Verdana" pitchFamily="-108" charset="0"/>
              </a:rPr>
              <a:t>, party, resample, </a:t>
            </a:r>
            <a:r>
              <a:rPr lang="en-US" dirty="0" err="1">
                <a:solidFill>
                  <a:schemeClr val="tx1"/>
                </a:solidFill>
                <a:latin typeface="Verdana" pitchFamily="-108" charset="0"/>
                <a:ea typeface="Verdana" pitchFamily="-108" charset="0"/>
                <a:cs typeface="Verdana" pitchFamily="-108" charset="0"/>
                <a:sym typeface="Verdana" pitchFamily="-108" charset="0"/>
              </a:rPr>
              <a:t>rpart</a:t>
            </a:r>
            <a:r>
              <a:rPr lang="en-US" dirty="0">
                <a:solidFill>
                  <a:schemeClr val="tx1"/>
                </a:solidFill>
                <a:latin typeface="Verdana" pitchFamily="-108" charset="0"/>
                <a:ea typeface="Verdana" pitchFamily="-108" charset="0"/>
                <a:cs typeface="Verdana" pitchFamily="-108" charset="0"/>
                <a:sym typeface="Verdana" pitchFamily="-108" charset="0"/>
              </a:rPr>
              <a:t>, </a:t>
            </a:r>
            <a:r>
              <a:rPr lang="en-US" dirty="0" err="1">
                <a:solidFill>
                  <a:schemeClr val="tx1"/>
                </a:solidFill>
                <a:latin typeface="Verdana" pitchFamily="-108" charset="0"/>
                <a:ea typeface="Verdana" pitchFamily="-108" charset="0"/>
                <a:cs typeface="Verdana" pitchFamily="-108" charset="0"/>
                <a:sym typeface="Verdana" pitchFamily="-108" charset="0"/>
              </a:rPr>
              <a:t>tydyr</a:t>
            </a:r>
            <a:r>
              <a:rPr lang="en-US" dirty="0">
                <a:solidFill>
                  <a:schemeClr val="tx1"/>
                </a:solidFill>
                <a:latin typeface="Verdana" pitchFamily="-108" charset="0"/>
                <a:ea typeface="Verdana" pitchFamily="-108" charset="0"/>
                <a:cs typeface="Verdana" pitchFamily="-108" charset="0"/>
                <a:sym typeface="Verdana" pitchFamily="-108" charset="0"/>
              </a:rPr>
              <a:t> packages in R</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dirty="0">
              <a:solidFill>
                <a:schemeClr val="tx1"/>
              </a:solidFill>
              <a:latin typeface="Verdana" pitchFamily="-108" charset="0"/>
              <a:ea typeface="Verdana" pitchFamily="-108" charset="0"/>
              <a:cs typeface="Verdana" pitchFamily="-108" charset="0"/>
              <a:sym typeface="Verdana" pitchFamily="-108" charset="0"/>
            </a:endParaRPr>
          </a:p>
        </p:txBody>
      </p:sp>
      <p:pic>
        <p:nvPicPr>
          <p:cNvPr id="18" name="Picture 17" descr="RPI_red_header.png"/>
          <p:cNvPicPr>
            <a:picLocks noChangeAspect="1"/>
          </p:cNvPicPr>
          <p:nvPr/>
        </p:nvPicPr>
        <p:blipFill>
          <a:blip r:embed="rId4"/>
          <a:stretch>
            <a:fillRect/>
          </a:stretch>
        </p:blipFill>
        <p:spPr>
          <a:xfrm>
            <a:off x="7467600" y="1219200"/>
            <a:ext cx="5283200" cy="990600"/>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5"/>
          <a:stretch>
            <a:fillRect/>
          </a:stretch>
        </p:blipFill>
        <p:spPr>
          <a:xfrm>
            <a:off x="18584952" y="1219200"/>
            <a:ext cx="3060700" cy="990600"/>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6"/>
          <a:stretch>
            <a:fillRect/>
          </a:stretch>
        </p:blipFill>
        <p:spPr>
          <a:xfrm>
            <a:off x="13771288" y="1277408"/>
            <a:ext cx="3597233" cy="1021941"/>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7"/>
          <a:stretch>
            <a:fillRect/>
          </a:stretch>
        </p:blipFill>
        <p:spPr>
          <a:xfrm>
            <a:off x="21957893" y="711200"/>
            <a:ext cx="4366583" cy="2193261"/>
          </a:xfrm>
          <a:prstGeom prst="rect">
            <a:avLst/>
          </a:prstGeom>
        </p:spPr>
      </p:pic>
      <p:grpSp>
        <p:nvGrpSpPr>
          <p:cNvPr id="16" name="Group 15">
            <a:extLst>
              <a:ext uri="{FF2B5EF4-FFF2-40B4-BE49-F238E27FC236}">
                <a16:creationId xmlns:a16="http://schemas.microsoft.com/office/drawing/2014/main" id="{77ABA036-A31D-483E-82D0-B5A0CE66B7F2}"/>
              </a:ext>
            </a:extLst>
          </p:cNvPr>
          <p:cNvGrpSpPr/>
          <p:nvPr/>
        </p:nvGrpSpPr>
        <p:grpSpPr>
          <a:xfrm>
            <a:off x="1173479" y="6881643"/>
            <a:ext cx="9601200" cy="12513872"/>
            <a:chOff x="576544" y="12808367"/>
            <a:chExt cx="12227390" cy="13825045"/>
          </a:xfrm>
        </p:grpSpPr>
        <p:sp>
          <p:nvSpPr>
            <p:cNvPr id="17" name="Rectangle 16">
              <a:extLst>
                <a:ext uri="{FF2B5EF4-FFF2-40B4-BE49-F238E27FC236}">
                  <a16:creationId xmlns:a16="http://schemas.microsoft.com/office/drawing/2014/main" id="{05218204-FF8B-45EA-A761-3ECB9F2510B5}"/>
                </a:ext>
              </a:extLst>
            </p:cNvPr>
            <p:cNvSpPr/>
            <p:nvPr/>
          </p:nvSpPr>
          <p:spPr>
            <a:xfrm>
              <a:off x="581844" y="14018499"/>
              <a:ext cx="12222090" cy="12614913"/>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LGBT stands for lesbian, gay, bisexual and transgender. As a group that is not widely accepted by many culture and societies, LGBT’s are having difficult lives in many cases. For instance, in some countries or states, it is illegal to be homosexual and have relationship with a partner. At the same time, for the states that allow homosexual partners to marry, there are still people who are hostile against the LGBT group. </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This poster mainly focuses on uncovering the pattern that makes a city friendly to LGBT groups which allows them to have good lives there. Three hypotheses include 1)The city’s openness towards LGBT group affects LGBT rights and safety. 2) The score for LGBT nightlife affects LGBT lives. 3)There exist some patterns of cities that are good for LGBTs to live in. All hypotheses have been proved by analysis results and workable models have been developed for each hypothesis. Openness in the city has been found as the critical element that determines the city’s suitability for LGBT groups. </a:t>
              </a:r>
            </a:p>
            <a:p>
              <a:pPr algn="just">
                <a:spcBef>
                  <a:spcPts val="0"/>
                </a:spcBef>
                <a:spcAft>
                  <a:spcPts val="0"/>
                </a:spcAft>
              </a:pPr>
              <a:endParaRPr lang="en-US" sz="32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C6BE0C5-3F8D-499C-A94B-919FB7193CEA}"/>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grpSp>
        <p:nvGrpSpPr>
          <p:cNvPr id="24" name="Group 23">
            <a:extLst>
              <a:ext uri="{FF2B5EF4-FFF2-40B4-BE49-F238E27FC236}">
                <a16:creationId xmlns:a16="http://schemas.microsoft.com/office/drawing/2014/main" id="{FF04D9D1-4B88-4F7F-9741-E29912E0F2D9}"/>
              </a:ext>
            </a:extLst>
          </p:cNvPr>
          <p:cNvGrpSpPr/>
          <p:nvPr/>
        </p:nvGrpSpPr>
        <p:grpSpPr>
          <a:xfrm>
            <a:off x="1165154" y="19558181"/>
            <a:ext cx="9605363" cy="9202892"/>
            <a:chOff x="576544" y="12808369"/>
            <a:chExt cx="12227388" cy="15069211"/>
          </a:xfrm>
        </p:grpSpPr>
        <p:sp>
          <p:nvSpPr>
            <p:cNvPr id="25" name="Rectangle 24">
              <a:extLst>
                <a:ext uri="{FF2B5EF4-FFF2-40B4-BE49-F238E27FC236}">
                  <a16:creationId xmlns:a16="http://schemas.microsoft.com/office/drawing/2014/main" id="{97C60484-576E-488A-9AC1-5AA293C44740}"/>
                </a:ext>
              </a:extLst>
            </p:cNvPr>
            <p:cNvSpPr/>
            <p:nvPr/>
          </p:nvSpPr>
          <p:spPr>
            <a:xfrm>
              <a:off x="581843" y="14018500"/>
              <a:ext cx="12222089" cy="13859080"/>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The main focus of this poster is to uncover the pattern of what makes a city good for LGBT groups to live in. There are various different factors involved, which include chance of developing friendships and relationships, nightlife strongness, openness in the city, safety and LGBT rights. Three hypotheses in  total have been made to test they relationship with each other and the city’s suitability for LGBTs. </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3 Hypotheses:</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The city’s openness towards LGBT group affects LGBT rights and safety.</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The score for LGBT nightlife affects LGBT lives.</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There exist some patterns of cities that are good for LGBTs to live in.</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D050B5-5C06-425C-AFA6-1FD9171CC7FD}"/>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area</a:t>
              </a:r>
            </a:p>
          </p:txBody>
        </p:sp>
      </p:gr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17591</TotalTime>
  <Pages>0</Pages>
  <Words>424</Words>
  <Characters>0</Characters>
  <Application>Microsoft Office PowerPoint</Application>
  <PresentationFormat>Custom</PresentationFormat>
  <Lines>0</Lines>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lisiheng0211@gmail.como</cp:lastModifiedBy>
  <cp:revision>117</cp:revision>
  <cp:lastPrinted>2010-02-18T20:20:14Z</cp:lastPrinted>
  <dcterms:created xsi:type="dcterms:W3CDTF">2010-03-16T21:47:29Z</dcterms:created>
  <dcterms:modified xsi:type="dcterms:W3CDTF">2020-12-15T20:49:54Z</dcterms:modified>
  <cp:category/>
</cp:coreProperties>
</file>