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3" d="100"/>
          <a:sy n="33" d="100"/>
        </p:scale>
        <p:origin x="2166" y="-242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4345329"/>
            <a:ext cx="9603819" cy="11778908"/>
            <a:chOff x="576544" y="12808367"/>
            <a:chExt cx="12230726" cy="19287294"/>
          </a:xfrm>
        </p:grpSpPr>
        <p:sp>
          <p:nvSpPr>
            <p:cNvPr id="2" name="Rectangle 1"/>
            <p:cNvSpPr/>
            <p:nvPr/>
          </p:nvSpPr>
          <p:spPr>
            <a:xfrm>
              <a:off x="585180" y="14204844"/>
              <a:ext cx="12222090" cy="17890817"/>
            </a:xfrm>
            <a:prstGeom prst="rect">
              <a:avLst/>
            </a:prstGeom>
          </p:spPr>
          <p:txBody>
            <a:bodyPr wrap="square">
              <a:spAutoFit/>
            </a:bodyPr>
            <a:lstStyle/>
            <a:p>
              <a:pPr algn="just">
                <a:spcBef>
                  <a:spcPts val="0"/>
                </a:spcBef>
                <a:spcAft>
                  <a:spcPts val="0"/>
                </a:spcAft>
              </a:pPr>
              <a:r>
                <a:rPr lang="en-US" altLang="zh-CN" sz="3200" dirty="0">
                  <a:latin typeface="Arial" panose="020B0604020202020204" pitchFamily="34" charset="0"/>
                  <a:cs typeface="Arial" panose="020B0604020202020204" pitchFamily="34" charset="0"/>
                </a:rPr>
                <a:t>LGBT stands for lesbian, gay, bisexual and transgender. As a group that is not widely accepted by many culture and societies, LGBT’s are having difficult lives in many cases. For instance, in some countries or states, it is illegal to be homosexual and have relationship with a partner. At the same time, for the states that allow homosexual partners to marry, there are still people who are hostile against the LGBT group. </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This poster mainly focuses on uncovering the pattern that makes a city friendly to LGBT groups which allows them to have good lives there. Three hypotheses include 1)The city’s openness towards LGBT group affects LGBT rights and safety. 2) The score for LGBT nightlife affects LGBT lives. 3)There exist some patterns of cities that are good for LGBTs to live in. All hypotheses have been proved by analysis results and workable models have been developed for each hypothesis. Openness in the city has been found as the critical element that determines the city’s suitability for LGBT groups. </a:t>
              </a:r>
            </a:p>
          </p:txBody>
        </p:sp>
        <p:sp>
          <p:nvSpPr>
            <p:cNvPr id="16" name="Rectangle 15"/>
            <p:cNvSpPr>
              <a:spLocks/>
            </p:cNvSpPr>
            <p:nvPr/>
          </p:nvSpPr>
          <p:spPr bwMode="auto">
            <a:xfrm>
              <a:off x="576544" y="12808367"/>
              <a:ext cx="12222090" cy="135147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30079" y="105752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LGBT Lives: Data </a:t>
            </a:r>
            <a:r>
              <a:rPr lang="en-US" sz="5400" b="1" dirty="0">
                <a:solidFill>
                  <a:schemeClr val="accent2"/>
                </a:solidFill>
                <a:latin typeface="Verdana" charset="0"/>
                <a:ea typeface="Verdana" charset="0"/>
                <a:cs typeface="Verdana" charset="0"/>
              </a:rPr>
              <a:t>Analysis</a:t>
            </a:r>
            <a:r>
              <a:rPr lang="en-US" sz="4800" b="1" dirty="0">
                <a:solidFill>
                  <a:schemeClr val="accent2"/>
                </a:solidFill>
                <a:latin typeface="Verdana" charset="0"/>
                <a:ea typeface="Verdana" charset="0"/>
                <a:cs typeface="Verdana" charset="0"/>
              </a:rPr>
              <a:t> for Different Cities</a:t>
            </a:r>
          </a:p>
          <a:p>
            <a:pPr marL="17574" algn="ctr">
              <a:spcBef>
                <a:spcPts val="667"/>
              </a:spcBef>
            </a:pPr>
            <a:endParaRPr lang="en-US" sz="2000" dirty="0">
              <a:solidFill>
                <a:srgbClr val="333399"/>
              </a:solidFill>
              <a:latin typeface="Arial Black" pitchFamily="-108" charset="0"/>
              <a:ea typeface="Arial Black" pitchFamily="-108" charset="0"/>
              <a:cs typeface="Arial Black" pitchFamily="-108" charset="0"/>
              <a:sym typeface="Arial Black" pitchFamily="-108" charset="0"/>
            </a:endParaRPr>
          </a:p>
          <a:p>
            <a:pPr marL="35566" algn="ctr" defTabSz="914586">
              <a:spcBef>
                <a:spcPts val="1353"/>
              </a:spcBef>
              <a:defRPr/>
            </a:pPr>
            <a:r>
              <a:rPr lang="en-US" altLang="zh-CN" sz="3200" dirty="0">
                <a:solidFill>
                  <a:srgbClr val="333399"/>
                </a:solidFill>
                <a:latin typeface="Arial Black" pitchFamily="-108" charset="0"/>
                <a:ea typeface="Arial Black" pitchFamily="-108" charset="0"/>
                <a:cs typeface="Arial Black" pitchFamily="-108" charset="0"/>
                <a:sym typeface="Arial Black" pitchFamily="-108" charset="0"/>
              </a:rPr>
              <a:t>Janine Wu</a:t>
            </a:r>
            <a:r>
              <a:rPr lang="en-US" altLang="zh-CN" sz="3200" baseline="30000" dirty="0">
                <a:solidFill>
                  <a:srgbClr val="333399"/>
                </a:solidFill>
                <a:latin typeface="Arial Black" pitchFamily="-108" charset="0"/>
                <a:ea typeface="Arial Black" pitchFamily="-108" charset="0"/>
                <a:cs typeface="Arial Black" pitchFamily="-108" charset="0"/>
                <a:sym typeface="Arial Black" pitchFamily="-108" charset="0"/>
              </a:rPr>
              <a:t>1 </a:t>
            </a:r>
            <a:r>
              <a:rPr lang="en-US" altLang="zh-CN" sz="36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altLang="zh-CN" sz="3600" u="sng" baseline="30000" dirty="0">
                <a:solidFill>
                  <a:srgbClr val="333399"/>
                </a:solidFill>
                <a:latin typeface="Arial Black" pitchFamily="-108" charset="0"/>
                <a:ea typeface="Arial Black" pitchFamily="-108" charset="0"/>
                <a:cs typeface="Arial Black" pitchFamily="-108" charset="0"/>
                <a:sym typeface="Arial Black" pitchFamily="-108" charset="0"/>
              </a:rPr>
              <a:t>wux13@rpi.edu</a:t>
            </a:r>
            <a:r>
              <a:rPr lang="en-US" altLang="zh-CN" sz="3600" baseline="30000" dirty="0">
                <a:solidFill>
                  <a:srgbClr val="333399"/>
                </a:solidFill>
                <a:latin typeface="Arial Black" pitchFamily="-108" charset="0"/>
                <a:ea typeface="Arial Black" pitchFamily="-108" charset="0"/>
                <a:cs typeface="Arial Black" pitchFamily="-108" charset="0"/>
                <a:sym typeface="Arial Black" pitchFamily="-108" charset="0"/>
              </a:rPr>
              <a:t>)</a:t>
            </a:r>
            <a:endParaRPr lang="en-US" altLang="zh-CN" sz="2400" dirty="0">
              <a:solidFill>
                <a:srgbClr val="333399"/>
              </a:solidFill>
              <a:latin typeface="Arial Black" pitchFamily="-108" charset="0"/>
              <a:ea typeface="Arial Black" pitchFamily="-108" charset="0"/>
              <a:cs typeface="Arial Black" pitchFamily="-108" charset="0"/>
              <a:sym typeface="Arial Black" pitchFamily="-108" charset="0"/>
            </a:endParaRPr>
          </a:p>
          <a:p>
            <a:pPr marL="35566" algn="ctr" defTabSz="914586">
              <a:spcBef>
                <a:spcPts val="1353"/>
              </a:spcBef>
              <a:defRPr/>
            </a:pPr>
            <a:r>
              <a:rPr lang="en-US" altLang="zh-CN" sz="2400" baseline="30000" dirty="0">
                <a:solidFill>
                  <a:srgbClr val="333399"/>
                </a:solidFill>
                <a:latin typeface="Arial Black" pitchFamily="-108" charset="0"/>
                <a:ea typeface="Arial Black" pitchFamily="-108" charset="0"/>
                <a:cs typeface="Arial Black" pitchFamily="-108" charset="0"/>
                <a:sym typeface="Arial Black" pitchFamily="-108" charset="0"/>
              </a:rPr>
              <a:t>1</a:t>
            </a:r>
            <a:r>
              <a:rPr lang="en-US" altLang="zh-CN" sz="2400"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altLang="zh-CN" sz="2400"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altLang="zh-CN" sz="2400"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9064145"/>
            <a:ext cx="14782800" cy="2282292"/>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400" b="1" dirty="0">
                <a:solidFill>
                  <a:schemeClr val="tx1"/>
                </a:solidFill>
                <a:latin typeface="Verdana" pitchFamily="-108" charset="0"/>
                <a:ea typeface="Verdana" pitchFamily="-108" charset="0"/>
                <a:cs typeface="Verdana" pitchFamily="-108" charset="0"/>
                <a:sym typeface="Verdana" pitchFamily="-108" charset="0"/>
              </a:rPr>
              <a:t>RPI </a:t>
            </a:r>
            <a:r>
              <a:rPr lang="en-US" altLang="zh-CN" sz="2400"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altLang="zh-CN" sz="2400" b="1" dirty="0">
                <a:solidFill>
                  <a:schemeClr val="tx1"/>
                </a:solidFill>
                <a:latin typeface="Verdana" pitchFamily="-108" charset="0"/>
                <a:ea typeface="Verdana" pitchFamily="-108" charset="0"/>
                <a:cs typeface="Verdana" pitchFamily="-108" charset="0"/>
                <a:sym typeface="Verdana" pitchFamily="-108" charset="0"/>
              </a:rPr>
              <a:t>R</a:t>
            </a:r>
            <a:r>
              <a:rPr lang="en-US" altLang="zh-CN" sz="2400" dirty="0">
                <a:solidFill>
                  <a:schemeClr val="tx1"/>
                </a:solidFill>
                <a:latin typeface="Verdana" pitchFamily="-108" charset="0"/>
                <a:ea typeface="Verdana" pitchFamily="-108" charset="0"/>
                <a:cs typeface="Verdana" pitchFamily="-108" charset="0"/>
                <a:sym typeface="Verdana" pitchFamily="-108" charset="0"/>
              </a:rPr>
              <a:t> – A program to process data and perform statistical analysis</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400" b="1" dirty="0">
                <a:solidFill>
                  <a:schemeClr val="tx1"/>
                </a:solidFill>
                <a:latin typeface="Verdana" pitchFamily="-108" charset="0"/>
                <a:ea typeface="Verdana" pitchFamily="-108" charset="0"/>
                <a:cs typeface="Verdana" pitchFamily="-108" charset="0"/>
                <a:sym typeface="Verdana" pitchFamily="-108" charset="0"/>
              </a:rPr>
              <a:t>Package (P) or Library (R)</a:t>
            </a:r>
            <a:r>
              <a:rPr lang="en-US" altLang="zh-CN" sz="2400" dirty="0">
                <a:solidFill>
                  <a:schemeClr val="tx1"/>
                </a:solidFill>
                <a:latin typeface="Verdana" pitchFamily="-108" charset="0"/>
                <a:ea typeface="Verdana" pitchFamily="-108" charset="0"/>
                <a:cs typeface="Verdana" pitchFamily="-108" charset="0"/>
                <a:sym typeface="Verdana" pitchFamily="-108" charset="0"/>
              </a:rPr>
              <a:t> – software package to be loaded to perform extra tasks</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400" b="1" dirty="0">
                <a:solidFill>
                  <a:schemeClr val="tx1"/>
                </a:solidFill>
                <a:latin typeface="Verdana" pitchFamily="-108" charset="0"/>
                <a:ea typeface="Verdana" pitchFamily="-108" charset="0"/>
                <a:cs typeface="Verdana" pitchFamily="-108" charset="0"/>
                <a:sym typeface="Verdana" pitchFamily="-108" charset="0"/>
              </a:rPr>
              <a:t>Df, </a:t>
            </a:r>
            <a:r>
              <a:rPr lang="en-US" altLang="zh-CN" sz="2400" b="1" dirty="0" err="1">
                <a:solidFill>
                  <a:schemeClr val="tx1"/>
                </a:solidFill>
                <a:latin typeface="Verdana" pitchFamily="-108" charset="0"/>
                <a:ea typeface="Verdana" pitchFamily="-108" charset="0"/>
                <a:cs typeface="Verdana" pitchFamily="-108" charset="0"/>
                <a:sym typeface="Verdana" pitchFamily="-108" charset="0"/>
              </a:rPr>
              <a:t>dataframe</a:t>
            </a:r>
            <a:r>
              <a:rPr lang="en-US" altLang="zh-CN" sz="2400" b="1" dirty="0">
                <a:solidFill>
                  <a:schemeClr val="tx1"/>
                </a:solidFill>
                <a:latin typeface="Verdana" pitchFamily="-108" charset="0"/>
                <a:ea typeface="Verdana" pitchFamily="-108" charset="0"/>
                <a:cs typeface="Verdana" pitchFamily="-108" charset="0"/>
                <a:sym typeface="Verdana" pitchFamily="-108" charset="0"/>
              </a:rPr>
              <a:t> </a:t>
            </a:r>
            <a:r>
              <a:rPr lang="en-US" altLang="zh-CN" sz="2400" dirty="0">
                <a:solidFill>
                  <a:schemeClr val="tx1"/>
                </a:solidFill>
                <a:latin typeface="Verdana" pitchFamily="-108" charset="0"/>
                <a:ea typeface="Verdana" pitchFamily="-108" charset="0"/>
                <a:cs typeface="Verdana" pitchFamily="-108" charset="0"/>
                <a:sym typeface="Verdana" pitchFamily="-108" charset="0"/>
              </a:rPr>
              <a:t>– Data manipulation structure in R</a:t>
            </a:r>
          </a:p>
        </p:txBody>
      </p:sp>
      <p:pic>
        <p:nvPicPr>
          <p:cNvPr id="18" name="Picture 17" descr="RPI_red_header.png"/>
          <p:cNvPicPr>
            <a:picLocks noChangeAspect="1"/>
          </p:cNvPicPr>
          <p:nvPr/>
        </p:nvPicPr>
        <p:blipFill>
          <a:blip r:embed="rId4"/>
          <a:stretch>
            <a:fillRect/>
          </a:stretch>
        </p:blipFill>
        <p:spPr>
          <a:xfrm>
            <a:off x="845095" y="3075752"/>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dirty="0"/>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dirty="0"/>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5" y="39064143"/>
            <a:ext cx="15262552" cy="2282293"/>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900" b="1" dirty="0">
                <a:solidFill>
                  <a:schemeClr val="tx1"/>
                </a:solidFill>
                <a:latin typeface="Verdana" pitchFamily="-108" charset="0"/>
                <a:ea typeface="Verdana" pitchFamily="-108" charset="0"/>
                <a:cs typeface="Verdana" pitchFamily="-108" charset="0"/>
                <a:sym typeface="Verdana" pitchFamily="-108" charset="0"/>
              </a:rPr>
              <a:t>Poster: MT15A-08</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9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fi-FI" altLang="zh-CN" sz="2401" dirty="0">
                <a:solidFill>
                  <a:schemeClr val="tx1"/>
                </a:solidFill>
                <a:latin typeface="Verdana" pitchFamily="-108" charset="0"/>
                <a:ea typeface="Verdana" pitchFamily="-108" charset="0"/>
                <a:cs typeface="Verdana" pitchFamily="-108" charset="0"/>
                <a:sym typeface="Verdana" pitchFamily="-108" charset="0"/>
              </a:rPr>
              <a:t>Dataset: https://www.nestpick.com/best-lgbt-cities/</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401" dirty="0">
                <a:solidFill>
                  <a:schemeClr val="tx1"/>
                </a:solidFill>
                <a:latin typeface="Verdana" pitchFamily="-108" charset="0"/>
                <a:ea typeface="Verdana" pitchFamily="-108" charset="0"/>
                <a:cs typeface="Verdana" pitchFamily="-108" charset="0"/>
                <a:sym typeface="Verdana" pitchFamily="-108" charset="0"/>
              </a:rPr>
              <a:t>Ggplot2 package in R for visualization</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r>
              <a:rPr lang="en-US" altLang="zh-CN" sz="2401" dirty="0" err="1">
                <a:solidFill>
                  <a:schemeClr val="tx1"/>
                </a:solidFill>
                <a:latin typeface="Verdana" pitchFamily="-108" charset="0"/>
                <a:ea typeface="Verdana" pitchFamily="-108" charset="0"/>
                <a:cs typeface="Verdana" pitchFamily="-108" charset="0"/>
                <a:sym typeface="Verdana" pitchFamily="-108" charset="0"/>
              </a:rPr>
              <a:t>Kknn</a:t>
            </a:r>
            <a:r>
              <a:rPr lang="en-US" altLang="zh-CN" sz="2401" dirty="0">
                <a:solidFill>
                  <a:schemeClr val="tx1"/>
                </a:solidFill>
                <a:latin typeface="Verdana" pitchFamily="-108" charset="0"/>
                <a:ea typeface="Verdana" pitchFamily="-108" charset="0"/>
                <a:cs typeface="Verdana" pitchFamily="-108" charset="0"/>
                <a:sym typeface="Verdana" pitchFamily="-108" charset="0"/>
              </a:rPr>
              <a:t>, party, resample, </a:t>
            </a:r>
            <a:r>
              <a:rPr lang="en-US" altLang="zh-CN" sz="2401" dirty="0" err="1">
                <a:solidFill>
                  <a:schemeClr val="tx1"/>
                </a:solidFill>
                <a:latin typeface="Verdana" pitchFamily="-108" charset="0"/>
                <a:ea typeface="Verdana" pitchFamily="-108" charset="0"/>
                <a:cs typeface="Verdana" pitchFamily="-108" charset="0"/>
                <a:sym typeface="Verdana" pitchFamily="-108" charset="0"/>
              </a:rPr>
              <a:t>rpart</a:t>
            </a:r>
            <a:r>
              <a:rPr lang="en-US" altLang="zh-CN" sz="2401" dirty="0">
                <a:solidFill>
                  <a:schemeClr val="tx1"/>
                </a:solidFill>
                <a:latin typeface="Verdana" pitchFamily="-108" charset="0"/>
                <a:ea typeface="Verdana" pitchFamily="-108" charset="0"/>
                <a:cs typeface="Verdana" pitchFamily="-108" charset="0"/>
                <a:sym typeface="Verdana" pitchFamily="-108" charset="0"/>
              </a:rPr>
              <a:t>, </a:t>
            </a:r>
            <a:r>
              <a:rPr lang="en-US" altLang="zh-CN" sz="2401" dirty="0" err="1">
                <a:solidFill>
                  <a:schemeClr val="tx1"/>
                </a:solidFill>
                <a:latin typeface="Verdana" pitchFamily="-108" charset="0"/>
                <a:ea typeface="Verdana" pitchFamily="-108" charset="0"/>
                <a:cs typeface="Verdana" pitchFamily="-108" charset="0"/>
                <a:sym typeface="Verdana" pitchFamily="-108" charset="0"/>
              </a:rPr>
              <a:t>tydyr</a:t>
            </a:r>
            <a:r>
              <a:rPr lang="en-US" altLang="zh-CN" sz="2401" dirty="0">
                <a:solidFill>
                  <a:schemeClr val="tx1"/>
                </a:solidFill>
                <a:latin typeface="Verdana" pitchFamily="-108" charset="0"/>
                <a:ea typeface="Verdana" pitchFamily="-108" charset="0"/>
                <a:cs typeface="Verdana" pitchFamily="-108" charset="0"/>
                <a:sym typeface="Verdana" pitchFamily="-108" charset="0"/>
              </a:rPr>
              <a:t> packages in R</a:t>
            </a:r>
          </a:p>
          <a:p>
            <a:pPr>
              <a:lnSpc>
                <a:spcPct val="110000"/>
              </a:lnSpc>
              <a:tabLst>
                <a:tab pos="330467" algn="l"/>
                <a:tab pos="662415" algn="l"/>
                <a:tab pos="994365" algn="l"/>
                <a:tab pos="1326316" algn="l"/>
                <a:tab pos="1658263" algn="l"/>
                <a:tab pos="1990214" algn="l"/>
                <a:tab pos="2322162" algn="l"/>
                <a:tab pos="2654110" algn="l"/>
                <a:tab pos="2986060" algn="l"/>
                <a:tab pos="3318008" algn="l"/>
                <a:tab pos="3649958" algn="l"/>
                <a:tab pos="3981907" algn="l"/>
              </a:tabLst>
            </a:pPr>
            <a:endParaRPr lang="en-US" altLang="zh-CN" sz="2401" dirty="0">
              <a:solidFill>
                <a:schemeClr val="tx1"/>
              </a:solidFill>
              <a:latin typeface="Verdana" pitchFamily="-108"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6441441" y="2636837"/>
            <a:ext cx="3060700" cy="990600"/>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6"/>
          <a:stretch>
            <a:fillRect/>
          </a:stretch>
        </p:blipFill>
        <p:spPr>
          <a:xfrm>
            <a:off x="22547927" y="1865123"/>
            <a:ext cx="3812021" cy="1914714"/>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7"/>
          <a:stretch>
            <a:fillRect/>
          </a:stretch>
        </p:blipFill>
        <p:spPr>
          <a:xfrm>
            <a:off x="26018343" y="896270"/>
            <a:ext cx="4249229" cy="1207167"/>
          </a:xfrm>
          <a:prstGeom prst="rect">
            <a:avLst/>
          </a:prstGeom>
        </p:spPr>
      </p:pic>
      <p:grpSp>
        <p:nvGrpSpPr>
          <p:cNvPr id="34" name="Group 33">
            <a:extLst>
              <a:ext uri="{FF2B5EF4-FFF2-40B4-BE49-F238E27FC236}">
                <a16:creationId xmlns:a16="http://schemas.microsoft.com/office/drawing/2014/main" id="{E8F8F98B-D39F-45D0-AF26-CB3E6D95D9D1}"/>
              </a:ext>
            </a:extLst>
          </p:cNvPr>
          <p:cNvGrpSpPr/>
          <p:nvPr/>
        </p:nvGrpSpPr>
        <p:grpSpPr>
          <a:xfrm>
            <a:off x="20662209" y="25354242"/>
            <a:ext cx="9601200" cy="13803836"/>
            <a:chOff x="576544" y="12808367"/>
            <a:chExt cx="12222089" cy="14453852"/>
          </a:xfrm>
        </p:grpSpPr>
        <p:sp>
          <p:nvSpPr>
            <p:cNvPr id="35" name="Rectangle 34">
              <a:extLst>
                <a:ext uri="{FF2B5EF4-FFF2-40B4-BE49-F238E27FC236}">
                  <a16:creationId xmlns:a16="http://schemas.microsoft.com/office/drawing/2014/main" id="{F7EAF68F-A0A3-4C42-9ECE-CA25FD4E2E58}"/>
                </a:ext>
              </a:extLst>
            </p:cNvPr>
            <p:cNvSpPr/>
            <p:nvPr/>
          </p:nvSpPr>
          <p:spPr>
            <a:xfrm>
              <a:off x="576544" y="13759122"/>
              <a:ext cx="12222089" cy="13503097"/>
            </a:xfrm>
            <a:prstGeom prst="rect">
              <a:avLst/>
            </a:prstGeom>
          </p:spPr>
          <p:txBody>
            <a:bodyPr wrap="square">
              <a:spAutoFit/>
            </a:bodyPr>
            <a:lstStyle/>
            <a:p>
              <a:pPr algn="just">
                <a:spcBef>
                  <a:spcPts val="0"/>
                </a:spcBef>
                <a:spcAft>
                  <a:spcPts val="0"/>
                </a:spcAft>
              </a:pPr>
              <a:r>
                <a:rPr lang="en-US" altLang="zh-CN" sz="3200" dirty="0">
                  <a:latin typeface="Arial" panose="020B0604020202020204" pitchFamily="34" charset="0"/>
                  <a:cs typeface="Arial" panose="020B0604020202020204" pitchFamily="34" charset="0"/>
                </a:rPr>
                <a:t>All three hypothesis has been proved by the analysis result. Openness in the city is positively related with LGBT rights and safety, p &lt; 0.01. LGBT nightlife is positively related with total score, p &lt; 0.01.Openness is a critical factor that determines the score of the city: the higher the openness of the city is, the more suitable the city is for LGBT groups to live in.</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The linear regression model for openness vs. LGBT right and safety is an underfit model. The linear regression model for LGBT nightlife and total score is a good fit. For both linear regression models, polynomial regression model might be a better approach. For the pattern of a good city, linear regression and </a:t>
              </a:r>
              <a:r>
                <a:rPr lang="en-US" altLang="zh-CN" sz="3200" dirty="0" err="1">
                  <a:latin typeface="Arial" panose="020B0604020202020204" pitchFamily="34" charset="0"/>
                  <a:cs typeface="Arial" panose="020B0604020202020204" pitchFamily="34" charset="0"/>
                </a:rPr>
                <a:t>kknn</a:t>
              </a:r>
              <a:r>
                <a:rPr lang="en-US" altLang="zh-CN" sz="3200" dirty="0">
                  <a:latin typeface="Arial" panose="020B0604020202020204" pitchFamily="34" charset="0"/>
                  <a:cs typeface="Arial" panose="020B0604020202020204" pitchFamily="34" charset="0"/>
                </a:rPr>
                <a:t> model both did not work, a conditional inference tree model is thus developed. </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The next step of the process should focus on predicting the city ranking for cities all around the world with their characteristics. Furthermore, models developed can be correct to specific communities. Hopefully, this ranking and scoring technique can help LGBT groups to find the best suitable place for them to live in.</a:t>
              </a:r>
            </a:p>
          </p:txBody>
        </p:sp>
        <p:sp>
          <p:nvSpPr>
            <p:cNvPr id="36" name="Rectangle 35">
              <a:extLst>
                <a:ext uri="{FF2B5EF4-FFF2-40B4-BE49-F238E27FC236}">
                  <a16:creationId xmlns:a16="http://schemas.microsoft.com/office/drawing/2014/main" id="{2D2BEE76-E387-40EE-806E-8C029E986154}"/>
                </a:ext>
              </a:extLst>
            </p:cNvPr>
            <p:cNvSpPr>
              <a:spLocks/>
            </p:cNvSpPr>
            <p:nvPr/>
          </p:nvSpPr>
          <p:spPr bwMode="auto">
            <a:xfrm>
              <a:off x="576544" y="12808367"/>
              <a:ext cx="12222089" cy="870634"/>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grpSp>
      <p:grpSp>
        <p:nvGrpSpPr>
          <p:cNvPr id="37" name="Group 36">
            <a:extLst>
              <a:ext uri="{FF2B5EF4-FFF2-40B4-BE49-F238E27FC236}">
                <a16:creationId xmlns:a16="http://schemas.microsoft.com/office/drawing/2014/main" id="{45B48BE2-1D78-4A7F-9966-4A587DB4EAD5}"/>
              </a:ext>
            </a:extLst>
          </p:cNvPr>
          <p:cNvGrpSpPr/>
          <p:nvPr/>
        </p:nvGrpSpPr>
        <p:grpSpPr>
          <a:xfrm>
            <a:off x="613750" y="16562665"/>
            <a:ext cx="9601200" cy="8400772"/>
            <a:chOff x="576544" y="12808367"/>
            <a:chExt cx="12222089" cy="13755785"/>
          </a:xfrm>
        </p:grpSpPr>
        <p:sp>
          <p:nvSpPr>
            <p:cNvPr id="38" name="Rectangle 37">
              <a:extLst>
                <a:ext uri="{FF2B5EF4-FFF2-40B4-BE49-F238E27FC236}">
                  <a16:creationId xmlns:a16="http://schemas.microsoft.com/office/drawing/2014/main" id="{44178823-6003-403D-B780-97E53534B0A1}"/>
                </a:ext>
              </a:extLst>
            </p:cNvPr>
            <p:cNvSpPr/>
            <p:nvPr/>
          </p:nvSpPr>
          <p:spPr>
            <a:xfrm>
              <a:off x="576544" y="14317765"/>
              <a:ext cx="12222089" cy="12246387"/>
            </a:xfrm>
            <a:prstGeom prst="rect">
              <a:avLst/>
            </a:prstGeom>
          </p:spPr>
          <p:txBody>
            <a:bodyPr wrap="square">
              <a:spAutoFit/>
            </a:bodyPr>
            <a:lstStyle/>
            <a:p>
              <a:pPr algn="just">
                <a:spcBef>
                  <a:spcPts val="0"/>
                </a:spcBef>
                <a:spcAft>
                  <a:spcPts val="0"/>
                </a:spcAft>
              </a:pPr>
              <a:r>
                <a:rPr lang="en-US" altLang="zh-CN" sz="3200" dirty="0">
                  <a:latin typeface="Arial" panose="020B0604020202020204" pitchFamily="34" charset="0"/>
                  <a:cs typeface="Arial" panose="020B0604020202020204" pitchFamily="34" charset="0"/>
                </a:rPr>
                <a:t>The main focus of this poster is to uncover the pattern of what makes a city good for LGBT groups to live in. There are various different factors involved, which include chance of developing friendships and relationships, nightlife strongness, openness in the city, safety and LGBT rights. Three hypotheses in  total have been made to test they relationship with each other and the city’s suitability for LGBTs. </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b="1" u="sng" dirty="0">
                  <a:latin typeface="Arial" panose="020B0604020202020204" pitchFamily="34" charset="0"/>
                  <a:cs typeface="Arial" panose="020B0604020202020204" pitchFamily="34" charset="0"/>
                </a:rPr>
                <a:t>3 Hypotheses:</a:t>
              </a:r>
            </a:p>
            <a:p>
              <a:pPr marL="514455" indent="-514455" algn="just">
                <a:spcBef>
                  <a:spcPts val="0"/>
                </a:spcBef>
                <a:spcAft>
                  <a:spcPts val="0"/>
                </a:spcAft>
                <a:buFont typeface="+mj-lt"/>
                <a:buAutoNum type="arabicPeriod"/>
              </a:pPr>
              <a:r>
                <a:rPr lang="en-US" altLang="zh-CN" sz="3200" dirty="0">
                  <a:latin typeface="Arial" panose="020B0604020202020204" pitchFamily="34" charset="0"/>
                  <a:cs typeface="Arial" panose="020B0604020202020204" pitchFamily="34" charset="0"/>
                </a:rPr>
                <a:t>The city’s openness towards LGBT group affects LGBT rights and safety.</a:t>
              </a:r>
            </a:p>
            <a:p>
              <a:pPr marL="514455" indent="-514455" algn="just">
                <a:spcBef>
                  <a:spcPts val="0"/>
                </a:spcBef>
                <a:spcAft>
                  <a:spcPts val="0"/>
                </a:spcAft>
                <a:buFont typeface="+mj-lt"/>
                <a:buAutoNum type="arabicPeriod"/>
              </a:pPr>
              <a:r>
                <a:rPr lang="en-US" altLang="zh-CN" sz="3200" dirty="0">
                  <a:latin typeface="Arial" panose="020B0604020202020204" pitchFamily="34" charset="0"/>
                  <a:cs typeface="Arial" panose="020B0604020202020204" pitchFamily="34" charset="0"/>
                </a:rPr>
                <a:t>The score for LGBT nightlife affects LGBT lives.</a:t>
              </a:r>
            </a:p>
            <a:p>
              <a:pPr marL="514455" indent="-514455" algn="just">
                <a:spcBef>
                  <a:spcPts val="0"/>
                </a:spcBef>
                <a:spcAft>
                  <a:spcPts val="0"/>
                </a:spcAft>
                <a:buFont typeface="+mj-lt"/>
                <a:buAutoNum type="arabicPeriod"/>
              </a:pPr>
              <a:r>
                <a:rPr lang="en-US" altLang="zh-CN" sz="3200" dirty="0">
                  <a:latin typeface="Arial" panose="020B0604020202020204" pitchFamily="34" charset="0"/>
                  <a:cs typeface="Arial" panose="020B0604020202020204" pitchFamily="34" charset="0"/>
                </a:rPr>
                <a:t>There exist some patterns of cities that are good for LGBTs to live in.</a:t>
              </a:r>
            </a:p>
          </p:txBody>
        </p:sp>
        <p:sp>
          <p:nvSpPr>
            <p:cNvPr id="39" name="Rectangle 38">
              <a:extLst>
                <a:ext uri="{FF2B5EF4-FFF2-40B4-BE49-F238E27FC236}">
                  <a16:creationId xmlns:a16="http://schemas.microsoft.com/office/drawing/2014/main" id="{2E06A0AF-1CF7-44D0-B3C4-704157385BA3}"/>
                </a:ext>
              </a:extLst>
            </p:cNvPr>
            <p:cNvSpPr>
              <a:spLocks/>
            </p:cNvSpPr>
            <p:nvPr/>
          </p:nvSpPr>
          <p:spPr bwMode="auto">
            <a:xfrm>
              <a:off x="576544" y="12808367"/>
              <a:ext cx="12222089" cy="136149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grpSp>
        <p:nvGrpSpPr>
          <p:cNvPr id="21" name="Group 20">
            <a:extLst>
              <a:ext uri="{FF2B5EF4-FFF2-40B4-BE49-F238E27FC236}">
                <a16:creationId xmlns:a16="http://schemas.microsoft.com/office/drawing/2014/main" id="{9B9DD04B-F3DC-4ECC-8533-EC23A3DCAFF8}"/>
              </a:ext>
            </a:extLst>
          </p:cNvPr>
          <p:cNvGrpSpPr/>
          <p:nvPr/>
        </p:nvGrpSpPr>
        <p:grpSpPr>
          <a:xfrm>
            <a:off x="609452" y="25354242"/>
            <a:ext cx="19717625" cy="13325195"/>
            <a:chOff x="609452" y="25234737"/>
            <a:chExt cx="19717625" cy="13325195"/>
          </a:xfrm>
        </p:grpSpPr>
        <p:grpSp>
          <p:nvGrpSpPr>
            <p:cNvPr id="85" name="Group 84">
              <a:extLst>
                <a:ext uri="{FF2B5EF4-FFF2-40B4-BE49-F238E27FC236}">
                  <a16:creationId xmlns:a16="http://schemas.microsoft.com/office/drawing/2014/main" id="{1F7E0187-D979-E64B-A14E-192DC7776C9A}"/>
                </a:ext>
              </a:extLst>
            </p:cNvPr>
            <p:cNvGrpSpPr/>
            <p:nvPr/>
          </p:nvGrpSpPr>
          <p:grpSpPr>
            <a:xfrm>
              <a:off x="609452" y="25234737"/>
              <a:ext cx="19717625" cy="13325195"/>
              <a:chOff x="576544" y="12808370"/>
              <a:chExt cx="12222089" cy="20395889"/>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301"/>
                <a:ext cx="5955649" cy="18984958"/>
              </a:xfrm>
              <a:prstGeom prst="rect">
                <a:avLst/>
              </a:prstGeom>
            </p:spPr>
            <p:txBody>
              <a:bodyPr wrap="square">
                <a:spAutoFit/>
              </a:bodyPr>
              <a:lstStyle/>
              <a:p>
                <a:pPr algn="just">
                  <a:spcBef>
                    <a:spcPts val="0"/>
                  </a:spcBef>
                  <a:spcAft>
                    <a:spcPts val="0"/>
                  </a:spcAft>
                </a:pPr>
                <a:r>
                  <a:rPr lang="en-US" altLang="zh-CN" sz="3200" dirty="0">
                    <a:latin typeface="Arial" panose="020B0604020202020204" pitchFamily="34" charset="0"/>
                    <a:cs typeface="Arial" panose="020B0604020202020204" pitchFamily="34" charset="0"/>
                  </a:rPr>
                  <a:t>The dataset comes from </a:t>
                </a:r>
                <a:r>
                  <a:rPr lang="en-US" altLang="zh-CN" sz="3200" dirty="0" err="1">
                    <a:latin typeface="Arial" panose="020B0604020202020204" pitchFamily="34" charset="0"/>
                    <a:cs typeface="Arial" panose="020B0604020202020204" pitchFamily="34" charset="0"/>
                  </a:rPr>
                  <a:t>Neskpick’s</a:t>
                </a:r>
                <a:r>
                  <a:rPr lang="en-US" altLang="zh-CN" sz="3200" dirty="0">
                    <a:latin typeface="Arial" panose="020B0604020202020204" pitchFamily="34" charset="0"/>
                    <a:cs typeface="Arial" panose="020B0604020202020204" pitchFamily="34" charset="0"/>
                  </a:rPr>
                  <a:t> Best LGBT Cities 2017.</a:t>
                </a:r>
              </a:p>
              <a:p>
                <a:pPr algn="just">
                  <a:spcBef>
                    <a:spcPts val="0"/>
                  </a:spcBef>
                  <a:spcAft>
                    <a:spcPts val="0"/>
                  </a:spcAft>
                </a:pPr>
                <a:r>
                  <a:rPr lang="en-US" altLang="zh-CN" sz="3200" dirty="0">
                    <a:latin typeface="Arial" panose="020B0604020202020204" pitchFamily="34" charset="0"/>
                    <a:cs typeface="Arial" panose="020B0604020202020204" pitchFamily="34" charset="0"/>
                  </a:rPr>
                  <a:t>(https://www.nestpick.com/best-lgbt-cities/)</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In the dataset, they recognized 100 cities with active LGBT communities. The dataset is originally in json format and is then pulled from the website and converted it into csv format for data analysis.</a:t>
                </a:r>
              </a:p>
              <a:p>
                <a:pPr algn="just">
                  <a:spcBef>
                    <a:spcPts val="0"/>
                  </a:spcBef>
                  <a:spcAft>
                    <a:spcPts val="0"/>
                  </a:spcAft>
                </a:pPr>
                <a:r>
                  <a:rPr lang="en-US" altLang="zh-CN" sz="3200" dirty="0">
                    <a:latin typeface="Arial" panose="020B0604020202020204" pitchFamily="34" charset="0"/>
                    <a:cs typeface="Arial" panose="020B0604020202020204" pitchFamily="34" charset="0"/>
                  </a:rPr>
                  <a:t> </a:t>
                </a:r>
              </a:p>
              <a:p>
                <a:pPr algn="just">
                  <a:spcBef>
                    <a:spcPts val="0"/>
                  </a:spcBef>
                  <a:spcAft>
                    <a:spcPts val="0"/>
                  </a:spcAft>
                </a:pPr>
                <a:r>
                  <a:rPr lang="en-US" altLang="zh-CN" sz="3200" dirty="0">
                    <a:latin typeface="Arial" panose="020B0604020202020204" pitchFamily="34" charset="0"/>
                    <a:cs typeface="Arial" panose="020B0604020202020204" pitchFamily="34" charset="0"/>
                  </a:rPr>
                  <a:t>The dataset includes the following columns: </a:t>
                </a:r>
              </a:p>
              <a:p>
                <a:pPr>
                  <a:spcBef>
                    <a:spcPts val="0"/>
                  </a:spcBef>
                  <a:spcAft>
                    <a:spcPts val="0"/>
                  </a:spcAft>
                </a:pPr>
                <a:r>
                  <a:rPr lang="en-US" altLang="zh-CN" sz="3200" dirty="0">
                    <a:latin typeface="Arial" panose="020B0604020202020204" pitchFamily="34" charset="0"/>
                    <a:cs typeface="Arial" panose="020B0604020202020204" pitchFamily="34" charset="0"/>
                  </a:rPr>
                  <a:t>rank, city, country, dating, </a:t>
                </a:r>
                <a:r>
                  <a:rPr lang="en-US" altLang="zh-CN" sz="3200" dirty="0" err="1">
                    <a:latin typeface="Arial" panose="020B0604020202020204" pitchFamily="34" charset="0"/>
                    <a:cs typeface="Arial" panose="020B0604020202020204" pitchFamily="34" charset="0"/>
                  </a:rPr>
                  <a:t>lgbt.nightlife</a:t>
                </a: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openness.in.the.city</a:t>
                </a:r>
                <a:r>
                  <a:rPr lang="en-US" altLang="zh-CN" sz="3200" dirty="0">
                    <a:latin typeface="Arial" panose="020B0604020202020204" pitchFamily="34" charset="0"/>
                    <a:cs typeface="Arial" panose="020B0604020202020204" pitchFamily="34" charset="0"/>
                  </a:rPr>
                  <a:t>, safety, </a:t>
                </a:r>
                <a:r>
                  <a:rPr lang="en-US" altLang="zh-CN" sz="3200" dirty="0" err="1">
                    <a:latin typeface="Arial" panose="020B0604020202020204" pitchFamily="34" charset="0"/>
                    <a:cs typeface="Arial" panose="020B0604020202020204" pitchFamily="34" charset="0"/>
                  </a:rPr>
                  <a:t>lgbt.rights</a:t>
                </a:r>
                <a:r>
                  <a:rPr lang="en-US" altLang="zh-CN" sz="3200" dirty="0">
                    <a:latin typeface="Arial" panose="020B0604020202020204" pitchFamily="34" charset="0"/>
                    <a:cs typeface="Arial" panose="020B0604020202020204" pitchFamily="34" charset="0"/>
                  </a:rPr>
                  <a:t>, total, </a:t>
                </a:r>
                <a:r>
                  <a:rPr lang="en-US" altLang="zh-CN" sz="3200" dirty="0" err="1">
                    <a:latin typeface="Arial" panose="020B0604020202020204" pitchFamily="34" charset="0"/>
                    <a:cs typeface="Arial" panose="020B0604020202020204" pitchFamily="34" charset="0"/>
                  </a:rPr>
                  <a:t>filter.order</a:t>
                </a:r>
                <a:endParaRPr lang="en-US" altLang="zh-CN" sz="3200" dirty="0">
                  <a:latin typeface="Arial" panose="020B0604020202020204" pitchFamily="34" charset="0"/>
                  <a:cs typeface="Arial" panose="020B0604020202020204" pitchFamily="34" charset="0"/>
                </a:endParaRPr>
              </a:p>
              <a:p>
                <a:pPr>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Only dating, </a:t>
                </a:r>
                <a:r>
                  <a:rPr lang="en-US" altLang="zh-CN" sz="3200" dirty="0" err="1">
                    <a:latin typeface="Arial" panose="020B0604020202020204" pitchFamily="34" charset="0"/>
                    <a:cs typeface="Arial" panose="020B0604020202020204" pitchFamily="34" charset="0"/>
                  </a:rPr>
                  <a:t>lgbt.nightlife</a:t>
                </a: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openness.in.the.city</a:t>
                </a:r>
                <a:r>
                  <a:rPr lang="en-US" altLang="zh-CN" sz="3200" dirty="0">
                    <a:latin typeface="Arial" panose="020B0604020202020204" pitchFamily="34" charset="0"/>
                    <a:cs typeface="Arial" panose="020B0604020202020204" pitchFamily="34" charset="0"/>
                  </a:rPr>
                  <a:t>, safety, </a:t>
                </a:r>
                <a:r>
                  <a:rPr lang="en-US" altLang="zh-CN" sz="3200" dirty="0" err="1">
                    <a:latin typeface="Arial" panose="020B0604020202020204" pitchFamily="34" charset="0"/>
                    <a:cs typeface="Arial" panose="020B0604020202020204" pitchFamily="34" charset="0"/>
                  </a:rPr>
                  <a:t>lgbt.rights</a:t>
                </a:r>
                <a:r>
                  <a:rPr lang="en-US" altLang="zh-CN" sz="3200" dirty="0">
                    <a:latin typeface="Arial" panose="020B0604020202020204" pitchFamily="34" charset="0"/>
                    <a:cs typeface="Arial" panose="020B0604020202020204" pitchFamily="34" charset="0"/>
                  </a:rPr>
                  <a:t>, and total column are used in the data analysis process. All columns has been checked with any(is.na(df)) function and no missing values found. Summary(df) function and boxplots has been used to check for any outliers (single score not in the range 1-5 and total score not in range 5-25) and none of them has been found. Histograms of each column has been plotted with ggplot2 to check for distributions.</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70"/>
                <a:ext cx="12222089" cy="1263309"/>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833" algn="l"/>
                    <a:tab pos="404575" algn="l"/>
                    <a:tab pos="607315" algn="l"/>
                    <a:tab pos="810053" algn="l"/>
                    <a:tab pos="1012793" algn="l"/>
                    <a:tab pos="1215533" algn="l"/>
                    <a:tab pos="1418270" algn="l"/>
                    <a:tab pos="1621012" algn="l"/>
                    <a:tab pos="1823750" algn="l"/>
                    <a:tab pos="2026491" algn="l"/>
                    <a:tab pos="2229231" algn="l"/>
                    <a:tab pos="2431971" algn="l"/>
                  </a:tabLst>
                </a:pPr>
                <a:r>
                  <a:rPr lang="en-US" altLang="zh-CN" sz="4000" b="1">
                    <a:solidFill>
                      <a:schemeClr val="tx1"/>
                    </a:solidFill>
                    <a:latin typeface="Verdana" pitchFamily="-108" charset="0"/>
                    <a:ea typeface="Verdana" pitchFamily="-108" charset="0"/>
                    <a:cs typeface="Verdana" pitchFamily="-108" charset="0"/>
                    <a:sym typeface="Verdana" pitchFamily="-108" charset="0"/>
                  </a:rPr>
                  <a:t>The Data</a:t>
                </a:r>
                <a:endParaRPr lang="en-US" altLang="zh-CN" sz="4000" b="1" dirty="0">
                  <a:solidFill>
                    <a:schemeClr val="tx1"/>
                  </a:solidFill>
                  <a:latin typeface="Verdana" pitchFamily="-108" charset="0"/>
                  <a:ea typeface="Verdana" pitchFamily="-108" charset="0"/>
                  <a:cs typeface="Verdana" pitchFamily="-108" charset="0"/>
                  <a:sym typeface="Verdana" pitchFamily="-108" charset="0"/>
                </a:endParaRPr>
              </a:p>
            </p:txBody>
          </p:sp>
        </p:grpSp>
        <p:pic>
          <p:nvPicPr>
            <p:cNvPr id="7" name="Picture 6">
              <a:extLst>
                <a:ext uri="{FF2B5EF4-FFF2-40B4-BE49-F238E27FC236}">
                  <a16:creationId xmlns:a16="http://schemas.microsoft.com/office/drawing/2014/main" id="{F1DF3A9C-B05E-4147-8096-56FFEDF15CD2}"/>
                </a:ext>
              </a:extLst>
            </p:cNvPr>
            <p:cNvPicPr>
              <a:picLocks noChangeAspect="1"/>
            </p:cNvPicPr>
            <p:nvPr/>
          </p:nvPicPr>
          <p:blipFill>
            <a:blip r:embed="rId8"/>
            <a:stretch>
              <a:fillRect/>
            </a:stretch>
          </p:blipFill>
          <p:spPr>
            <a:xfrm>
              <a:off x="10552700" y="31467672"/>
              <a:ext cx="9601200" cy="6246057"/>
            </a:xfrm>
            <a:prstGeom prst="rect">
              <a:avLst/>
            </a:prstGeom>
          </p:spPr>
        </p:pic>
        <p:pic>
          <p:nvPicPr>
            <p:cNvPr id="19" name="Picture 18">
              <a:extLst>
                <a:ext uri="{FF2B5EF4-FFF2-40B4-BE49-F238E27FC236}">
                  <a16:creationId xmlns:a16="http://schemas.microsoft.com/office/drawing/2014/main" id="{0F9BFCC7-16BA-4F82-B67B-BB5036B5BA9F}"/>
                </a:ext>
              </a:extLst>
            </p:cNvPr>
            <p:cNvPicPr>
              <a:picLocks noChangeAspect="1"/>
            </p:cNvPicPr>
            <p:nvPr/>
          </p:nvPicPr>
          <p:blipFill rotWithShape="1">
            <a:blip r:embed="rId9"/>
            <a:srcRect t="3142"/>
            <a:stretch/>
          </p:blipFill>
          <p:spPr>
            <a:xfrm>
              <a:off x="10609954" y="26163010"/>
              <a:ext cx="9543983" cy="4359651"/>
            </a:xfrm>
            <a:prstGeom prst="rect">
              <a:avLst/>
            </a:prstGeom>
          </p:spPr>
        </p:pic>
        <p:sp>
          <p:nvSpPr>
            <p:cNvPr id="20" name="TextBox 19">
              <a:extLst>
                <a:ext uri="{FF2B5EF4-FFF2-40B4-BE49-F238E27FC236}">
                  <a16:creationId xmlns:a16="http://schemas.microsoft.com/office/drawing/2014/main" id="{39EDA533-AE6B-462D-B701-AA7CDE7AFCD7}"/>
                </a:ext>
              </a:extLst>
            </p:cNvPr>
            <p:cNvSpPr txBox="1"/>
            <p:nvPr/>
          </p:nvSpPr>
          <p:spPr>
            <a:xfrm>
              <a:off x="16343114" y="30382402"/>
              <a:ext cx="3810786" cy="553998"/>
            </a:xfrm>
            <a:prstGeom prst="rect">
              <a:avLst/>
            </a:prstGeom>
            <a:noFill/>
          </p:spPr>
          <p:txBody>
            <a:bodyPr wrap="square" rtlCol="0">
              <a:spAutoFit/>
            </a:bodyPr>
            <a:lstStyle/>
            <a:p>
              <a:pPr algn="r"/>
              <a:r>
                <a:rPr lang="en-US" altLang="zh-CN" sz="3000" u="sng" dirty="0">
                  <a:latin typeface="Arial" panose="020B0604020202020204" pitchFamily="34" charset="0"/>
                  <a:cs typeface="Arial" panose="020B0604020202020204" pitchFamily="34" charset="0"/>
                </a:rPr>
                <a:t>Boxplot for columns</a:t>
              </a:r>
              <a:endParaRPr lang="zh-CN" altLang="en-US" sz="3000" u="sng"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DBDA4E43-E19E-4942-B34F-110E5CBD79A0}"/>
                </a:ext>
              </a:extLst>
            </p:cNvPr>
            <p:cNvSpPr txBox="1"/>
            <p:nvPr/>
          </p:nvSpPr>
          <p:spPr>
            <a:xfrm>
              <a:off x="15844670" y="37880185"/>
              <a:ext cx="4309230" cy="553998"/>
            </a:xfrm>
            <a:prstGeom prst="rect">
              <a:avLst/>
            </a:prstGeom>
            <a:noFill/>
          </p:spPr>
          <p:txBody>
            <a:bodyPr wrap="square" rtlCol="0">
              <a:spAutoFit/>
            </a:bodyPr>
            <a:lstStyle/>
            <a:p>
              <a:pPr algn="r"/>
              <a:r>
                <a:rPr lang="en-US" altLang="zh-CN" sz="3000" u="sng" dirty="0">
                  <a:latin typeface="Arial" panose="020B0604020202020204" pitchFamily="34" charset="0"/>
                  <a:cs typeface="Arial" panose="020B0604020202020204" pitchFamily="34" charset="0"/>
                </a:rPr>
                <a:t>Histograms for columns</a:t>
              </a:r>
              <a:endParaRPr lang="zh-CN" altLang="en-US" sz="3000" u="sng" dirty="0">
                <a:latin typeface="Arial" panose="020B0604020202020204"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9ED423B5-BD09-4A11-A110-8E1F0230FC2D}"/>
              </a:ext>
            </a:extLst>
          </p:cNvPr>
          <p:cNvGrpSpPr/>
          <p:nvPr/>
        </p:nvGrpSpPr>
        <p:grpSpPr>
          <a:xfrm>
            <a:off x="10550081" y="4345331"/>
            <a:ext cx="19803037" cy="20651996"/>
            <a:chOff x="10550081" y="4345331"/>
            <a:chExt cx="19803037" cy="20651996"/>
          </a:xfrm>
        </p:grpSpPr>
        <p:pic>
          <p:nvPicPr>
            <p:cNvPr id="31" name="Picture 30">
              <a:extLst>
                <a:ext uri="{FF2B5EF4-FFF2-40B4-BE49-F238E27FC236}">
                  <a16:creationId xmlns:a16="http://schemas.microsoft.com/office/drawing/2014/main" id="{E4DC7EC3-84F8-4CAF-BD59-430F5B9DD079}"/>
                </a:ext>
              </a:extLst>
            </p:cNvPr>
            <p:cNvPicPr>
              <a:picLocks noChangeAspect="1"/>
            </p:cNvPicPr>
            <p:nvPr/>
          </p:nvPicPr>
          <p:blipFill>
            <a:blip r:embed="rId10"/>
            <a:stretch>
              <a:fillRect/>
            </a:stretch>
          </p:blipFill>
          <p:spPr>
            <a:xfrm>
              <a:off x="20714478" y="6904037"/>
              <a:ext cx="9451604" cy="5484532"/>
            </a:xfrm>
            <a:prstGeom prst="rect">
              <a:avLst/>
            </a:prstGeom>
          </p:spPr>
        </p:pic>
        <p:grpSp>
          <p:nvGrpSpPr>
            <p:cNvPr id="24" name="Group 23">
              <a:extLst>
                <a:ext uri="{FF2B5EF4-FFF2-40B4-BE49-F238E27FC236}">
                  <a16:creationId xmlns:a16="http://schemas.microsoft.com/office/drawing/2014/main" id="{D16AA719-FD5A-4F12-8AD4-22917DE5A804}"/>
                </a:ext>
              </a:extLst>
            </p:cNvPr>
            <p:cNvGrpSpPr/>
            <p:nvPr/>
          </p:nvGrpSpPr>
          <p:grpSpPr>
            <a:xfrm>
              <a:off x="10550081" y="4345331"/>
              <a:ext cx="19803037" cy="20651996"/>
              <a:chOff x="10550081" y="4345331"/>
              <a:chExt cx="19803037" cy="20651996"/>
            </a:xfrm>
          </p:grpSpPr>
          <p:sp>
            <p:nvSpPr>
              <p:cNvPr id="60" name="Rectangle 59">
                <a:extLst>
                  <a:ext uri="{FF2B5EF4-FFF2-40B4-BE49-F238E27FC236}">
                    <a16:creationId xmlns:a16="http://schemas.microsoft.com/office/drawing/2014/main" id="{365FE0AC-C191-4265-9B95-908C44DC2239}"/>
                  </a:ext>
                </a:extLst>
              </p:cNvPr>
              <p:cNvSpPr/>
              <p:nvPr/>
            </p:nvSpPr>
            <p:spPr>
              <a:xfrm>
                <a:off x="20666370" y="5319105"/>
                <a:ext cx="9499712" cy="13388280"/>
              </a:xfrm>
              <a:prstGeom prst="rect">
                <a:avLst/>
              </a:prstGeom>
            </p:spPr>
            <p:txBody>
              <a:bodyPr wrap="square">
                <a:spAutoFit/>
              </a:bodyPr>
              <a:lstStyle/>
              <a:p>
                <a:pPr algn="just">
                  <a:spcBef>
                    <a:spcPts val="0"/>
                  </a:spcBef>
                  <a:spcAft>
                    <a:spcPts val="0"/>
                  </a:spcAft>
                </a:pPr>
                <a:r>
                  <a:rPr lang="en-US" altLang="zh-CN" sz="3200" dirty="0">
                    <a:latin typeface="Arial" panose="020B0604020202020204" pitchFamily="34" charset="0"/>
                    <a:cs typeface="Arial" panose="020B0604020202020204" pitchFamily="34" charset="0"/>
                  </a:rPr>
                  <a:t>This model is highly significant and is a fit model.</a:t>
                </a:r>
              </a:p>
              <a:p>
                <a:pPr algn="just">
                  <a:spcBef>
                    <a:spcPts val="0"/>
                  </a:spcBef>
                  <a:spcAft>
                    <a:spcPts val="0"/>
                  </a:spcAft>
                </a:pPr>
                <a:r>
                  <a:rPr lang="en-US" altLang="zh-CN" sz="3200" dirty="0">
                    <a:latin typeface="Arial" panose="020B0604020202020204" pitchFamily="34" charset="0"/>
                    <a:cs typeface="Arial" panose="020B0604020202020204" pitchFamily="34" charset="0"/>
                  </a:rPr>
                  <a:t>Plot of data points and linear regression model (green line):</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b="1" u="sng" dirty="0">
                  <a:latin typeface="Arial" panose="020B0604020202020204" pitchFamily="34" charset="0"/>
                  <a:cs typeface="Arial" panose="020B0604020202020204" pitchFamily="34" charset="0"/>
                </a:endParaRPr>
              </a:p>
              <a:p>
                <a:pPr algn="just">
                  <a:spcBef>
                    <a:spcPts val="0"/>
                  </a:spcBef>
                  <a:spcAft>
                    <a:spcPts val="0"/>
                  </a:spcAft>
                </a:pPr>
                <a:r>
                  <a:rPr lang="en-US" altLang="zh-CN" sz="3200" b="1" u="sng" dirty="0">
                    <a:latin typeface="Arial" panose="020B0604020202020204" pitchFamily="34" charset="0"/>
                    <a:cs typeface="Arial" panose="020B0604020202020204" pitchFamily="34" charset="0"/>
                  </a:rPr>
                  <a:t>Pattern for Cities </a:t>
                </a:r>
              </a:p>
              <a:p>
                <a:pPr algn="just">
                  <a:spcBef>
                    <a:spcPts val="0"/>
                  </a:spcBef>
                  <a:spcAft>
                    <a:spcPts val="0"/>
                  </a:spcAft>
                </a:pPr>
                <a:r>
                  <a:rPr lang="en-US" altLang="zh-CN" sz="3200" dirty="0">
                    <a:latin typeface="Arial" panose="020B0604020202020204" pitchFamily="34" charset="0"/>
                    <a:cs typeface="Arial" panose="020B0604020202020204" pitchFamily="34" charset="0"/>
                  </a:rPr>
                  <a:t>Linear regression models has been tried for discovering the pattern and get a result of Total score = -7.1*10-15 + dating + LGBT nightlife + openness in the city + safety + LGBT rights, which does not indicate anything. Weighted k-nearest neighbor classification is then tired, but the prediction does not have good fit rate. </a:t>
                </a: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Conditional inference tree model is then tried and found working, with p values less than 0.01 for all nodes.</a:t>
                </a:r>
              </a:p>
            </p:txBody>
          </p:sp>
          <p:pic>
            <p:nvPicPr>
              <p:cNvPr id="23" name="Picture 22">
                <a:extLst>
                  <a:ext uri="{FF2B5EF4-FFF2-40B4-BE49-F238E27FC236}">
                    <a16:creationId xmlns:a16="http://schemas.microsoft.com/office/drawing/2014/main" id="{71EF6E4E-3EE4-44E9-AA23-BE7C673C2157}"/>
                  </a:ext>
                </a:extLst>
              </p:cNvPr>
              <p:cNvPicPr>
                <a:picLocks noChangeAspect="1"/>
              </p:cNvPicPr>
              <p:nvPr/>
            </p:nvPicPr>
            <p:blipFill>
              <a:blip r:embed="rId11"/>
              <a:stretch>
                <a:fillRect/>
              </a:stretch>
            </p:blipFill>
            <p:spPr>
              <a:xfrm>
                <a:off x="10550081" y="14981237"/>
                <a:ext cx="9631609" cy="5678499"/>
              </a:xfrm>
              <a:prstGeom prst="rect">
                <a:avLst/>
              </a:prstGeom>
            </p:spPr>
          </p:pic>
          <p:grpSp>
            <p:nvGrpSpPr>
              <p:cNvPr id="88" name="Group 87">
                <a:extLst>
                  <a:ext uri="{FF2B5EF4-FFF2-40B4-BE49-F238E27FC236}">
                    <a16:creationId xmlns:a16="http://schemas.microsoft.com/office/drawing/2014/main" id="{279E32D3-94D7-A94A-A7FB-F1A483ECF911}"/>
                  </a:ext>
                </a:extLst>
              </p:cNvPr>
              <p:cNvGrpSpPr/>
              <p:nvPr/>
            </p:nvGrpSpPr>
            <p:grpSpPr>
              <a:xfrm>
                <a:off x="10552700" y="4345331"/>
                <a:ext cx="19800418" cy="20651996"/>
                <a:chOff x="503661" y="12808366"/>
                <a:chExt cx="25205437" cy="33816485"/>
              </a:xfrm>
            </p:grpSpPr>
            <p:sp>
              <p:nvSpPr>
                <p:cNvPr id="121" name="Rectangle 120">
                  <a:extLst>
                    <a:ext uri="{FF2B5EF4-FFF2-40B4-BE49-F238E27FC236}">
                      <a16:creationId xmlns:a16="http://schemas.microsoft.com/office/drawing/2014/main" id="{365F9F17-D4B9-DB4C-8FF5-D135122BF044}"/>
                    </a:ext>
                  </a:extLst>
                </p:cNvPr>
                <p:cNvSpPr/>
                <p:nvPr/>
              </p:nvSpPr>
              <p:spPr>
                <a:xfrm>
                  <a:off x="503661" y="14219782"/>
                  <a:ext cx="12321191" cy="32405069"/>
                </a:xfrm>
                <a:prstGeom prst="rect">
                  <a:avLst/>
                </a:prstGeom>
              </p:spPr>
              <p:txBody>
                <a:bodyPr wrap="square">
                  <a:spAutoFit/>
                </a:bodyPr>
                <a:lstStyle/>
                <a:p>
                  <a:pPr algn="just">
                    <a:spcBef>
                      <a:spcPts val="0"/>
                    </a:spcBef>
                    <a:spcAft>
                      <a:spcPts val="0"/>
                    </a:spcAft>
                  </a:pPr>
                  <a:r>
                    <a:rPr lang="en-US" sz="3200" b="1" u="sng" dirty="0">
                      <a:latin typeface="Arial" panose="020B0604020202020204" pitchFamily="34" charset="0"/>
                      <a:cs typeface="Arial" panose="020B0604020202020204" pitchFamily="34" charset="0"/>
                    </a:rPr>
                    <a:t>Distribution</a:t>
                  </a:r>
                </a:p>
                <a:p>
                  <a:pPr algn="just">
                    <a:spcBef>
                      <a:spcPts val="0"/>
                    </a:spcBef>
                    <a:spcAft>
                      <a:spcPts val="0"/>
                    </a:spcAft>
                  </a:pPr>
                  <a:r>
                    <a:rPr lang="en-US" sz="3200" dirty="0">
                      <a:latin typeface="Arial" panose="020B0604020202020204" pitchFamily="34" charset="0"/>
                      <a:cs typeface="Arial" panose="020B0604020202020204" pitchFamily="34" charset="0"/>
                    </a:rPr>
                    <a:t>According to the histogram, LGBT rights shows an exponential distribution. Total score shows a normal distribution. All other elements are equally distributed among score levels, but have less density on the two ends, which are the max and the min.</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b="1" u="sng" dirty="0">
                      <a:latin typeface="Arial" panose="020B0604020202020204" pitchFamily="34" charset="0"/>
                      <a:cs typeface="Arial" panose="020B0604020202020204" pitchFamily="34" charset="0"/>
                    </a:rPr>
                    <a:t>Openness vs. LGBT Rights and Safety</a:t>
                  </a:r>
                </a:p>
                <a:p>
                  <a:pPr algn="just">
                    <a:spcBef>
                      <a:spcPts val="0"/>
                    </a:spcBef>
                    <a:spcAft>
                      <a:spcPts val="0"/>
                    </a:spcAft>
                  </a:pPr>
                  <a:r>
                    <a:rPr lang="en-US" sz="3200" dirty="0">
                      <a:latin typeface="Arial" panose="020B0604020202020204" pitchFamily="34" charset="0"/>
                      <a:cs typeface="Arial" panose="020B0604020202020204" pitchFamily="34" charset="0"/>
                    </a:rPr>
                    <a:t>Linear regression model is used for discovering the relationship between openness in the city and LGBT rights and safety.</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 model produced:</a:t>
                  </a:r>
                </a:p>
                <a:p>
                  <a:pPr algn="just">
                    <a:spcBef>
                      <a:spcPts val="0"/>
                    </a:spcBef>
                    <a:spcAft>
                      <a:spcPts val="0"/>
                    </a:spcAft>
                  </a:pPr>
                  <a:r>
                    <a:rPr lang="en-US" sz="3200" dirty="0">
                      <a:latin typeface="Arial" panose="020B0604020202020204" pitchFamily="34" charset="0"/>
                      <a:cs typeface="Arial" panose="020B0604020202020204" pitchFamily="34" charset="0"/>
                    </a:rPr>
                    <a:t>LGBT right + safety = 3.86 + 0.85 openness in the city (p &lt; 0.01)</a:t>
                  </a:r>
                </a:p>
                <a:p>
                  <a:pPr algn="just">
                    <a:spcBef>
                      <a:spcPts val="0"/>
                    </a:spcBef>
                    <a:spcAft>
                      <a:spcPts val="0"/>
                    </a:spcAft>
                  </a:pPr>
                  <a:r>
                    <a:rPr lang="en-US" altLang="zh-CN" sz="3200" dirty="0">
                      <a:latin typeface="Arial" panose="020B0604020202020204" pitchFamily="34" charset="0"/>
                      <a:cs typeface="Arial" panose="020B0604020202020204" pitchFamily="34" charset="0"/>
                    </a:rPr>
                    <a:t>This model is highly significant but is an underfit model. A polynomial regression model might work better.</a:t>
                  </a:r>
                </a:p>
                <a:p>
                  <a:pPr algn="just">
                    <a:spcBef>
                      <a:spcPts val="0"/>
                    </a:spcBef>
                    <a:spcAft>
                      <a:spcPts val="0"/>
                    </a:spcAft>
                  </a:pPr>
                  <a:r>
                    <a:rPr lang="en-US" sz="3200" dirty="0">
                      <a:latin typeface="Arial" panose="020B0604020202020204" pitchFamily="34" charset="0"/>
                      <a:cs typeface="Arial" panose="020B0604020202020204" pitchFamily="34" charset="0"/>
                    </a:rPr>
                    <a:t>Plot of data points and linear regression model (green line):</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b="1" u="sng" dirty="0">
                      <a:latin typeface="Arial" panose="020B0604020202020204" pitchFamily="34" charset="0"/>
                      <a:cs typeface="Arial" panose="020B0604020202020204" pitchFamily="34" charset="0"/>
                    </a:rPr>
                    <a:t>LGBT Nightlife vs. City’s Suitability</a:t>
                  </a:r>
                </a:p>
                <a:p>
                  <a:pPr algn="just">
                    <a:spcBef>
                      <a:spcPts val="0"/>
                    </a:spcBef>
                    <a:spcAft>
                      <a:spcPts val="0"/>
                    </a:spcAft>
                  </a:pPr>
                  <a:r>
                    <a:rPr lang="en-US" altLang="zh-CN" sz="3200" dirty="0">
                      <a:latin typeface="Arial" panose="020B0604020202020204" pitchFamily="34" charset="0"/>
                      <a:cs typeface="Arial" panose="020B0604020202020204" pitchFamily="34" charset="0"/>
                    </a:rPr>
                    <a:t>Linear regression model is used for discovering the relationship between LGBT nightlife and city’s suitability for LGBT groups.</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The model produced:</a:t>
                  </a:r>
                </a:p>
                <a:p>
                  <a:pPr algn="just">
                    <a:spcBef>
                      <a:spcPts val="0"/>
                    </a:spcBef>
                    <a:spcAft>
                      <a:spcPts val="0"/>
                    </a:spcAft>
                  </a:pPr>
                  <a:r>
                    <a:rPr lang="en-US" altLang="zh-CN" sz="3200" dirty="0">
                      <a:latin typeface="Arial" panose="020B0604020202020204" pitchFamily="34" charset="0"/>
                      <a:cs typeface="Arial" panose="020B0604020202020204" pitchFamily="34" charset="0"/>
                    </a:rPr>
                    <a:t>Total score of life in city = 7.09 + 2.92 LGBT nightlife score. </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35147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Analytics and Modeling</a:t>
                  </a:r>
                </a:p>
              </p:txBody>
            </p:sp>
          </p:grpSp>
        </p:grpSp>
      </p:grpSp>
      <p:pic>
        <p:nvPicPr>
          <p:cNvPr id="6" name="Picture 5">
            <a:extLst>
              <a:ext uri="{FF2B5EF4-FFF2-40B4-BE49-F238E27FC236}">
                <a16:creationId xmlns:a16="http://schemas.microsoft.com/office/drawing/2014/main" id="{0A09891B-717D-46C8-9AF4-3F956E14C0C8}"/>
              </a:ext>
            </a:extLst>
          </p:cNvPr>
          <p:cNvPicPr>
            <a:picLocks noChangeAspect="1"/>
          </p:cNvPicPr>
          <p:nvPr/>
        </p:nvPicPr>
        <p:blipFill>
          <a:blip r:embed="rId12"/>
          <a:stretch>
            <a:fillRect/>
          </a:stretch>
        </p:blipFill>
        <p:spPr>
          <a:xfrm>
            <a:off x="20811805" y="18822827"/>
            <a:ext cx="9451604" cy="5912010"/>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23680</TotalTime>
  <Pages>0</Pages>
  <Words>1120</Words>
  <Characters>0</Characters>
  <Application>Microsoft Office PowerPoint</Application>
  <PresentationFormat>Custom</PresentationFormat>
  <Lines>0</Lines>
  <Paragraphs>92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Wu, Janine</cp:lastModifiedBy>
  <cp:revision>919</cp:revision>
  <cp:lastPrinted>2017-12-12T11:03:11Z</cp:lastPrinted>
  <dcterms:created xsi:type="dcterms:W3CDTF">2010-03-16T21:47:29Z</dcterms:created>
  <dcterms:modified xsi:type="dcterms:W3CDTF">2020-12-15T23:22:25Z</dcterms:modified>
  <cp:category/>
</cp:coreProperties>
</file>