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81" r:id="rId2"/>
    <p:sldId id="307" r:id="rId3"/>
    <p:sldId id="294" r:id="rId4"/>
    <p:sldId id="284" r:id="rId5"/>
    <p:sldId id="287" r:id="rId6"/>
    <p:sldId id="295" r:id="rId7"/>
    <p:sldId id="293" r:id="rId8"/>
    <p:sldId id="296" r:id="rId9"/>
    <p:sldId id="286" r:id="rId10"/>
    <p:sldId id="298" r:id="rId11"/>
    <p:sldId id="297" r:id="rId12"/>
    <p:sldId id="301" r:id="rId13"/>
    <p:sldId id="302" r:id="rId14"/>
    <p:sldId id="303" r:id="rId15"/>
    <p:sldId id="304" r:id="rId1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orient="horz" pos="1053">
          <p15:clr>
            <a:srgbClr val="A4A3A4"/>
          </p15:clr>
        </p15:guide>
        <p15:guide id="3" pos="3844">
          <p15:clr>
            <a:srgbClr val="A4A3A4"/>
          </p15:clr>
        </p15:guide>
        <p15:guide id="4" pos="19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7BAE"/>
    <a:srgbClr val="95BC49"/>
    <a:srgbClr val="FDA907"/>
    <a:srgbClr val="BF3420"/>
    <a:srgbClr val="1D8AC1"/>
    <a:srgbClr val="062A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38980" autoAdjust="0"/>
  </p:normalViewPr>
  <p:slideViewPr>
    <p:cSldViewPr>
      <p:cViewPr varScale="1">
        <p:scale>
          <a:sx n="143" d="100"/>
          <a:sy n="143" d="100"/>
        </p:scale>
        <p:origin x="126" y="252"/>
      </p:cViewPr>
      <p:guideLst>
        <p:guide orient="horz" pos="2159"/>
        <p:guide orient="horz" pos="1053"/>
        <p:guide pos="3844"/>
        <p:guide pos="19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56024-E033-460B-B461-F9C8C93C904B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72FC-EDD4-43B4-B218-6888597E2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2364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03541-C361-4440-AA44-DBB6527DDBFB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461BB-BB29-447B-86E6-652C097B0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622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 rot="5400000">
            <a:off x="1790966" y="425408"/>
            <a:ext cx="2028376" cy="1177563"/>
          </a:xfrm>
          <a:custGeom>
            <a:avLst/>
            <a:gdLst/>
            <a:ahLst/>
            <a:cxnLst/>
            <a:rect l="l" t="t" r="r" b="b"/>
            <a:pathLst>
              <a:path w="2028376" h="1177563">
                <a:moveTo>
                  <a:pt x="0" y="1177563"/>
                </a:moveTo>
                <a:lnTo>
                  <a:pt x="0" y="0"/>
                </a:lnTo>
                <a:lnTo>
                  <a:pt x="2028376" y="0"/>
                </a:lnTo>
                <a:cubicBezTo>
                  <a:pt x="1624320" y="702037"/>
                  <a:pt x="867468" y="1174384"/>
                  <a:pt x="0" y="1177563"/>
                </a:cubicBezTo>
                <a:close/>
              </a:path>
            </a:pathLst>
          </a:cu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 rot="5400000">
            <a:off x="2809827" y="584110"/>
            <a:ext cx="2346109" cy="1177890"/>
          </a:xfrm>
          <a:custGeom>
            <a:avLst/>
            <a:gdLst/>
            <a:ahLst/>
            <a:cxnLst/>
            <a:rect l="l" t="t" r="r" b="b"/>
            <a:pathLst>
              <a:path w="2346109" h="1177890">
                <a:moveTo>
                  <a:pt x="0" y="1177890"/>
                </a:moveTo>
                <a:lnTo>
                  <a:pt x="0" y="0"/>
                </a:lnTo>
                <a:lnTo>
                  <a:pt x="2346109" y="0"/>
                </a:lnTo>
                <a:cubicBezTo>
                  <a:pt x="2346109" y="429552"/>
                  <a:pt x="2231144" y="832251"/>
                  <a:pt x="2028377" y="1177890"/>
                </a:cubicBezTo>
                <a:close/>
              </a:path>
            </a:pathLst>
          </a:cu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12"/>
          <p:cNvSpPr/>
          <p:nvPr userDrawn="1"/>
        </p:nvSpPr>
        <p:spPr>
          <a:xfrm rot="5400000">
            <a:off x="5324309" y="425407"/>
            <a:ext cx="2028375" cy="1177562"/>
          </a:xfrm>
          <a:custGeom>
            <a:avLst/>
            <a:gdLst/>
            <a:ahLst/>
            <a:cxnLst/>
            <a:rect l="l" t="t" r="r" b="b"/>
            <a:pathLst>
              <a:path w="2028375" h="1177562">
                <a:moveTo>
                  <a:pt x="0" y="1177562"/>
                </a:moveTo>
                <a:lnTo>
                  <a:pt x="0" y="0"/>
                </a:lnTo>
                <a:cubicBezTo>
                  <a:pt x="867468" y="3179"/>
                  <a:pt x="1624319" y="475526"/>
                  <a:pt x="2028375" y="1177562"/>
                </a:cubicBez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13"/>
          <p:cNvSpPr/>
          <p:nvPr userDrawn="1"/>
        </p:nvSpPr>
        <p:spPr>
          <a:xfrm rot="5400000">
            <a:off x="3987408" y="584418"/>
            <a:ext cx="2346724" cy="1177890"/>
          </a:xfrm>
          <a:custGeom>
            <a:avLst/>
            <a:gdLst/>
            <a:ahLst/>
            <a:cxnLst/>
            <a:rect l="l" t="t" r="r" b="b"/>
            <a:pathLst>
              <a:path w="2346724" h="1177890">
                <a:moveTo>
                  <a:pt x="0" y="1177890"/>
                </a:moveTo>
                <a:lnTo>
                  <a:pt x="0" y="0"/>
                </a:lnTo>
                <a:lnTo>
                  <a:pt x="2028990" y="0"/>
                </a:lnTo>
                <a:cubicBezTo>
                  <a:pt x="2231759" y="345641"/>
                  <a:pt x="2346724" y="748340"/>
                  <a:pt x="2346724" y="1177890"/>
                </a:cubicBezTo>
                <a:close/>
              </a:path>
            </a:pathLst>
          </a:cu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弧形 5"/>
          <p:cNvSpPr/>
          <p:nvPr userDrawn="1"/>
        </p:nvSpPr>
        <p:spPr>
          <a:xfrm>
            <a:off x="2074528" y="-2513200"/>
            <a:ext cx="4994940" cy="4994940"/>
          </a:xfrm>
          <a:prstGeom prst="arc">
            <a:avLst>
              <a:gd name="adj1" fmla="val 3404"/>
              <a:gd name="adj2" fmla="val 10819516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4493240" y="2414232"/>
            <a:ext cx="157518" cy="15751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05845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06735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95BC49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95BC49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61893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FDA907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FDA907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46686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BF3420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BF3420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7270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61510" y="0"/>
            <a:ext cx="225739" cy="721610"/>
            <a:chOff x="161510" y="0"/>
            <a:chExt cx="225739" cy="721610"/>
          </a:xfrm>
        </p:grpSpPr>
        <p:sp>
          <p:nvSpPr>
            <p:cNvPr id="3" name="矩形 2"/>
            <p:cNvSpPr/>
            <p:nvPr/>
          </p:nvSpPr>
          <p:spPr>
            <a:xfrm>
              <a:off x="161510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21517" y="0"/>
              <a:ext cx="45719" cy="721610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225739" cy="180402"/>
            <a:chOff x="161510" y="0"/>
            <a:chExt cx="225739" cy="721610"/>
          </a:xfrm>
        </p:grpSpPr>
        <p:sp>
          <p:nvSpPr>
            <p:cNvPr id="8" name="矩形 7"/>
            <p:cNvSpPr/>
            <p:nvPr/>
          </p:nvSpPr>
          <p:spPr>
            <a:xfrm>
              <a:off x="161510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21517" y="0"/>
              <a:ext cx="45719" cy="721610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837133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39271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0" y="2706765"/>
            <a:ext cx="9144000" cy="1350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 descr="C:\Documents and Settings\yangweizhou\桌面\2.jpg"/>
          <p:cNvPicPr>
            <a:picLocks noChangeAspect="1" noChangeArrowheads="1"/>
          </p:cNvPicPr>
          <p:nvPr userDrawn="1"/>
        </p:nvPicPr>
        <p:blipFill rotWithShape="1">
          <a:blip r:embed="rId2"/>
          <a:srcRect b="20467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6" r:id="rId4"/>
    <p:sldLayoutId id="2147483665" r:id="rId5"/>
    <p:sldLayoutId id="2147483667" r:id="rId6"/>
    <p:sldLayoutId id="2147483653" r:id="rId7"/>
    <p:sldLayoutId id="2147483662" r:id="rId8"/>
    <p:sldLayoutId id="2147483654" r:id="rId9"/>
    <p:sldLayoutId id="2147483651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623999" y="2814490"/>
            <a:ext cx="5895655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1A7BAE"/>
                </a:solidFill>
              </a:rPr>
              <a:t>Internal Coach Training’s Review</a:t>
            </a:r>
            <a:endParaRPr lang="zh-CN" altLang="en-US" sz="2800" dirty="0">
              <a:solidFill>
                <a:srgbClr val="1A7BA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102169" y="3306425"/>
            <a:ext cx="101243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Jani Peng</a:t>
            </a:r>
          </a:p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2018.01.03</a:t>
            </a:r>
          </a:p>
        </p:txBody>
      </p:sp>
    </p:spTree>
    <p:extLst>
      <p:ext uri="{BB962C8B-B14F-4D97-AF65-F5344CB8AC3E}">
        <p14:creationId xmlns:p14="http://schemas.microsoft.com/office/powerpoint/2010/main" val="191778687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EXPECTATION &amp; GOALS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423049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 you don’t know where you’re going, you might not get there.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853070" y="1026993"/>
            <a:ext cx="7409340" cy="959692"/>
          </a:xfrm>
          <a:prstGeom prst="roundRect">
            <a:avLst>
              <a:gd name="adj" fmla="val 9001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776150" y="1026993"/>
            <a:ext cx="6306262" cy="9596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826717" y="1138848"/>
            <a:ext cx="4104456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</a:rPr>
              <a:t>Focus on TDD &amp; Refactoring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826717" y="1434650"/>
            <a:ext cx="6075675" cy="271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Master TDD and refactoring. Improving the code quality of team. 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4" name="Picture 4" descr="C:\Documents and Settings\Administrator\桌面\图标\ico\verified-us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85" y="1173181"/>
            <a:ext cx="667315" cy="66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圆角矩形 35"/>
          <p:cNvSpPr/>
          <p:nvPr/>
        </p:nvSpPr>
        <p:spPr>
          <a:xfrm>
            <a:off x="853070" y="2152118"/>
            <a:ext cx="7409340" cy="959692"/>
          </a:xfrm>
          <a:prstGeom prst="roundRect">
            <a:avLst>
              <a:gd name="adj" fmla="val 9001"/>
            </a:avLst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776150" y="2152118"/>
            <a:ext cx="6306262" cy="9596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826717" y="2263973"/>
            <a:ext cx="4104456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DA907"/>
                </a:solidFill>
              </a:rPr>
              <a:t>Be a Good Consultant of Agile</a:t>
            </a:r>
            <a:endParaRPr lang="zh-CN" altLang="en-US" sz="1400" b="1" dirty="0">
              <a:solidFill>
                <a:srgbClr val="FDA907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826717" y="2559775"/>
            <a:ext cx="6075675" cy="271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Continue learning agile and helping team become an agile team.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9" name="Picture 2" descr="C:\Documents and Settings\Administrator\桌面\图标\ico\swap-vert-circle.png">
            <a:extLst>
              <a:ext uri="{FF2B5EF4-FFF2-40B4-BE49-F238E27FC236}">
                <a16:creationId xmlns:a16="http://schemas.microsoft.com/office/drawing/2014/main" id="{4EFB0CDB-BF1C-40CB-9D03-AD4812A4B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28" y="2204416"/>
            <a:ext cx="855095" cy="85509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7989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1" grpId="0"/>
      <p:bldP spid="33" grpId="0"/>
      <p:bldP spid="36" grpId="0" animBg="1"/>
      <p:bldP spid="38" grpId="0" animBg="1"/>
      <p:bldP spid="39" grpId="0"/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34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3515706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>
                <a:solidFill>
                  <a:schemeClr val="bg1"/>
                </a:solidFill>
                <a:latin typeface="+mj-lt"/>
              </a:rPr>
              <a:t>4</a:t>
            </a:r>
            <a:endParaRPr lang="zh-CN" altLang="en-US" sz="5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</a:rPr>
              <a:t>DETAILED PLANS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06381" y="1397264"/>
            <a:ext cx="255108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 dirty="0">
                <a:solidFill>
                  <a:schemeClr val="bg1"/>
                </a:solidFill>
                <a:latin typeface="Impact"/>
              </a:rPr>
              <a:t>PART FOUR</a:t>
            </a:r>
            <a:endParaRPr lang="zh-CN" altLang="en-US" sz="4400" dirty="0">
              <a:solidFill>
                <a:schemeClr val="bg1"/>
              </a:solidFill>
              <a:latin typeface="Impac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536885" y="2691666"/>
            <a:ext cx="5220580" cy="316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+mn-ea"/>
              </a:rPr>
              <a:t>Life is not a race, but a journey to be savored each step of the way.</a:t>
            </a:r>
            <a:endParaRPr lang="zh-CN" altLang="en-US" sz="11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172962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TDD &amp; REFACTORING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Knowledge is a treasure but practice is the key to it. 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0" y="1131590"/>
            <a:ext cx="466201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094259" y="1885424"/>
            <a:ext cx="356775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094259" y="4146925"/>
            <a:ext cx="804974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094259" y="2639258"/>
            <a:ext cx="356775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106615" y="3393092"/>
            <a:ext cx="356775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4218359" y="1047979"/>
            <a:ext cx="938706" cy="938706"/>
          </a:xfrm>
          <a:prstGeom prst="ellipse">
            <a:avLst/>
          </a:prstGeom>
          <a:solidFill>
            <a:schemeClr val="bg1"/>
          </a:solidFill>
          <a:ln w="28575">
            <a:solidFill>
              <a:srgbClr val="BF34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200" b="1">
              <a:solidFill>
                <a:srgbClr val="1A7BAE"/>
              </a:solidFill>
              <a:latin typeface="微软雅黑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239250" y="1370007"/>
            <a:ext cx="9178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200" b="1" dirty="0">
                <a:solidFill>
                  <a:srgbClr val="BF3420"/>
                </a:solidFill>
                <a:latin typeface="微软雅黑"/>
              </a:rPr>
              <a:t>READING</a:t>
            </a:r>
            <a:endParaRPr lang="zh-CN" altLang="en-US" sz="1200" b="1" dirty="0">
              <a:solidFill>
                <a:srgbClr val="BF3420"/>
              </a:solidFill>
              <a:latin typeface="微软雅黑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617959" y="1801429"/>
            <a:ext cx="938706" cy="938706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200" b="1">
              <a:solidFill>
                <a:srgbClr val="1A7BAE"/>
              </a:solidFill>
              <a:latin typeface="微软雅黑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12314" y="2121700"/>
            <a:ext cx="9500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200" b="1" dirty="0">
                <a:solidFill>
                  <a:srgbClr val="FF0000"/>
                </a:solidFill>
                <a:latin typeface="微软雅黑"/>
              </a:rPr>
              <a:t>PRACTICE</a:t>
            </a:r>
            <a:endParaRPr lang="zh-CN" altLang="en-US" sz="1200" b="1" dirty="0">
              <a:solidFill>
                <a:srgbClr val="FF0000"/>
              </a:solidFill>
              <a:latin typeface="微软雅黑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4218359" y="2571750"/>
            <a:ext cx="938706" cy="938706"/>
          </a:xfrm>
          <a:prstGeom prst="ellipse">
            <a:avLst/>
          </a:prstGeom>
          <a:solidFill>
            <a:schemeClr val="bg1"/>
          </a:solidFill>
          <a:ln w="28575">
            <a:solidFill>
              <a:srgbClr val="BF34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200" b="1">
              <a:solidFill>
                <a:srgbClr val="1A7BAE"/>
              </a:solidFill>
              <a:latin typeface="微软雅黑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239250" y="2916824"/>
            <a:ext cx="9178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200" b="1" dirty="0">
                <a:solidFill>
                  <a:srgbClr val="BF3420"/>
                </a:solidFill>
                <a:latin typeface="微软雅黑"/>
              </a:rPr>
              <a:t>READING</a:t>
            </a:r>
            <a:endParaRPr lang="zh-CN" altLang="en-US" sz="1200" b="1" dirty="0">
              <a:solidFill>
                <a:srgbClr val="BF3420"/>
              </a:solidFill>
              <a:latin typeface="微软雅黑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617959" y="3325200"/>
            <a:ext cx="938706" cy="938706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200" b="1">
              <a:solidFill>
                <a:srgbClr val="1A7BAE"/>
              </a:solidFill>
              <a:latin typeface="微软雅黑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12311" y="3689906"/>
            <a:ext cx="9500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200" b="1" dirty="0">
                <a:solidFill>
                  <a:srgbClr val="FF0000"/>
                </a:solidFill>
                <a:latin typeface="微软雅黑"/>
              </a:rPr>
              <a:t>PRACTICE</a:t>
            </a:r>
          </a:p>
        </p:txBody>
      </p:sp>
      <p:sp>
        <p:nvSpPr>
          <p:cNvPr id="43" name="矩形 42"/>
          <p:cNvSpPr/>
          <p:nvPr/>
        </p:nvSpPr>
        <p:spPr>
          <a:xfrm>
            <a:off x="1601669" y="1970699"/>
            <a:ext cx="202522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Practice in Project and Share to Team Every Week.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608689" y="3709152"/>
            <a:ext cx="2193018" cy="316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Write A Related Blog 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506045" y="2893489"/>
            <a:ext cx="2655295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Translate A Related Book or Paper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31540" y="1232190"/>
            <a:ext cx="373541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《Test-Driven Development》 </a:t>
            </a:r>
          </a:p>
          <a:p>
            <a:pPr algn="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《Refactoring Improving the Design of Existing Code》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52129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 animBg="1"/>
      <p:bldP spid="30" grpId="0"/>
      <p:bldP spid="32" grpId="0" animBg="1"/>
      <p:bldP spid="35" grpId="0"/>
      <p:bldP spid="37" grpId="0" animBg="1"/>
      <p:bldP spid="41" grpId="0"/>
      <p:bldP spid="43" grpId="0"/>
      <p:bldP spid="46" grpId="0"/>
      <p:bldP spid="47" grpId="0"/>
      <p:bldP spid="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CONSULTANT ROLE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Life is just a series of trying to make up your mind. 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等腰三角形 27"/>
          <p:cNvSpPr/>
          <p:nvPr/>
        </p:nvSpPr>
        <p:spPr>
          <a:xfrm>
            <a:off x="426005" y="1275605"/>
            <a:ext cx="2956249" cy="244827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0800000">
            <a:off x="2202741" y="1275605"/>
            <a:ext cx="2956249" cy="2448272"/>
          </a:xfrm>
          <a:prstGeom prst="triangle">
            <a:avLst/>
          </a:pr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>
            <a:off x="3979477" y="1275606"/>
            <a:ext cx="2956249" cy="244827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10800000">
            <a:off x="5756211" y="1275606"/>
            <a:ext cx="2956249" cy="2448272"/>
          </a:xfrm>
          <a:prstGeom prst="triangle">
            <a:avLst/>
          </a:pr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094038" y="2529009"/>
            <a:ext cx="16201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+mj-ea"/>
                <a:ea typeface="+mj-ea"/>
              </a:rPr>
              <a:t>OO Bootcamp</a:t>
            </a:r>
          </a:p>
        </p:txBody>
      </p:sp>
      <p:sp>
        <p:nvSpPr>
          <p:cNvPr id="38" name="矩形 37"/>
          <p:cNvSpPr/>
          <p:nvPr/>
        </p:nvSpPr>
        <p:spPr>
          <a:xfrm>
            <a:off x="1414389" y="1815666"/>
            <a:ext cx="979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>
                <a:solidFill>
                  <a:schemeClr val="bg1"/>
                </a:solidFill>
              </a:rPr>
              <a:t>01</a:t>
            </a:r>
            <a:endParaRPr lang="en-US" altLang="zh-CN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1526087" y="2461997"/>
            <a:ext cx="7560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4647509" y="2529009"/>
            <a:ext cx="16201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+mj-ea"/>
                <a:ea typeface="+mj-ea"/>
              </a:rPr>
              <a:t>Feedback</a:t>
            </a:r>
          </a:p>
        </p:txBody>
      </p:sp>
      <p:sp>
        <p:nvSpPr>
          <p:cNvPr id="44" name="矩形 43"/>
          <p:cNvSpPr/>
          <p:nvPr/>
        </p:nvSpPr>
        <p:spPr>
          <a:xfrm>
            <a:off x="4967860" y="1815666"/>
            <a:ext cx="979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>
                <a:solidFill>
                  <a:schemeClr val="bg1"/>
                </a:solidFill>
              </a:rPr>
              <a:t>03</a:t>
            </a:r>
            <a:endParaRPr lang="en-US" altLang="zh-CN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5079558" y="2461997"/>
            <a:ext cx="7560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2870774" y="2193011"/>
            <a:ext cx="16201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+mj-ea"/>
                <a:ea typeface="+mj-ea"/>
              </a:rPr>
              <a:t>DOJO</a:t>
            </a:r>
          </a:p>
        </p:txBody>
      </p:sp>
      <p:sp>
        <p:nvSpPr>
          <p:cNvPr id="50" name="矩形 49"/>
          <p:cNvSpPr/>
          <p:nvPr/>
        </p:nvSpPr>
        <p:spPr>
          <a:xfrm>
            <a:off x="3191125" y="2607754"/>
            <a:ext cx="979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>
                <a:solidFill>
                  <a:schemeClr val="bg1"/>
                </a:solidFill>
              </a:rPr>
              <a:t>02</a:t>
            </a:r>
            <a:endParaRPr lang="en-US" altLang="zh-CN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3302823" y="2571750"/>
            <a:ext cx="7560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6424243" y="2193011"/>
            <a:ext cx="16201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Sharing</a:t>
            </a:r>
            <a:endParaRPr lang="en-US" altLang="zh-CN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744594" y="2607754"/>
            <a:ext cx="979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>
                <a:solidFill>
                  <a:schemeClr val="bg1"/>
                </a:solidFill>
              </a:rPr>
              <a:t>04</a:t>
            </a:r>
            <a:endParaRPr lang="en-US" altLang="zh-CN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56" name="直接连接符 55"/>
          <p:cNvCxnSpPr/>
          <p:nvPr/>
        </p:nvCxnSpPr>
        <p:spPr>
          <a:xfrm>
            <a:off x="6856292" y="2571750"/>
            <a:ext cx="7560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1723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1" grpId="0" animBg="1"/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THIS IS A BEGINNING 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education of a man is never completed until he dies. 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5" name="Picture 2" descr="C:\Documents and Settings\Administrator\桌面\高清配图\高清图片01\2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78" r="387"/>
          <a:stretch/>
        </p:blipFill>
        <p:spPr bwMode="auto">
          <a:xfrm>
            <a:off x="3145791" y="1041580"/>
            <a:ext cx="1734459" cy="149547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C:\Documents and Settings\Administrator\桌面\高清配图\高清图片01\20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92"/>
          <a:stretch/>
        </p:blipFill>
        <p:spPr bwMode="auto">
          <a:xfrm>
            <a:off x="5070029" y="1041580"/>
            <a:ext cx="1727952" cy="149547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C:\Documents and Settings\Administrator\桌面\高清配图\高清图片01\22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" r="9358"/>
          <a:stretch/>
        </p:blipFill>
        <p:spPr bwMode="auto">
          <a:xfrm>
            <a:off x="6984508" y="1041580"/>
            <a:ext cx="1727952" cy="149547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矩形 36"/>
          <p:cNvSpPr/>
          <p:nvPr/>
        </p:nvSpPr>
        <p:spPr>
          <a:xfrm>
            <a:off x="3145791" y="2796775"/>
            <a:ext cx="17344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solidFill>
                  <a:srgbClr val="BF3420"/>
                </a:solidFill>
              </a:rPr>
              <a:t>Lorem Ipsum</a:t>
            </a:r>
            <a:endParaRPr lang="en-US" altLang="zh-CN" sz="1400" b="1" dirty="0">
              <a:solidFill>
                <a:srgbClr val="BF3420"/>
              </a:solidFill>
              <a:latin typeface="+mj-ea"/>
              <a:ea typeface="+mj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45791" y="3156815"/>
            <a:ext cx="1734459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063522" y="2796775"/>
            <a:ext cx="17344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solidFill>
                  <a:srgbClr val="BF3420"/>
                </a:solidFill>
              </a:rPr>
              <a:t>Lorem Ipsum</a:t>
            </a:r>
            <a:endParaRPr lang="en-US" altLang="zh-CN" sz="1400" b="1" dirty="0">
              <a:solidFill>
                <a:srgbClr val="BF3420"/>
              </a:solidFill>
              <a:latin typeface="+mj-ea"/>
              <a:ea typeface="+mj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063522" y="3156815"/>
            <a:ext cx="1734459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978000" y="2796775"/>
            <a:ext cx="17344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solidFill>
                  <a:srgbClr val="BF3420"/>
                </a:solidFill>
              </a:rPr>
              <a:t>Lorem Ipsum</a:t>
            </a:r>
            <a:endParaRPr lang="en-US" altLang="zh-CN" sz="1400" b="1" dirty="0">
              <a:solidFill>
                <a:srgbClr val="BF3420"/>
              </a:solidFill>
              <a:latin typeface="+mj-ea"/>
              <a:ea typeface="+mj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978000" y="3156815"/>
            <a:ext cx="1734459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31541" y="1041580"/>
            <a:ext cx="2340258" cy="307296"/>
          </a:xfrm>
          <a:prstGeom prst="rect">
            <a:avLst/>
          </a:pr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>
                <a:solidFill>
                  <a:schemeClr val="bg1"/>
                </a:solidFill>
              </a:rPr>
              <a:t>Lorem Ipsum Dolor Sit</a:t>
            </a:r>
            <a:endParaRPr lang="en-US" altLang="zh-CN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31540" y="1399703"/>
            <a:ext cx="234025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 Ipsum Dolor Sit </a:t>
            </a: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Er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Elit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Lamet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Incididunt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31542" y="2751770"/>
            <a:ext cx="2340257" cy="3072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>
                <a:solidFill>
                  <a:schemeClr val="bg1"/>
                </a:solidFill>
              </a:rPr>
              <a:t>Lorem Ipsum Dolor Sit</a:t>
            </a:r>
            <a:endParaRPr lang="en-US" altLang="zh-CN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31541" y="3109893"/>
            <a:ext cx="234025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Er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Elit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Lamet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Incididunt.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951820" y="1041580"/>
            <a:ext cx="0" cy="3060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77472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2443344" y="2301720"/>
            <a:ext cx="4256964" cy="69124"/>
            <a:chOff x="566555" y="877035"/>
            <a:chExt cx="2340260" cy="164545"/>
          </a:xfrm>
        </p:grpSpPr>
        <p:sp>
          <p:nvSpPr>
            <p:cNvPr id="20" name="矩形 19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623999" y="1755256"/>
            <a:ext cx="5895655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1A7BAE"/>
                </a:solidFill>
              </a:rPr>
              <a:t>THANKS</a:t>
            </a:r>
            <a:r>
              <a:rPr lang="en-US" altLang="zh-CN" sz="2800" dirty="0">
                <a:solidFill>
                  <a:srgbClr val="BF3420"/>
                </a:solidFill>
              </a:rPr>
              <a:t> </a:t>
            </a:r>
            <a:r>
              <a:rPr lang="en-US" altLang="zh-CN" sz="2800" dirty="0">
                <a:solidFill>
                  <a:srgbClr val="95BC49"/>
                </a:solidFill>
              </a:rPr>
              <a:t>FOR</a:t>
            </a:r>
            <a:r>
              <a:rPr lang="zh-CN" altLang="en-US" sz="2800" dirty="0">
                <a:solidFill>
                  <a:srgbClr val="1A7BAE"/>
                </a:solidFill>
              </a:rPr>
              <a:t> </a:t>
            </a:r>
            <a:r>
              <a:rPr lang="en-US" altLang="zh-CN" sz="2800" dirty="0">
                <a:solidFill>
                  <a:srgbClr val="FDA907"/>
                </a:solidFill>
              </a:rPr>
              <a:t>YOUR</a:t>
            </a:r>
            <a:r>
              <a:rPr lang="en-US" altLang="zh-CN" sz="2800" dirty="0">
                <a:solidFill>
                  <a:srgbClr val="1A7BAE"/>
                </a:solidFill>
              </a:rPr>
              <a:t> </a:t>
            </a:r>
            <a:r>
              <a:rPr lang="en-US" altLang="zh-CN" sz="2800" dirty="0">
                <a:solidFill>
                  <a:srgbClr val="BF3420"/>
                </a:solidFill>
              </a:rPr>
              <a:t>LISTENING</a:t>
            </a:r>
          </a:p>
        </p:txBody>
      </p:sp>
    </p:spTree>
    <p:extLst>
      <p:ext uri="{BB962C8B-B14F-4D97-AF65-F5344CB8AC3E}">
        <p14:creationId xmlns:p14="http://schemas.microsoft.com/office/powerpoint/2010/main" val="304602243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092459" y="1246789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1A7BAE"/>
                </a:solidFill>
              </a:rPr>
              <a:t>Share</a:t>
            </a:r>
            <a:r>
              <a:rPr lang="zh-CN" altLang="en-US" sz="1600" dirty="0">
                <a:solidFill>
                  <a:srgbClr val="1A7BAE"/>
                </a:solidFill>
              </a:rPr>
              <a:t> </a:t>
            </a:r>
            <a:r>
              <a:rPr lang="en-US" altLang="zh-CN" sz="1600" dirty="0">
                <a:solidFill>
                  <a:srgbClr val="1A7BAE"/>
                </a:solidFill>
              </a:rPr>
              <a:t>Some</a:t>
            </a:r>
            <a:r>
              <a:rPr lang="zh-CN" altLang="en-US" sz="1600" dirty="0">
                <a:solidFill>
                  <a:srgbClr val="1A7BAE"/>
                </a:solidFill>
              </a:rPr>
              <a:t> </a:t>
            </a:r>
            <a:r>
              <a:rPr lang="en-US" altLang="zh-CN" sz="1600" dirty="0">
                <a:solidFill>
                  <a:srgbClr val="1A7BAE"/>
                </a:solidFill>
              </a:rPr>
              <a:t>Details</a:t>
            </a:r>
            <a:r>
              <a:rPr lang="zh-CN" altLang="en-US" sz="1600" dirty="0">
                <a:solidFill>
                  <a:srgbClr val="1A7BAE"/>
                </a:solidFill>
              </a:rPr>
              <a:t> </a:t>
            </a:r>
            <a:r>
              <a:rPr lang="en-US" altLang="zh-CN" sz="1600" dirty="0">
                <a:solidFill>
                  <a:srgbClr val="1A7BAE"/>
                </a:solidFill>
              </a:rPr>
              <a:t>in Work</a:t>
            </a:r>
            <a:endParaRPr lang="zh-CN" altLang="en-US" sz="1600" dirty="0">
              <a:solidFill>
                <a:srgbClr val="1A7BAE"/>
              </a:solidFill>
            </a:endParaRPr>
          </a:p>
        </p:txBody>
      </p:sp>
      <p:sp>
        <p:nvSpPr>
          <p:cNvPr id="19" name="矩形 8"/>
          <p:cNvSpPr/>
          <p:nvPr/>
        </p:nvSpPr>
        <p:spPr>
          <a:xfrm>
            <a:off x="597404" y="1221600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1A7BAE"/>
                </a:solidFill>
                <a:latin typeface="+mj-lt"/>
              </a:rPr>
              <a:t>01</a:t>
            </a:r>
            <a:endParaRPr lang="zh-CN" altLang="en-US" sz="1600">
              <a:solidFill>
                <a:srgbClr val="1A7BAE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99537" y="1970572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95BC49"/>
                </a:solidFill>
              </a:rPr>
              <a:t>Troubles</a:t>
            </a:r>
            <a:endParaRPr lang="zh-CN" altLang="en-US" sz="1600" dirty="0">
              <a:solidFill>
                <a:srgbClr val="95BC49"/>
              </a:solidFill>
            </a:endParaRPr>
          </a:p>
        </p:txBody>
      </p:sp>
      <p:sp>
        <p:nvSpPr>
          <p:cNvPr id="22" name="矩形 8"/>
          <p:cNvSpPr/>
          <p:nvPr/>
        </p:nvSpPr>
        <p:spPr>
          <a:xfrm>
            <a:off x="604482" y="1945383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95BC49"/>
                </a:solidFill>
                <a:latin typeface="+mj-lt"/>
              </a:rPr>
              <a:t>02</a:t>
            </a:r>
            <a:endParaRPr lang="zh-CN" altLang="en-US" sz="1600">
              <a:solidFill>
                <a:srgbClr val="95BC49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06615" y="2686949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DA907"/>
                </a:solidFill>
              </a:rPr>
              <a:t>Expectation and Individual Goal</a:t>
            </a:r>
            <a:endParaRPr lang="zh-CN" altLang="en-US" sz="1600" dirty="0">
              <a:solidFill>
                <a:srgbClr val="FDA907"/>
              </a:solidFill>
            </a:endParaRPr>
          </a:p>
        </p:txBody>
      </p:sp>
      <p:sp>
        <p:nvSpPr>
          <p:cNvPr id="24" name="矩形 8"/>
          <p:cNvSpPr/>
          <p:nvPr/>
        </p:nvSpPr>
        <p:spPr>
          <a:xfrm>
            <a:off x="611560" y="2661760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FDA907"/>
                </a:solidFill>
                <a:latin typeface="+mj-lt"/>
              </a:rPr>
              <a:t>03</a:t>
            </a:r>
            <a:endParaRPr lang="zh-CN" altLang="en-US" sz="1600">
              <a:solidFill>
                <a:srgbClr val="FDA907"/>
              </a:solidFill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13693" y="3403326"/>
            <a:ext cx="3638327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BF3420"/>
                </a:solidFill>
              </a:rPr>
              <a:t>Detailed Plans</a:t>
            </a:r>
            <a:endParaRPr lang="zh-CN" altLang="en-US" sz="1600" dirty="0">
              <a:solidFill>
                <a:srgbClr val="BF3420"/>
              </a:solidFill>
            </a:endParaRPr>
          </a:p>
          <a:p>
            <a:endParaRPr lang="zh-CN" altLang="en-US" sz="1600" dirty="0">
              <a:solidFill>
                <a:srgbClr val="BF3420"/>
              </a:solidFill>
            </a:endParaRPr>
          </a:p>
        </p:txBody>
      </p:sp>
      <p:sp>
        <p:nvSpPr>
          <p:cNvPr id="27" name="矩形 8"/>
          <p:cNvSpPr/>
          <p:nvPr/>
        </p:nvSpPr>
        <p:spPr>
          <a:xfrm>
            <a:off x="618638" y="3378137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BF3420"/>
                </a:solidFill>
                <a:latin typeface="+mj-lt"/>
              </a:rPr>
              <a:t>04</a:t>
            </a:r>
            <a:endParaRPr lang="zh-CN" altLang="en-US" sz="1600">
              <a:solidFill>
                <a:srgbClr val="BF3420"/>
              </a:solidFill>
              <a:latin typeface="+mj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887036" y="0"/>
            <a:ext cx="4256964" cy="5143500"/>
            <a:chOff x="566555" y="877035"/>
            <a:chExt cx="2340260" cy="164545"/>
          </a:xfrm>
        </p:grpSpPr>
        <p:sp>
          <p:nvSpPr>
            <p:cNvPr id="12" name="矩形 11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4887036" y="1997305"/>
            <a:ext cx="4256964" cy="926956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  <a:latin typeface="+mj-lt"/>
              </a:rPr>
              <a:t>CONTENT</a:t>
            </a:r>
            <a:endParaRPr lang="zh-CN" altLang="en-US" sz="320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998237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7B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1D8A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2723823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>
                <a:solidFill>
                  <a:schemeClr val="bg1"/>
                </a:solidFill>
                <a:latin typeface="+mj-lt"/>
              </a:rPr>
              <a:t>1</a:t>
            </a:r>
            <a:endParaRPr lang="zh-CN" altLang="en-US" sz="5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</a:rPr>
              <a:t>THREE STORIES IN WORK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04541" y="1397264"/>
            <a:ext cx="22529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>
                <a:solidFill>
                  <a:schemeClr val="bg1"/>
                </a:solidFill>
                <a:latin typeface="Impact"/>
              </a:rPr>
              <a:t>PART ONE</a:t>
            </a:r>
            <a:endParaRPr lang="zh-CN" altLang="en-US" sz="4400">
              <a:solidFill>
                <a:schemeClr val="bg1"/>
              </a:solidFill>
              <a:latin typeface="Impact"/>
            </a:endParaRPr>
          </a:p>
        </p:txBody>
      </p:sp>
      <p:sp>
        <p:nvSpPr>
          <p:cNvPr id="7" name="矩形 24">
            <a:extLst>
              <a:ext uri="{FF2B5EF4-FFF2-40B4-BE49-F238E27FC236}">
                <a16:creationId xmlns:a16="http://schemas.microsoft.com/office/drawing/2014/main" id="{1C46D68F-9A8D-4826-8FC6-2FA57B4035D4}"/>
              </a:ext>
            </a:extLst>
          </p:cNvPr>
          <p:cNvSpPr/>
          <p:nvPr/>
        </p:nvSpPr>
        <p:spPr>
          <a:xfrm>
            <a:off x="3716905" y="2751770"/>
            <a:ext cx="5220580" cy="31636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+mn-ea"/>
              </a:rPr>
              <a:t>The secret of success is to do the common things uncommonly well.</a:t>
            </a:r>
            <a:endParaRPr lang="zh-CN" altLang="en-US" sz="11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835216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Three Stories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Details is the key to success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3199348" y="996575"/>
            <a:ext cx="2745305" cy="2745305"/>
          </a:xfrm>
          <a:prstGeom prst="ellipse">
            <a:avLst/>
          </a:prstGeom>
          <a:noFill/>
          <a:ln>
            <a:solidFill>
              <a:srgbClr val="1A7BA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512768" y="2218893"/>
            <a:ext cx="2159621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Good Feedback After LJ Read My Reviews of 《Clean Code》 at First Week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36" name="矩形 35"/>
          <p:cNvSpPr/>
          <p:nvPr/>
        </p:nvSpPr>
        <p:spPr>
          <a:xfrm>
            <a:off x="3877806" y="1603126"/>
            <a:ext cx="13883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600" b="1" dirty="0">
                <a:solidFill>
                  <a:srgbClr val="1A7BAE"/>
                </a:solidFill>
                <a:latin typeface="+mn-ea"/>
              </a:rPr>
              <a:t>FEED BACK </a:t>
            </a:r>
            <a:endParaRPr lang="zh-CN" altLang="en-US" sz="1600" b="1" dirty="0">
              <a:solidFill>
                <a:srgbClr val="1A7BAE"/>
              </a:solidFill>
              <a:latin typeface="+mn-ea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5809638" y="996575"/>
            <a:ext cx="2745305" cy="2745305"/>
          </a:xfrm>
          <a:prstGeom prst="ellipse">
            <a:avLst/>
          </a:prstGeom>
          <a:noFill/>
          <a:ln>
            <a:solidFill>
              <a:srgbClr val="1A7B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102479" y="2242340"/>
            <a:ext cx="2159621" cy="568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Pair Programming With Teammate as A Navigator 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925281" y="1603126"/>
            <a:ext cx="25140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600" b="1" dirty="0">
                <a:solidFill>
                  <a:srgbClr val="1A7BAE"/>
                </a:solidFill>
                <a:latin typeface="+mn-ea"/>
              </a:rPr>
              <a:t>PAIR PROGRAMMING </a:t>
            </a:r>
            <a:endParaRPr lang="zh-CN" altLang="en-US" sz="1600" b="1" dirty="0">
              <a:solidFill>
                <a:srgbClr val="1A7BAE"/>
              </a:solidFill>
              <a:latin typeface="+mn-ea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B132D4C-26E9-4AEB-8A62-A1920354B603}"/>
              </a:ext>
            </a:extLst>
          </p:cNvPr>
          <p:cNvGrpSpPr/>
          <p:nvPr/>
        </p:nvGrpSpPr>
        <p:grpSpPr>
          <a:xfrm>
            <a:off x="589058" y="996575"/>
            <a:ext cx="2745305" cy="2745305"/>
            <a:chOff x="589058" y="996575"/>
            <a:chExt cx="2745305" cy="2745305"/>
          </a:xfrm>
        </p:grpSpPr>
        <p:sp>
          <p:nvSpPr>
            <p:cNvPr id="9" name="椭圆 8"/>
            <p:cNvSpPr/>
            <p:nvPr/>
          </p:nvSpPr>
          <p:spPr>
            <a:xfrm>
              <a:off x="589058" y="996575"/>
              <a:ext cx="2745305" cy="2745305"/>
            </a:xfrm>
            <a:prstGeom prst="ellipse">
              <a:avLst/>
            </a:prstGeom>
            <a:noFill/>
            <a:ln>
              <a:solidFill>
                <a:srgbClr val="1A7B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814393" y="2121530"/>
              <a:ext cx="2159621" cy="8540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Pair Programming With 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Our Team’s Consultant - LJ 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at First Day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704703" y="1603126"/>
              <a:ext cx="251402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CN" sz="1600" b="1" dirty="0">
                  <a:solidFill>
                    <a:srgbClr val="1A7BAE"/>
                  </a:solidFill>
                  <a:latin typeface="+mn-ea"/>
                </a:rPr>
                <a:t>PAIR PROGRAMMING </a:t>
              </a:r>
              <a:endParaRPr lang="zh-CN" altLang="en-US" sz="1600" b="1" dirty="0">
                <a:solidFill>
                  <a:srgbClr val="1A7BAE"/>
                </a:solidFill>
                <a:latin typeface="+mn-ea"/>
              </a:endParaRPr>
            </a:p>
          </p:txBody>
        </p:sp>
        <p:sp>
          <p:nvSpPr>
            <p:cNvPr id="2" name="椭圆 1"/>
            <p:cNvSpPr/>
            <p:nvPr/>
          </p:nvSpPr>
          <p:spPr>
            <a:xfrm>
              <a:off x="757672" y="1232697"/>
              <a:ext cx="393948" cy="393948"/>
            </a:xfrm>
            <a:prstGeom prst="ellipse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1</a:t>
              </a:r>
              <a:endParaRPr lang="zh-CN" altLang="en-US"/>
            </a:p>
          </p:txBody>
        </p:sp>
      </p:grpSp>
      <p:sp>
        <p:nvSpPr>
          <p:cNvPr id="16" name="椭圆 15"/>
          <p:cNvSpPr/>
          <p:nvPr/>
        </p:nvSpPr>
        <p:spPr>
          <a:xfrm>
            <a:off x="3367962" y="1232697"/>
            <a:ext cx="393948" cy="393948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978252" y="1232697"/>
            <a:ext cx="393948" cy="393948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8055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36" grpId="0"/>
      <p:bldP spid="37" grpId="0" animBg="1"/>
      <p:bldP spid="38" grpId="0"/>
      <p:bldP spid="39" grpId="0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SOMETHING IN STORIES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Whatever is worth doing is worth doing well. 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 rot="2700000">
            <a:off x="2952419" y="883029"/>
            <a:ext cx="3167308" cy="3197576"/>
            <a:chOff x="1932258" y="760101"/>
            <a:chExt cx="3767316" cy="3803319"/>
          </a:xfrm>
        </p:grpSpPr>
        <p:sp>
          <p:nvSpPr>
            <p:cNvPr id="19" name="椭圆 168"/>
            <p:cNvSpPr/>
            <p:nvPr/>
          </p:nvSpPr>
          <p:spPr>
            <a:xfrm>
              <a:off x="2710237" y="760101"/>
              <a:ext cx="2207694" cy="2207694"/>
            </a:xfrm>
            <a:custGeom>
              <a:avLst/>
              <a:gdLst/>
              <a:ahLst/>
              <a:cxnLst/>
              <a:rect l="l" t="t" r="r" b="b"/>
              <a:pathLst>
                <a:path w="2207694" h="2207694">
                  <a:moveTo>
                    <a:pt x="1240201" y="2198410"/>
                  </a:moveTo>
                  <a:cubicBezTo>
                    <a:pt x="1195601" y="2204855"/>
                    <a:pt x="1150057" y="2207694"/>
                    <a:pt x="1103851" y="2207694"/>
                  </a:cubicBezTo>
                  <a:close/>
                  <a:moveTo>
                    <a:pt x="1396176" y="2167304"/>
                  </a:moveTo>
                  <a:cubicBezTo>
                    <a:pt x="1355911" y="2179613"/>
                    <a:pt x="1314389" y="2188486"/>
                    <a:pt x="1271865" y="2193577"/>
                  </a:cubicBezTo>
                  <a:close/>
                  <a:moveTo>
                    <a:pt x="7872" y="976750"/>
                  </a:moveTo>
                  <a:lnTo>
                    <a:pt x="1" y="1103847"/>
                  </a:lnTo>
                  <a:cubicBezTo>
                    <a:pt x="1" y="1713485"/>
                    <a:pt x="494210" y="2207694"/>
                    <a:pt x="1103848" y="2207694"/>
                  </a:cubicBezTo>
                  <a:cubicBezTo>
                    <a:pt x="494209" y="2207694"/>
                    <a:pt x="0" y="1713485"/>
                    <a:pt x="0" y="1103847"/>
                  </a:cubicBezTo>
                  <a:cubicBezTo>
                    <a:pt x="0" y="1060839"/>
                    <a:pt x="2460" y="1018405"/>
                    <a:pt x="7872" y="976750"/>
                  </a:cubicBezTo>
                  <a:close/>
                  <a:moveTo>
                    <a:pt x="1103847" y="0"/>
                  </a:moveTo>
                  <a:cubicBezTo>
                    <a:pt x="1713485" y="0"/>
                    <a:pt x="2207694" y="494209"/>
                    <a:pt x="2207694" y="1103847"/>
                  </a:cubicBezTo>
                  <a:cubicBezTo>
                    <a:pt x="2207694" y="1612162"/>
                    <a:pt x="1864110" y="2040229"/>
                    <a:pt x="1396188" y="2167301"/>
                  </a:cubicBezTo>
                  <a:cubicBezTo>
                    <a:pt x="1418536" y="2082435"/>
                    <a:pt x="1429716" y="1993353"/>
                    <a:pt x="1429716" y="1901660"/>
                  </a:cubicBezTo>
                  <a:cubicBezTo>
                    <a:pt x="1429716" y="1292022"/>
                    <a:pt x="935507" y="797813"/>
                    <a:pt x="325869" y="797813"/>
                  </a:cubicBezTo>
                  <a:cubicBezTo>
                    <a:pt x="224547" y="797813"/>
                    <a:pt x="126413" y="811464"/>
                    <a:pt x="33529" y="838206"/>
                  </a:cubicBezTo>
                  <a:cubicBezTo>
                    <a:pt x="23934" y="874644"/>
                    <a:pt x="16397" y="911859"/>
                    <a:pt x="11973" y="949877"/>
                  </a:cubicBezTo>
                  <a:cubicBezTo>
                    <a:pt x="85667" y="413031"/>
                    <a:pt x="546523" y="0"/>
                    <a:pt x="1103847" y="0"/>
                  </a:cubicBezTo>
                  <a:close/>
                </a:path>
              </a:pathLst>
            </a:cu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61"/>
            <p:cNvSpPr/>
            <p:nvPr/>
          </p:nvSpPr>
          <p:spPr>
            <a:xfrm>
              <a:off x="1932258" y="1557914"/>
              <a:ext cx="2207690" cy="2207691"/>
            </a:xfrm>
            <a:custGeom>
              <a:avLst/>
              <a:gdLst/>
              <a:ahLst/>
              <a:cxnLst/>
              <a:rect l="l" t="t" r="r" b="b"/>
              <a:pathLst>
                <a:path w="2207690" h="2207691">
                  <a:moveTo>
                    <a:pt x="967503" y="2198411"/>
                  </a:moveTo>
                  <a:lnTo>
                    <a:pt x="1103795" y="2207691"/>
                  </a:lnTo>
                  <a:cubicBezTo>
                    <a:pt x="1057608" y="2207692"/>
                    <a:pt x="1012085" y="2204853"/>
                    <a:pt x="967503" y="2198411"/>
                  </a:cubicBezTo>
                  <a:close/>
                  <a:moveTo>
                    <a:pt x="811529" y="2167307"/>
                  </a:moveTo>
                  <a:lnTo>
                    <a:pt x="935821" y="2193576"/>
                  </a:lnTo>
                  <a:cubicBezTo>
                    <a:pt x="893304" y="2188486"/>
                    <a:pt x="851788" y="2179614"/>
                    <a:pt x="811529" y="2167307"/>
                  </a:cubicBezTo>
                  <a:close/>
                  <a:moveTo>
                    <a:pt x="2199826" y="976772"/>
                  </a:moveTo>
                  <a:cubicBezTo>
                    <a:pt x="2205232" y="1018393"/>
                    <a:pt x="2207691" y="1060793"/>
                    <a:pt x="2207690" y="1103766"/>
                  </a:cubicBezTo>
                  <a:close/>
                  <a:moveTo>
                    <a:pt x="2174170" y="838223"/>
                  </a:moveTo>
                  <a:cubicBezTo>
                    <a:pt x="2184491" y="874470"/>
                    <a:pt x="2191713" y="911752"/>
                    <a:pt x="2195714" y="949832"/>
                  </a:cubicBezTo>
                  <a:close/>
                  <a:moveTo>
                    <a:pt x="1103847" y="0"/>
                  </a:moveTo>
                  <a:cubicBezTo>
                    <a:pt x="1621792" y="0"/>
                    <a:pt x="2056420" y="356726"/>
                    <a:pt x="2174166" y="838207"/>
                  </a:cubicBezTo>
                  <a:cubicBezTo>
                    <a:pt x="2081282" y="811466"/>
                    <a:pt x="1983150" y="797814"/>
                    <a:pt x="1881827" y="797814"/>
                  </a:cubicBezTo>
                  <a:cubicBezTo>
                    <a:pt x="1272189" y="797814"/>
                    <a:pt x="777980" y="1292023"/>
                    <a:pt x="777980" y="1901661"/>
                  </a:cubicBezTo>
                  <a:cubicBezTo>
                    <a:pt x="777980" y="1993354"/>
                    <a:pt x="789160" y="2082435"/>
                    <a:pt x="811508" y="2167301"/>
                  </a:cubicBezTo>
                  <a:cubicBezTo>
                    <a:pt x="343585" y="2040230"/>
                    <a:pt x="0" y="1612163"/>
                    <a:pt x="0" y="1103847"/>
                  </a:cubicBezTo>
                  <a:cubicBezTo>
                    <a:pt x="0" y="494209"/>
                    <a:pt x="494209" y="0"/>
                    <a:pt x="1103847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162"/>
            <p:cNvSpPr/>
            <p:nvPr/>
          </p:nvSpPr>
          <p:spPr>
            <a:xfrm>
              <a:off x="3491880" y="1557913"/>
              <a:ext cx="2207694" cy="2207694"/>
            </a:xfrm>
            <a:custGeom>
              <a:avLst/>
              <a:gdLst/>
              <a:ahLst/>
              <a:cxnLst/>
              <a:rect l="l" t="t" r="r" b="b"/>
              <a:pathLst>
                <a:path w="2207694" h="2207694">
                  <a:moveTo>
                    <a:pt x="1269814" y="13804"/>
                  </a:moveTo>
                  <a:cubicBezTo>
                    <a:pt x="1800820" y="92567"/>
                    <a:pt x="2207694" y="550692"/>
                    <a:pt x="2207694" y="1103847"/>
                  </a:cubicBezTo>
                  <a:cubicBezTo>
                    <a:pt x="2207694" y="1713485"/>
                    <a:pt x="1713485" y="2207694"/>
                    <a:pt x="1103847" y="2207694"/>
                  </a:cubicBezTo>
                  <a:cubicBezTo>
                    <a:pt x="546709" y="2207694"/>
                    <a:pt x="85975" y="1794939"/>
                    <a:pt x="12055" y="1258354"/>
                  </a:cubicBezTo>
                  <a:lnTo>
                    <a:pt x="33789" y="1370498"/>
                  </a:lnTo>
                  <a:cubicBezTo>
                    <a:pt x="125494" y="1396610"/>
                    <a:pt x="222299" y="1409882"/>
                    <a:pt x="322205" y="1409882"/>
                  </a:cubicBezTo>
                  <a:cubicBezTo>
                    <a:pt x="931843" y="1409882"/>
                    <a:pt x="1426052" y="915673"/>
                    <a:pt x="1426052" y="306035"/>
                  </a:cubicBezTo>
                  <a:cubicBezTo>
                    <a:pt x="1426052" y="213979"/>
                    <a:pt x="1414784" y="124554"/>
                    <a:pt x="1392265" y="39385"/>
                  </a:cubicBezTo>
                  <a:cubicBezTo>
                    <a:pt x="1352416" y="28038"/>
                    <a:pt x="1311604" y="19116"/>
                    <a:pt x="1269814" y="13804"/>
                  </a:cubicBezTo>
                  <a:close/>
                  <a:moveTo>
                    <a:pt x="1103847" y="0"/>
                  </a:moveTo>
                  <a:cubicBezTo>
                    <a:pt x="1149577" y="0"/>
                    <a:pt x="1194657" y="2781"/>
                    <a:pt x="1238818" y="9073"/>
                  </a:cubicBezTo>
                  <a:lnTo>
                    <a:pt x="1103848" y="1"/>
                  </a:lnTo>
                  <a:cubicBezTo>
                    <a:pt x="494210" y="1"/>
                    <a:pt x="1" y="494210"/>
                    <a:pt x="1" y="1103848"/>
                  </a:cubicBezTo>
                  <a:cubicBezTo>
                    <a:pt x="1" y="1146981"/>
                    <a:pt x="2475" y="1189536"/>
                    <a:pt x="7924" y="1231287"/>
                  </a:cubicBezTo>
                  <a:cubicBezTo>
                    <a:pt x="2473" y="1189523"/>
                    <a:pt x="0" y="1146974"/>
                    <a:pt x="0" y="1103847"/>
                  </a:cubicBezTo>
                  <a:cubicBezTo>
                    <a:pt x="0" y="494209"/>
                    <a:pt x="494209" y="0"/>
                    <a:pt x="1103847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163"/>
            <p:cNvSpPr/>
            <p:nvPr/>
          </p:nvSpPr>
          <p:spPr>
            <a:xfrm>
              <a:off x="2710237" y="2355728"/>
              <a:ext cx="2207690" cy="2207692"/>
            </a:xfrm>
            <a:custGeom>
              <a:avLst/>
              <a:gdLst/>
              <a:ahLst/>
              <a:cxnLst/>
              <a:rect l="l" t="t" r="r" b="b"/>
              <a:pathLst>
                <a:path w="2207690" h="2207692">
                  <a:moveTo>
                    <a:pt x="2195631" y="1258405"/>
                  </a:moveTo>
                  <a:cubicBezTo>
                    <a:pt x="2191595" y="1296645"/>
                    <a:pt x="2184315" y="1334081"/>
                    <a:pt x="2173913" y="1370472"/>
                  </a:cubicBezTo>
                  <a:close/>
                  <a:moveTo>
                    <a:pt x="2207690" y="1103924"/>
                  </a:moveTo>
                  <a:cubicBezTo>
                    <a:pt x="2207691" y="1147015"/>
                    <a:pt x="2205219" y="1189529"/>
                    <a:pt x="2199774" y="1231259"/>
                  </a:cubicBezTo>
                  <a:close/>
                  <a:moveTo>
                    <a:pt x="815432" y="39382"/>
                  </a:moveTo>
                  <a:cubicBezTo>
                    <a:pt x="792913" y="124550"/>
                    <a:pt x="781644" y="213975"/>
                    <a:pt x="781644" y="306031"/>
                  </a:cubicBezTo>
                  <a:cubicBezTo>
                    <a:pt x="781644" y="915669"/>
                    <a:pt x="1275853" y="1409878"/>
                    <a:pt x="1885491" y="1409878"/>
                  </a:cubicBezTo>
                  <a:cubicBezTo>
                    <a:pt x="1985397" y="1409878"/>
                    <a:pt x="2082202" y="1396606"/>
                    <a:pt x="2173907" y="1370494"/>
                  </a:cubicBezTo>
                  <a:cubicBezTo>
                    <a:pt x="2055810" y="1851467"/>
                    <a:pt x="1621429" y="2207692"/>
                    <a:pt x="1103847" y="2207692"/>
                  </a:cubicBezTo>
                  <a:cubicBezTo>
                    <a:pt x="494209" y="2207692"/>
                    <a:pt x="0" y="1713483"/>
                    <a:pt x="0" y="1103845"/>
                  </a:cubicBezTo>
                  <a:cubicBezTo>
                    <a:pt x="0" y="594112"/>
                    <a:pt x="345503" y="165076"/>
                    <a:pt x="815432" y="39382"/>
                  </a:cubicBezTo>
                  <a:close/>
                  <a:moveTo>
                    <a:pt x="937859" y="13805"/>
                  </a:moveTo>
                  <a:lnTo>
                    <a:pt x="815433" y="39382"/>
                  </a:lnTo>
                  <a:cubicBezTo>
                    <a:pt x="855095" y="27337"/>
                    <a:pt x="895991" y="18718"/>
                    <a:pt x="937859" y="13805"/>
                  </a:cubicBezTo>
                  <a:close/>
                  <a:moveTo>
                    <a:pt x="1103792" y="1"/>
                  </a:moveTo>
                  <a:lnTo>
                    <a:pt x="968896" y="9068"/>
                  </a:lnTo>
                  <a:cubicBezTo>
                    <a:pt x="1013034" y="2780"/>
                    <a:pt x="1058088" y="0"/>
                    <a:pt x="1103792" y="1"/>
                  </a:cubicBezTo>
                  <a:close/>
                </a:path>
              </a:pathLst>
            </a:cu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椭圆 23"/>
          <p:cNvSpPr/>
          <p:nvPr/>
        </p:nvSpPr>
        <p:spPr>
          <a:xfrm>
            <a:off x="3755642" y="1707731"/>
            <a:ext cx="1548172" cy="15481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839621" y="2133975"/>
            <a:ext cx="13802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GOT  </a:t>
            </a:r>
            <a:endParaRPr lang="en-US" altLang="zh-CN" sz="12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89838" y="2410974"/>
            <a:ext cx="1479779" cy="72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 many things. Share two of the most important 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61611" y="1069444"/>
            <a:ext cx="19380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00B0F0"/>
                </a:solidFill>
              </a:rPr>
              <a:t>01.Benefits of Pair Programming</a:t>
            </a:r>
            <a:endParaRPr lang="en-US" altLang="zh-CN" sz="1400" b="1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02601" y="1621839"/>
            <a:ext cx="1938023" cy="120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  Learning from others</a:t>
            </a: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Tx/>
              <a:buChar char="-"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Improving Code Quality</a:t>
            </a: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Tx/>
              <a:buChar char="-"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Knowledge Transfer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061611" y="2778937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1A7BAE"/>
                </a:solidFill>
              </a:rPr>
              <a:t>03.Timely Feedback</a:t>
            </a:r>
            <a:endParaRPr lang="en-US" altLang="zh-CN" sz="1400" b="1" dirty="0">
              <a:solidFill>
                <a:srgbClr val="1A7BAE"/>
              </a:solidFill>
              <a:latin typeface="+mj-ea"/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61610" y="3101230"/>
            <a:ext cx="1938023" cy="889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30000"/>
              </a:lnSpc>
              <a:spcBef>
                <a:spcPts val="600"/>
              </a:spcBef>
              <a:buFontTx/>
              <a:buChar char="-"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Improving Others &amp; Myself</a:t>
            </a: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Tx/>
              <a:buChar char="-"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Feel Happy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030163" y="1069444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b="1" dirty="0">
                <a:solidFill>
                  <a:srgbClr val="1A7BAE"/>
                </a:solidFill>
              </a:rPr>
              <a:t>02.</a:t>
            </a:r>
            <a:endParaRPr lang="en-US" altLang="zh-CN" sz="1400" b="1" dirty="0">
              <a:solidFill>
                <a:srgbClr val="1A7BAE"/>
              </a:solidFill>
              <a:latin typeface="+mj-ea"/>
              <a:ea typeface="+mj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30163" y="2778937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b="1" dirty="0">
                <a:solidFill>
                  <a:srgbClr val="00B0F0"/>
                </a:solidFill>
              </a:rPr>
              <a:t>04.</a:t>
            </a:r>
            <a:endParaRPr lang="en-US" altLang="zh-CN" sz="1400" b="1" dirty="0">
              <a:solidFill>
                <a:srgbClr val="00B0F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20297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3531736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>
                <a:solidFill>
                  <a:schemeClr val="bg1"/>
                </a:solidFill>
                <a:latin typeface="+mj-lt"/>
              </a:rPr>
              <a:t>2</a:t>
            </a:r>
            <a:endParaRPr lang="zh-CN" altLang="en-US" sz="5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</a:rPr>
              <a:t>TROUBLES ENCOUNTER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12629" y="1397264"/>
            <a:ext cx="244483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>
                <a:solidFill>
                  <a:schemeClr val="bg1"/>
                </a:solidFill>
                <a:latin typeface="Impact"/>
              </a:rPr>
              <a:t>PART TWO</a:t>
            </a:r>
            <a:endParaRPr lang="zh-CN" altLang="en-US" sz="4400">
              <a:solidFill>
                <a:schemeClr val="bg1"/>
              </a:solidFill>
              <a:latin typeface="Impac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536885" y="2691666"/>
            <a:ext cx="5220580" cy="316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+mn-ea"/>
              </a:rPr>
              <a:t>If it doesn't challenge you, it won't change you.</a:t>
            </a:r>
            <a:endParaRPr lang="zh-CN" altLang="en-US" sz="11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6688876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Trouble &amp; Solution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环形箭头 48"/>
          <p:cNvSpPr/>
          <p:nvPr/>
        </p:nvSpPr>
        <p:spPr>
          <a:xfrm>
            <a:off x="5913809" y="-16095"/>
            <a:ext cx="3215646" cy="3215646"/>
          </a:xfrm>
          <a:prstGeom prst="circularArrow">
            <a:avLst>
              <a:gd name="adj1" fmla="val 5085"/>
              <a:gd name="adj2" fmla="val 327528"/>
              <a:gd name="adj3" fmla="val 21272472"/>
              <a:gd name="adj4" fmla="val 16200000"/>
              <a:gd name="adj5" fmla="val 5932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0" name="环形箭头 49"/>
          <p:cNvSpPr/>
          <p:nvPr/>
        </p:nvSpPr>
        <p:spPr>
          <a:xfrm>
            <a:off x="5913809" y="-16095"/>
            <a:ext cx="3215646" cy="3215646"/>
          </a:xfrm>
          <a:prstGeom prst="circularArrow">
            <a:avLst>
              <a:gd name="adj1" fmla="val 5085"/>
              <a:gd name="adj2" fmla="val 327528"/>
              <a:gd name="adj3" fmla="val 5072472"/>
              <a:gd name="adj4" fmla="val 0"/>
              <a:gd name="adj5" fmla="val 5932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1" name="环形箭头 50"/>
          <p:cNvSpPr/>
          <p:nvPr/>
        </p:nvSpPr>
        <p:spPr>
          <a:xfrm>
            <a:off x="5913809" y="-16095"/>
            <a:ext cx="3215646" cy="3215646"/>
          </a:xfrm>
          <a:prstGeom prst="circularArrow">
            <a:avLst>
              <a:gd name="adj1" fmla="val 5085"/>
              <a:gd name="adj2" fmla="val 327528"/>
              <a:gd name="adj3" fmla="val 10472472"/>
              <a:gd name="adj4" fmla="val 5400000"/>
              <a:gd name="adj5" fmla="val 5932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2" name="环形箭头 51"/>
          <p:cNvSpPr/>
          <p:nvPr/>
        </p:nvSpPr>
        <p:spPr>
          <a:xfrm>
            <a:off x="5913809" y="-16095"/>
            <a:ext cx="3215646" cy="3215646"/>
          </a:xfrm>
          <a:prstGeom prst="circularArrow">
            <a:avLst>
              <a:gd name="adj1" fmla="val 5085"/>
              <a:gd name="adj2" fmla="val 327528"/>
              <a:gd name="adj3" fmla="val 15872472"/>
              <a:gd name="adj4" fmla="val 10800000"/>
              <a:gd name="adj5" fmla="val 5932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5" name="矩形 54"/>
          <p:cNvSpPr/>
          <p:nvPr/>
        </p:nvSpPr>
        <p:spPr>
          <a:xfrm>
            <a:off x="6507215" y="1176595"/>
            <a:ext cx="17708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b="1" dirty="0">
                <a:solidFill>
                  <a:schemeClr val="bg1"/>
                </a:solidFill>
              </a:rPr>
              <a:t>Lorem</a:t>
            </a:r>
          </a:p>
          <a:p>
            <a:pPr algn="r"/>
            <a:r>
              <a:rPr lang="en-US" altLang="zh-CN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SWITCH PAIR</a:t>
            </a:r>
            <a:r>
              <a:rPr lang="en-US" altLang="zh-CN" sz="1600" b="1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3B5DC2F-1BA1-4EE7-8538-47FD9FCE1D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618916"/>
              </p:ext>
            </p:extLst>
          </p:nvPr>
        </p:nvGraphicFramePr>
        <p:xfrm>
          <a:off x="207248" y="841774"/>
          <a:ext cx="5210576" cy="296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44368">
                  <a:extLst>
                    <a:ext uri="{9D8B030D-6E8A-4147-A177-3AD203B41FA5}">
                      <a16:colId xmlns:a16="http://schemas.microsoft.com/office/drawing/2014/main" val="3641954837"/>
                    </a:ext>
                  </a:extLst>
                </a:gridCol>
                <a:gridCol w="744368">
                  <a:extLst>
                    <a:ext uri="{9D8B030D-6E8A-4147-A177-3AD203B41FA5}">
                      <a16:colId xmlns:a16="http://schemas.microsoft.com/office/drawing/2014/main" val="2977557398"/>
                    </a:ext>
                  </a:extLst>
                </a:gridCol>
                <a:gridCol w="744368">
                  <a:extLst>
                    <a:ext uri="{9D8B030D-6E8A-4147-A177-3AD203B41FA5}">
                      <a16:colId xmlns:a16="http://schemas.microsoft.com/office/drawing/2014/main" val="4156648409"/>
                    </a:ext>
                  </a:extLst>
                </a:gridCol>
                <a:gridCol w="744368">
                  <a:extLst>
                    <a:ext uri="{9D8B030D-6E8A-4147-A177-3AD203B41FA5}">
                      <a16:colId xmlns:a16="http://schemas.microsoft.com/office/drawing/2014/main" val="3729474110"/>
                    </a:ext>
                  </a:extLst>
                </a:gridCol>
                <a:gridCol w="744368">
                  <a:extLst>
                    <a:ext uri="{9D8B030D-6E8A-4147-A177-3AD203B41FA5}">
                      <a16:colId xmlns:a16="http://schemas.microsoft.com/office/drawing/2014/main" val="3780606784"/>
                    </a:ext>
                  </a:extLst>
                </a:gridCol>
                <a:gridCol w="744368">
                  <a:extLst>
                    <a:ext uri="{9D8B030D-6E8A-4147-A177-3AD203B41FA5}">
                      <a16:colId xmlns:a16="http://schemas.microsoft.com/office/drawing/2014/main" val="1175810549"/>
                    </a:ext>
                  </a:extLst>
                </a:gridCol>
                <a:gridCol w="744368">
                  <a:extLst>
                    <a:ext uri="{9D8B030D-6E8A-4147-A177-3AD203B41FA5}">
                      <a16:colId xmlns:a16="http://schemas.microsoft.com/office/drawing/2014/main" val="1566092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096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124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617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461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74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5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452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39141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FC9AD80-E9A7-4A53-8917-4A62BA95E2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423727"/>
              </p:ext>
            </p:extLst>
          </p:nvPr>
        </p:nvGraphicFramePr>
        <p:xfrm>
          <a:off x="341530" y="4142027"/>
          <a:ext cx="6095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402661725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6683912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82281207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19473678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0371934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85478013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753459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DAY1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918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536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36978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A9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3720890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 dirty="0">
                <a:solidFill>
                  <a:schemeClr val="bg1"/>
                </a:solidFill>
                <a:latin typeface="+mj-lt"/>
              </a:rPr>
              <a:t>3</a:t>
            </a:r>
            <a:endParaRPr lang="zh-CN" altLang="en-US" sz="5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21849" y="2155090"/>
            <a:ext cx="59221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</a:rPr>
              <a:t>EXPECTATION AND INDIVIDUAL GOALS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07610" y="1397264"/>
            <a:ext cx="27498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>
                <a:solidFill>
                  <a:schemeClr val="bg1"/>
                </a:solidFill>
                <a:latin typeface="Impact"/>
              </a:rPr>
              <a:t>PART THREE</a:t>
            </a:r>
            <a:endParaRPr lang="zh-CN" altLang="en-US" sz="4400">
              <a:solidFill>
                <a:schemeClr val="bg1"/>
              </a:solidFill>
              <a:latin typeface="Impac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536885" y="2691666"/>
            <a:ext cx="5220580" cy="316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+mn-ea"/>
              </a:rPr>
              <a:t>All our dreams can come true if we have the courage to pursue them.</a:t>
            </a:r>
            <a:endParaRPr lang="zh-CN" altLang="en-US" sz="11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396699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1525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TECHNOLOGY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1525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Don't set your goals by what other people deem important.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277990" y="940531"/>
            <a:ext cx="2745305" cy="2745305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582534" y="2137726"/>
            <a:ext cx="215962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They are countless like the stars in the sky.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835357" y="1480591"/>
            <a:ext cx="16305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TECHNOLOGY</a:t>
            </a:r>
          </a:p>
        </p:txBody>
      </p:sp>
      <p:cxnSp>
        <p:nvCxnSpPr>
          <p:cNvPr id="10" name="直接连接符 9"/>
          <p:cNvCxnSpPr>
            <a:cxnSpLocks/>
            <a:stCxn id="20" idx="7"/>
            <a:endCxn id="11" idx="3"/>
          </p:cNvCxnSpPr>
          <p:nvPr/>
        </p:nvCxnSpPr>
        <p:spPr>
          <a:xfrm flipV="1">
            <a:off x="5621254" y="1075962"/>
            <a:ext cx="285668" cy="26661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5742155" y="411510"/>
            <a:ext cx="1125100" cy="7784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Cloud</a:t>
            </a:r>
            <a:endParaRPr lang="zh-CN" altLang="en-US" dirty="0"/>
          </a:p>
        </p:txBody>
      </p:sp>
      <p:cxnSp>
        <p:nvCxnSpPr>
          <p:cNvPr id="13" name="直接连接符 12"/>
          <p:cNvCxnSpPr>
            <a:cxnSpLocks/>
            <a:stCxn id="20" idx="1"/>
            <a:endCxn id="14" idx="5"/>
          </p:cNvCxnSpPr>
          <p:nvPr/>
        </p:nvCxnSpPr>
        <p:spPr>
          <a:xfrm flipH="1" flipV="1">
            <a:off x="3554421" y="1239111"/>
            <a:ext cx="125610" cy="103461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3131865" y="816555"/>
            <a:ext cx="495055" cy="495055"/>
          </a:xfrm>
          <a:prstGeom prst="ellipse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23" name="直接连接符 22"/>
          <p:cNvCxnSpPr>
            <a:stCxn id="20" idx="2"/>
            <a:endCxn id="25" idx="6"/>
          </p:cNvCxnSpPr>
          <p:nvPr/>
        </p:nvCxnSpPr>
        <p:spPr>
          <a:xfrm flipH="1" flipV="1">
            <a:off x="3086860" y="2301720"/>
            <a:ext cx="191130" cy="1146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2096750" y="1806665"/>
            <a:ext cx="990110" cy="99011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AI</a:t>
            </a:r>
            <a:endParaRPr lang="zh-CN" altLang="en-US" sz="2000" dirty="0"/>
          </a:p>
        </p:txBody>
      </p:sp>
      <p:cxnSp>
        <p:nvCxnSpPr>
          <p:cNvPr id="30" name="直接连接符 29"/>
          <p:cNvCxnSpPr>
            <a:cxnSpLocks/>
            <a:stCxn id="20" idx="5"/>
            <a:endCxn id="32" idx="1"/>
          </p:cNvCxnSpPr>
          <p:nvPr/>
        </p:nvCxnSpPr>
        <p:spPr>
          <a:xfrm>
            <a:off x="5621254" y="3283795"/>
            <a:ext cx="403175" cy="32100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5787159" y="3426845"/>
            <a:ext cx="1620181" cy="1215135"/>
          </a:xfrm>
          <a:prstGeom prst="ellipse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MACHINE LEARNING</a:t>
            </a:r>
            <a:endParaRPr lang="zh-CN" altLang="en-US" sz="1400" dirty="0"/>
          </a:p>
        </p:txBody>
      </p:sp>
      <p:cxnSp>
        <p:nvCxnSpPr>
          <p:cNvPr id="35" name="直接连接符 34"/>
          <p:cNvCxnSpPr>
            <a:cxnSpLocks/>
            <a:stCxn id="20" idx="3"/>
            <a:endCxn id="37" idx="7"/>
          </p:cNvCxnSpPr>
          <p:nvPr/>
        </p:nvCxnSpPr>
        <p:spPr>
          <a:xfrm flipH="1">
            <a:off x="3237136" y="3283795"/>
            <a:ext cx="442895" cy="43623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2276771" y="3561847"/>
            <a:ext cx="1125138" cy="1080133"/>
          </a:xfrm>
          <a:prstGeom prst="ellipse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BIG DATA</a:t>
            </a:r>
            <a:endParaRPr lang="zh-CN" altLang="en-US" dirty="0"/>
          </a:p>
        </p:txBody>
      </p:sp>
      <p:cxnSp>
        <p:nvCxnSpPr>
          <p:cNvPr id="41" name="直接连接符 40"/>
          <p:cNvCxnSpPr>
            <a:cxnSpLocks/>
            <a:stCxn id="20" idx="6"/>
            <a:endCxn id="43" idx="2"/>
          </p:cNvCxnSpPr>
          <p:nvPr/>
        </p:nvCxnSpPr>
        <p:spPr>
          <a:xfrm flipV="1">
            <a:off x="6023295" y="2054193"/>
            <a:ext cx="191130" cy="258991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6214425" y="1581640"/>
            <a:ext cx="1395155" cy="945105"/>
          </a:xfrm>
          <a:prstGeom prst="ellipse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BLOCKCHAIN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94588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25" grpId="0" animBg="1"/>
      <p:bldP spid="32" grpId="0" animBg="1"/>
      <p:bldP spid="37" grpId="0" animBg="1"/>
      <p:bldP spid="43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字体2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A7BAE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2483</TotalTime>
  <Words>553</Words>
  <Application>Microsoft Office PowerPoint</Application>
  <PresentationFormat>On-screen Show (16:9)</PresentationFormat>
  <Paragraphs>178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微软雅黑</vt:lpstr>
      <vt:lpstr>宋体</vt:lpstr>
      <vt:lpstr>Arial</vt:lpstr>
      <vt:lpstr>Calibri</vt:lpstr>
      <vt:lpstr>Impact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JANI PENG (ADEV-DEV-CS/ZHA)</cp:lastModifiedBy>
  <cp:revision>654</cp:revision>
  <dcterms:modified xsi:type="dcterms:W3CDTF">2018-01-03T13:20:04Z</dcterms:modified>
</cp:coreProperties>
</file>