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2"/>
    <p:sldId id="307" r:id="rId3"/>
    <p:sldId id="294" r:id="rId4"/>
    <p:sldId id="284" r:id="rId5"/>
    <p:sldId id="287" r:id="rId6"/>
    <p:sldId id="295" r:id="rId7"/>
    <p:sldId id="293" r:id="rId8"/>
    <p:sldId id="296" r:id="rId9"/>
    <p:sldId id="286" r:id="rId10"/>
    <p:sldId id="298" r:id="rId11"/>
    <p:sldId id="297" r:id="rId12"/>
    <p:sldId id="301" r:id="rId13"/>
    <p:sldId id="302" r:id="rId14"/>
    <p:sldId id="303" r:id="rId15"/>
    <p:sldId id="30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114" d="100"/>
          <a:sy n="114" d="100"/>
        </p:scale>
        <p:origin x="562" y="8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BAE"/>
                </a:solidFill>
              </a:rPr>
              <a:t>Internal Coach Training’s Review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02169" y="3306425"/>
            <a:ext cx="10124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Jani Peng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2018.01.03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EXPECTATION &amp; GOALS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42304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don’t know where you’re going, you might not get there.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Focus on TDD &amp; Refactoring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271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 TDD and refactoring. Improving the code quality of team.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A907"/>
                </a:solidFill>
              </a:rPr>
              <a:t>Be a Good Consultant of Agile</a:t>
            </a:r>
            <a:endParaRPr lang="zh-CN" altLang="en-US" sz="1400" b="1" dirty="0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271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learning agile and helping team become an agile team.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Documents and Settings\Administrator\桌面\图标\ico\swap-vert-circle.png">
            <a:extLst>
              <a:ext uri="{FF2B5EF4-FFF2-40B4-BE49-F238E27FC236}">
                <a16:creationId xmlns:a16="http://schemas.microsoft.com/office/drawing/2014/main" id="{4EFB0CDB-BF1C-40CB-9D03-AD4812A4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8" y="2204416"/>
            <a:ext cx="855095" cy="8550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3" grpId="0"/>
      <p:bldP spid="36" grpId="0" animBg="1"/>
      <p:bldP spid="38" grpId="0" animBg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DETAILED PLANS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6381" y="1397264"/>
            <a:ext cx="2551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Life is not a race, but a journey to be savored each step of the way.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TDD &amp; REFACTORING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 is a treasure but practice is the key to it.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39250" y="1370007"/>
            <a:ext cx="91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BF3420"/>
                </a:solidFill>
                <a:latin typeface="微软雅黑"/>
              </a:rPr>
              <a:t>READING</a:t>
            </a:r>
            <a:endParaRPr lang="zh-CN" altLang="en-US" sz="1200" b="1" dirty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314" y="2121700"/>
            <a:ext cx="950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FF0000"/>
                </a:solidFill>
                <a:latin typeface="微软雅黑"/>
              </a:rPr>
              <a:t>PRACTICE</a:t>
            </a:r>
            <a:endParaRPr lang="zh-CN" altLang="en-US" sz="1200" b="1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39250" y="2916824"/>
            <a:ext cx="917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BF3420"/>
                </a:solidFill>
                <a:latin typeface="微软雅黑"/>
              </a:rPr>
              <a:t>READING</a:t>
            </a:r>
            <a:endParaRPr lang="zh-CN" altLang="en-US" sz="1200" b="1" dirty="0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2311" y="3689906"/>
            <a:ext cx="950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dirty="0">
                <a:solidFill>
                  <a:srgbClr val="FF0000"/>
                </a:solidFill>
                <a:latin typeface="微软雅黑"/>
              </a:rPr>
              <a:t>PRACTICE</a:t>
            </a:r>
          </a:p>
        </p:txBody>
      </p:sp>
      <p:sp>
        <p:nvSpPr>
          <p:cNvPr id="43" name="矩形 42"/>
          <p:cNvSpPr/>
          <p:nvPr/>
        </p:nvSpPr>
        <p:spPr>
          <a:xfrm>
            <a:off x="1601669" y="1970699"/>
            <a:ext cx="20252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Practice in Project and Share to Team Every Week.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8689" y="3709152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Write A Related Blog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06045" y="2893489"/>
            <a:ext cx="265529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Translate A Related Book or Paper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1540" y="1232190"/>
            <a:ext cx="37354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《Test-Driven Development》 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《Refactoring Improving the Design of Existing Code》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30" grpId="0"/>
      <p:bldP spid="32" grpId="0" animBg="1"/>
      <p:bldP spid="35" grpId="0"/>
      <p:bldP spid="37" grpId="0" animBg="1"/>
      <p:bldP spid="41" grpId="0"/>
      <p:bldP spid="43" grpId="0"/>
      <p:bldP spid="46" grpId="0"/>
      <p:bldP spid="47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CONSULTANT ROLE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 is just a series of trying to make up your mind.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OO Bootcamp</a:t>
            </a: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Feedback</a:t>
            </a: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03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DOJO</a:t>
            </a: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02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Sharing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04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THIS IS A BEGINNING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education of a man is never completed until he dies.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BAE"/>
                </a:solidFill>
              </a:rPr>
              <a:t>THANKS</a:t>
            </a:r>
            <a:r>
              <a:rPr lang="en-US" altLang="zh-CN" sz="2800" dirty="0">
                <a:solidFill>
                  <a:srgbClr val="BF3420"/>
                </a:solidFill>
              </a:rPr>
              <a:t> </a:t>
            </a:r>
            <a:r>
              <a:rPr lang="en-US" altLang="zh-CN" sz="2800" dirty="0">
                <a:solidFill>
                  <a:srgbClr val="95BC49"/>
                </a:solidFill>
              </a:rPr>
              <a:t>FOR</a:t>
            </a:r>
            <a:r>
              <a:rPr lang="zh-CN" altLang="en-US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FDA907"/>
                </a:solidFill>
              </a:rPr>
              <a:t>YOUR</a:t>
            </a:r>
            <a:r>
              <a:rPr lang="en-US" altLang="zh-CN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BF3420"/>
                </a:solidFill>
              </a:rPr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A7BAE"/>
                </a:solidFill>
              </a:rPr>
              <a:t>Share</a:t>
            </a:r>
            <a:r>
              <a:rPr lang="zh-CN" altLang="en-US" sz="1600" dirty="0">
                <a:solidFill>
                  <a:srgbClr val="1A7BAE"/>
                </a:solidFill>
              </a:rPr>
              <a:t> </a:t>
            </a:r>
            <a:r>
              <a:rPr lang="en-US" altLang="zh-CN" sz="1600" dirty="0">
                <a:solidFill>
                  <a:srgbClr val="1A7BAE"/>
                </a:solidFill>
              </a:rPr>
              <a:t>Some</a:t>
            </a:r>
            <a:r>
              <a:rPr lang="zh-CN" altLang="en-US" sz="1600" dirty="0">
                <a:solidFill>
                  <a:srgbClr val="1A7BAE"/>
                </a:solidFill>
              </a:rPr>
              <a:t> </a:t>
            </a:r>
            <a:r>
              <a:rPr lang="en-US" altLang="zh-CN" sz="1600" dirty="0">
                <a:solidFill>
                  <a:srgbClr val="1A7BAE"/>
                </a:solidFill>
              </a:rPr>
              <a:t>Details</a:t>
            </a:r>
            <a:r>
              <a:rPr lang="zh-CN" altLang="en-US" sz="1600" dirty="0">
                <a:solidFill>
                  <a:srgbClr val="1A7BAE"/>
                </a:solidFill>
              </a:rPr>
              <a:t> </a:t>
            </a:r>
            <a:r>
              <a:rPr lang="en-US" altLang="zh-CN" sz="1600" dirty="0">
                <a:solidFill>
                  <a:srgbClr val="1A7BAE"/>
                </a:solidFill>
              </a:rPr>
              <a:t>in Work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95BC49"/>
                </a:solidFill>
              </a:rPr>
              <a:t>Troubles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DA907"/>
                </a:solidFill>
              </a:rPr>
              <a:t>Expectation and Individual Goal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BF3420"/>
                </a:solidFill>
              </a:rPr>
              <a:t>Detailed Plans</a:t>
            </a:r>
            <a:endParaRPr lang="zh-CN" altLang="en-US" sz="1600" dirty="0">
              <a:solidFill>
                <a:srgbClr val="BF3420"/>
              </a:solidFill>
            </a:endParaRPr>
          </a:p>
          <a:p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99823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THREE STORIES IN WORK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1C46D68F-9A8D-4826-8FC6-2FA57B4035D4}"/>
              </a:ext>
            </a:extLst>
          </p:cNvPr>
          <p:cNvSpPr/>
          <p:nvPr/>
        </p:nvSpPr>
        <p:spPr>
          <a:xfrm>
            <a:off x="3716905" y="2751770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The secret of success is to do the common things uncommonly well.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Three Stories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Details is the key to success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12768" y="2218893"/>
            <a:ext cx="215962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Feedback After LJ Read My Reviews of 《Clean Code》 at First Week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6" name="矩形 35"/>
          <p:cNvSpPr/>
          <p:nvPr/>
        </p:nvSpPr>
        <p:spPr>
          <a:xfrm>
            <a:off x="3877806" y="1603126"/>
            <a:ext cx="1388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FEED BACK 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02479" y="2242340"/>
            <a:ext cx="2159621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 Programming With Teammate as A Navigator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25281" y="1603126"/>
            <a:ext cx="2514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1A7BAE"/>
                </a:solidFill>
                <a:latin typeface="+mn-ea"/>
              </a:rPr>
              <a:t>PAIR PROGRAMMING </a:t>
            </a:r>
            <a:endParaRPr lang="zh-CN" altLang="en-US" sz="1600" b="1" dirty="0">
              <a:solidFill>
                <a:srgbClr val="1A7BAE"/>
              </a:solidFill>
              <a:latin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132D4C-26E9-4AEB-8A62-A1920354B603}"/>
              </a:ext>
            </a:extLst>
          </p:cNvPr>
          <p:cNvGrpSpPr/>
          <p:nvPr/>
        </p:nvGrpSpPr>
        <p:grpSpPr>
          <a:xfrm>
            <a:off x="589058" y="996575"/>
            <a:ext cx="2745305" cy="2745305"/>
            <a:chOff x="589058" y="996575"/>
            <a:chExt cx="2745305" cy="2745305"/>
          </a:xfrm>
        </p:grpSpPr>
        <p:sp>
          <p:nvSpPr>
            <p:cNvPr id="9" name="椭圆 8"/>
            <p:cNvSpPr/>
            <p:nvPr/>
          </p:nvSpPr>
          <p:spPr>
            <a:xfrm>
              <a:off x="589058" y="996575"/>
              <a:ext cx="2745305" cy="2745305"/>
            </a:xfrm>
            <a:prstGeom prst="ellipse">
              <a:avLst/>
            </a:prstGeom>
            <a:noFill/>
            <a:ln>
              <a:solidFill>
                <a:srgbClr val="1A7B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14393" y="2121530"/>
              <a:ext cx="2159621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Pair Programming With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Our Team’s Consultant - LJ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 First Day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04703" y="1603126"/>
              <a:ext cx="25140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600" b="1" dirty="0">
                  <a:solidFill>
                    <a:srgbClr val="1A7BAE"/>
                  </a:solidFill>
                  <a:latin typeface="+mn-ea"/>
                </a:rPr>
                <a:t>PAIR PROGRAMMING </a:t>
              </a:r>
              <a:endParaRPr lang="zh-CN" altLang="en-US" sz="1600" b="1" dirty="0">
                <a:solidFill>
                  <a:srgbClr val="1A7BAE"/>
                </a:solidFill>
                <a:latin typeface="+mn-ea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757672" y="1232697"/>
              <a:ext cx="393948" cy="393948"/>
            </a:xfrm>
            <a:prstGeom prst="ellipse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 animBg="1"/>
      <p:bldP spid="38" grpId="0"/>
      <p:bldP spid="39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SOMETHING IN STORIES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Whatever is worth doing is worth doing well. 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GOT  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many things. Share two of the most important 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01.Benefits of Pair Programming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2601" y="1621839"/>
            <a:ext cx="1938023" cy="120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  Learning from others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Improving Code Quality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 Transfer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A7BAE"/>
                </a:solidFill>
              </a:rPr>
              <a:t>03.Timely Feedback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Improving Others &amp; Myself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Feel Happy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A7BAE"/>
                </a:solidFill>
              </a:rPr>
              <a:t>02.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00B0F0"/>
                </a:solidFill>
              </a:rPr>
              <a:t>04.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TROUBLES ENCOUNTER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If it doesn't challenge you, it won't change you.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Trouble &amp; Solution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5913809" y="-16095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矩形 54"/>
          <p:cNvSpPr/>
          <p:nvPr/>
        </p:nvSpPr>
        <p:spPr>
          <a:xfrm>
            <a:off x="6507215" y="1176595"/>
            <a:ext cx="1770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 PAIR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B5DC2F-1BA1-4EE7-8538-47FD9FCE1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18916"/>
              </p:ext>
            </p:extLst>
          </p:nvPr>
        </p:nvGraphicFramePr>
        <p:xfrm>
          <a:off x="207248" y="841774"/>
          <a:ext cx="521057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4368">
                  <a:extLst>
                    <a:ext uri="{9D8B030D-6E8A-4147-A177-3AD203B41FA5}">
                      <a16:colId xmlns:a16="http://schemas.microsoft.com/office/drawing/2014/main" val="3641954837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2977557398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4156648409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3729474110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3780606784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1175810549"/>
                    </a:ext>
                  </a:extLst>
                </a:gridCol>
                <a:gridCol w="744368">
                  <a:extLst>
                    <a:ext uri="{9D8B030D-6E8A-4147-A177-3AD203B41FA5}">
                      <a16:colId xmlns:a16="http://schemas.microsoft.com/office/drawing/2014/main" val="15660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9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2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6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4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5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14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C9AD80-E9A7-4A53-8917-4A62BA95E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23727"/>
              </p:ext>
            </p:extLst>
          </p:nvPr>
        </p:nvGraphicFramePr>
        <p:xfrm>
          <a:off x="341530" y="4142027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0266172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668391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228120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7367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037193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47801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53459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1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1849" y="2155090"/>
            <a:ext cx="592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EXPECTATION AND INDIVIDUAL GOALS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+mn-ea"/>
              </a:rPr>
              <a:t>All our dreams can come true if we have the courage to pursue them.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525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TECHNOLOGY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525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Don't set your goals by what other people deem important.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77990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2534" y="2137726"/>
            <a:ext cx="21596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They are countless like the stars in the sky.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35357" y="1480591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</a:p>
        </p:txBody>
      </p:sp>
      <p:cxnSp>
        <p:nvCxnSpPr>
          <p:cNvPr id="10" name="直接连接符 9"/>
          <p:cNvCxnSpPr>
            <a:cxnSpLocks/>
            <a:stCxn id="20" idx="7"/>
            <a:endCxn id="11" idx="3"/>
          </p:cNvCxnSpPr>
          <p:nvPr/>
        </p:nvCxnSpPr>
        <p:spPr>
          <a:xfrm flipV="1">
            <a:off x="5621254" y="1075962"/>
            <a:ext cx="344985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742154" y="411510"/>
            <a:ext cx="1530145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Deep Learning</a:t>
            </a:r>
            <a:endParaRPr lang="zh-CN" altLang="en-US" dirty="0"/>
          </a:p>
        </p:txBody>
      </p:sp>
      <p:cxnSp>
        <p:nvCxnSpPr>
          <p:cNvPr id="13" name="直接连接符 12"/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3554421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31865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3086860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096750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AI</a:t>
            </a:r>
            <a:endParaRPr lang="zh-CN" altLang="en-US" sz="2000" dirty="0"/>
          </a:p>
        </p:txBody>
      </p:sp>
      <p:cxnSp>
        <p:nvCxnSpPr>
          <p:cNvPr id="30" name="直接连接符 29"/>
          <p:cNvCxnSpPr>
            <a:cxnSpLocks/>
            <a:stCxn id="20" idx="5"/>
            <a:endCxn id="32" idx="1"/>
          </p:cNvCxnSpPr>
          <p:nvPr/>
        </p:nvCxnSpPr>
        <p:spPr>
          <a:xfrm>
            <a:off x="5621254" y="3283795"/>
            <a:ext cx="403175" cy="32100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787159" y="3426845"/>
            <a:ext cx="1620181" cy="121513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MACHINE LEARNING</a:t>
            </a:r>
            <a:endParaRPr lang="zh-CN" altLang="en-US" sz="1400" dirty="0"/>
          </a:p>
        </p:txBody>
      </p:sp>
      <p:cxnSp>
        <p:nvCxnSpPr>
          <p:cNvPr id="35" name="直接连接符 34"/>
          <p:cNvCxnSpPr>
            <a:cxnSpLocks/>
            <a:stCxn id="20" idx="3"/>
            <a:endCxn id="37" idx="7"/>
          </p:cNvCxnSpPr>
          <p:nvPr/>
        </p:nvCxnSpPr>
        <p:spPr>
          <a:xfrm flipH="1">
            <a:off x="3237136" y="3283795"/>
            <a:ext cx="442895" cy="43623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2276771" y="3561847"/>
            <a:ext cx="1125138" cy="108013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 DATA</a:t>
            </a:r>
            <a:endParaRPr lang="zh-CN" altLang="en-US" dirty="0"/>
          </a:p>
        </p:txBody>
      </p:sp>
      <p:cxnSp>
        <p:nvCxnSpPr>
          <p:cNvPr id="41" name="直接连接符 40"/>
          <p:cNvCxnSpPr>
            <a:cxnSpLocks/>
            <a:stCxn id="20" idx="6"/>
            <a:endCxn id="43" idx="2"/>
          </p:cNvCxnSpPr>
          <p:nvPr/>
        </p:nvCxnSpPr>
        <p:spPr>
          <a:xfrm flipV="1">
            <a:off x="6023295" y="2054193"/>
            <a:ext cx="191130" cy="25899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214425" y="1581640"/>
            <a:ext cx="1395155" cy="94510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32" grpId="0" animBg="1"/>
      <p:bldP spid="37" grpId="0" animBg="1"/>
      <p:bldP spid="4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554</Words>
  <Application>Microsoft Office PowerPoint</Application>
  <PresentationFormat>全屏显示(16:9)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jani.peng@outlook.com</cp:lastModifiedBy>
  <cp:revision>655</cp:revision>
  <dcterms:modified xsi:type="dcterms:W3CDTF">2018-01-03T14:13:07Z</dcterms:modified>
</cp:coreProperties>
</file>