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3A65-8E8A-A644-92DA-45DBECD4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6EFF-D6BA-E040-AB26-552823B0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1AE0-DB08-7245-B152-0AA0502E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AE78-7F9D-824D-AA40-24B7564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DD53-D57E-5842-9A5F-FD871FD5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74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2A3-4742-AC43-8AC6-BFAE157E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A9D1A-CAD7-524B-AD82-55C8E218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8F4F-9CB7-EA4B-A388-9755CD34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A736-7578-4D49-A846-56D9196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808F-8BD2-D441-920D-D00E1C0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041F-C78F-854F-869C-EE472560A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8C07-3F89-884A-BA6B-BA98C86EF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F073-4F5E-6049-B738-632EB685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862C-978C-D946-956B-6355C73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0558-C584-D74D-80DA-BFBEF395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BE5-C354-5949-9ECD-1805CC1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CE6A-D5F0-DB4E-AB20-7B95F758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EBCC-59A7-584A-9ADC-5D0A92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5FEA-9E64-2745-BFFD-A2186E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5837-4A69-0F48-A1AE-50A9CF52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2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D2C-D51E-A44F-897A-E97CC2BD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019A-01B9-0B44-8C2D-88FD3B3C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78ED-0CF3-C04C-9E27-D801749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8AB8-307B-4641-B1FC-2926B3E6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DB1E-8189-9441-A0B5-F5982A2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87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D04-3A24-AB43-8E7E-C7D3AE8C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2023-5AEC-0349-9155-FE727022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314A-256E-8D44-B580-BD45D08E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062F-3B24-B948-AB3E-75A985A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743F-7F4E-1F44-9291-0E0B222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E70A-438F-D24A-9A37-1F3A249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85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2615-D331-444D-A895-E38971A9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73B7D-86D5-A94E-84ED-1D02B255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E073-0350-2642-9068-90285EAD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6BC68-1257-D040-81CF-EB53A9637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643C3-FA89-864F-B60D-7EEC5D150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FB1-89A8-1C46-975D-5BDCF43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3040A-9F8B-B548-B9AE-B0DC883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B67FA-8E25-DA4A-8D04-148689DB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97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72A7-A56D-AD44-B01E-06B2910E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9FEA1-3DFD-7342-AB5A-07008EAF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D0D5C-9534-7649-BACD-8543D9A3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F733F-501D-744D-A819-A3C0F5FD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429B-4BC8-454B-BDEC-FAF8817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7E9F8-761E-B741-A1CA-36D56D30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E65A-AAB1-4144-94DF-7585ADF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1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286D-492A-8A4C-BD8F-05E6A4B5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41E9-68E0-B74B-AC96-C5FA743D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71D7E-B53F-9442-8C91-698E3F7E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A02D-8B4C-6742-8AE8-F99123D4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0FE2-BC29-534B-99A8-78B5A87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E37C-7BA0-D948-BE6C-38EC54EC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3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2BA-C574-F041-8EC8-FB7DAAE1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40BBA-2D61-B14A-B3A4-B3E626A0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89B9-52ED-8B43-A525-FAAD6E20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2BB2-3120-F748-9A49-2C007F34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4574-F9A0-0946-A649-34F64556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B7D6-12C9-A34E-874B-E54C3572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31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3A51F-3CA8-0D4A-8126-B2A23A83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F883-7EDD-3246-8684-C0E78520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EB7C-9D4F-9C43-8EDF-2F27A8697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52D-9A22-FD41-AB33-E3ECE032C061}" type="datetimeFigureOut">
              <a:rPr lang="en-DE" smtClean="0"/>
              <a:t>13.12.22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1E22-CD0C-264A-912A-A2D2C7BD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0D84-4AF7-C547-B591-F7E1C882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7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isenisNetlight/Refactoring_Session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mwelt - Das Ende der Abrissbirne - Wiener Zeitung Online">
            <a:extLst>
              <a:ext uri="{FF2B5EF4-FFF2-40B4-BE49-F238E27FC236}">
                <a16:creationId xmlns:a16="http://schemas.microsoft.com/office/drawing/2014/main" id="{822C589E-EDDE-BC47-B63B-71FC809D2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-3" r="21452" b="1"/>
          <a:stretch/>
        </p:blipFill>
        <p:spPr bwMode="auto">
          <a:xfrm>
            <a:off x="119269" y="108865"/>
            <a:ext cx="6904383" cy="66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7FEB5-F37A-AF47-B472-C3C767E349C3}"/>
              </a:ext>
            </a:extLst>
          </p:cNvPr>
          <p:cNvSpPr txBox="1"/>
          <p:nvPr/>
        </p:nvSpPr>
        <p:spPr>
          <a:xfrm>
            <a:off x="7193772" y="2275994"/>
            <a:ext cx="4958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Refactoring –</a:t>
            </a:r>
          </a:p>
          <a:p>
            <a:r>
              <a:rPr lang="en-DE" sz="3500" dirty="0">
                <a:latin typeface="Helvetica" pitchFamily="2" charset="0"/>
              </a:rPr>
              <a:t>Hands-On Session 1</a:t>
            </a:r>
          </a:p>
          <a:p>
            <a:r>
              <a:rPr lang="en-DE" sz="2000" dirty="0">
                <a:latin typeface="Helvetica" pitchFamily="2" charset="0"/>
              </a:rPr>
              <a:t>(Java/TypeScript)</a:t>
            </a:r>
          </a:p>
          <a:p>
            <a:endParaRPr lang="en-DE" sz="3500" dirty="0">
              <a:latin typeface="Helvetica" pitchFamily="2" charset="0"/>
            </a:endParaRPr>
          </a:p>
          <a:p>
            <a:r>
              <a:rPr lang="en-DE" sz="1500" dirty="0">
                <a:latin typeface="Helvetica" pitchFamily="2" charset="0"/>
              </a:rPr>
              <a:t>By Dario Casadevall, and  Janis Zisenis</a:t>
            </a:r>
          </a:p>
        </p:txBody>
      </p:sp>
    </p:spTree>
    <p:extLst>
      <p:ext uri="{BB962C8B-B14F-4D97-AF65-F5344CB8AC3E}">
        <p14:creationId xmlns:p14="http://schemas.microsoft.com/office/powerpoint/2010/main" val="4989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D39A68-C6DC-A049-81B6-2A8C39FA36AC}"/>
              </a:ext>
            </a:extLst>
          </p:cNvPr>
          <p:cNvSpPr txBox="1"/>
          <p:nvPr/>
        </p:nvSpPr>
        <p:spPr>
          <a:xfrm>
            <a:off x="569220" y="3778036"/>
            <a:ext cx="6695180" cy="923330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" pitchFamily="2" charset="0"/>
              </a:rPr>
              <a:t>Refactoring (verb)</a:t>
            </a:r>
            <a:r>
              <a:rPr lang="en-US" i="1" dirty="0">
                <a:latin typeface="Helvetica" pitchFamily="2" charset="0"/>
              </a:rPr>
              <a:t>: to restructure software by applying a series of </a:t>
            </a:r>
            <a:r>
              <a:rPr lang="en-US" i="1" dirty="0" err="1">
                <a:latin typeface="Helvetica" pitchFamily="2" charset="0"/>
              </a:rPr>
              <a:t>refactorings</a:t>
            </a:r>
            <a:r>
              <a:rPr lang="en-US" i="1" dirty="0">
                <a:latin typeface="Helvetica" pitchFamily="2" charset="0"/>
              </a:rPr>
              <a:t> without changing its observable behavior.</a:t>
            </a:r>
          </a:p>
          <a:p>
            <a:r>
              <a:rPr lang="en-US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9401C-E2C3-224B-847A-BFCD0C20EC53}"/>
              </a:ext>
            </a:extLst>
          </p:cNvPr>
          <p:cNvSpPr txBox="1"/>
          <p:nvPr/>
        </p:nvSpPr>
        <p:spPr>
          <a:xfrm>
            <a:off x="569220" y="1240047"/>
            <a:ext cx="723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" pitchFamily="2" charset="0"/>
              </a:rPr>
              <a:t>Refactoring (noun):</a:t>
            </a:r>
            <a:r>
              <a:rPr lang="en-US" i="1" dirty="0">
                <a:latin typeface="Helvetica" pitchFamily="2" charset="0"/>
              </a:rPr>
              <a:t> a change made to the internal structure of software to make it easier to understand and cheaper to modify without changing its observable behavior.</a:t>
            </a:r>
          </a:p>
          <a:p>
            <a:r>
              <a:rPr lang="en-US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AAB0CE-F10D-D941-80E7-55DEF9D422FD}"/>
              </a:ext>
            </a:extLst>
          </p:cNvPr>
          <p:cNvSpPr txBox="1"/>
          <p:nvPr/>
        </p:nvSpPr>
        <p:spPr>
          <a:xfrm>
            <a:off x="4541520" y="184263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Refactoring?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D479D9-4B14-6146-A743-E85A0A6DABFB}"/>
              </a:ext>
            </a:extLst>
          </p:cNvPr>
          <p:cNvGrpSpPr/>
          <p:nvPr/>
        </p:nvGrpSpPr>
        <p:grpSpPr>
          <a:xfrm>
            <a:off x="9602390" y="1015409"/>
            <a:ext cx="1403498" cy="4827181"/>
            <a:chOff x="9602390" y="1015409"/>
            <a:chExt cx="1403498" cy="4827181"/>
          </a:xfrm>
        </p:grpSpPr>
        <p:pic>
          <p:nvPicPr>
            <p:cNvPr id="4106" name="Picture 10" descr="Zangen-zangen, Zangenikonenvektor, Gefülltes Flaches Zeichen, Festes  Piktogramm Lokalisiert Auf Weiß. Symbol, Logo Abbildung. Pixel Perfekt  Lizenzfrei Nutzbare SVG, Vektorgrafiken, Clip Arts, Illustrationen. Image  79301959.">
              <a:extLst>
                <a:ext uri="{FF2B5EF4-FFF2-40B4-BE49-F238E27FC236}">
                  <a16:creationId xmlns:a16="http://schemas.microsoft.com/office/drawing/2014/main" id="{BFAAE28A-4C03-6E49-90D6-930D56242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9742922" y="2260330"/>
              <a:ext cx="1122437" cy="112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ammer Flaches Vektor-piktogramm. Farbige Hammergraue, Schwarze, Blaue,  Grüne Ikonenvarianten. Flache Ikonenart Für Grafikdesign. Lizenzfrei  Nutzbare SVG, Vektorgrafiken, Clip Arts, Illustrationen. Image 83041008.">
              <a:extLst>
                <a:ext uri="{FF2B5EF4-FFF2-40B4-BE49-F238E27FC236}">
                  <a16:creationId xmlns:a16="http://schemas.microsoft.com/office/drawing/2014/main" id="{3AE9925B-DB05-0D4A-9FE1-38637F472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2" y="1315027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Schraubenzieher-vektor-symbol. Flaches Graues Symbol. Piktogramm Ist Auf  Einem Weißen Hintergrund Isoliert. Entwickelt Für Web- Und  Software-schnittstellen. Lizenzfrei Nutzbare SVG, Vektorgrafiken, Clip  Arts, Illustrationen. Image 73993611.">
              <a:extLst>
                <a:ext uri="{FF2B5EF4-FFF2-40B4-BE49-F238E27FC236}">
                  <a16:creationId xmlns:a16="http://schemas.microsoft.com/office/drawing/2014/main" id="{E0BBBF57-AC7A-4C4E-BE2B-D5FCE5BF6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1" y="3828551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A40CD510-8118-7B48-BCF4-9DDAF4FC0156}"/>
                </a:ext>
              </a:extLst>
            </p:cNvPr>
            <p:cNvSpPr/>
            <p:nvPr/>
          </p:nvSpPr>
          <p:spPr>
            <a:xfrm rot="13500000">
              <a:off x="10214144" y="2072688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F38C1409-4BFD-084A-ACDA-967CAE501188}"/>
                </a:ext>
              </a:extLst>
            </p:cNvPr>
            <p:cNvSpPr/>
            <p:nvPr/>
          </p:nvSpPr>
          <p:spPr>
            <a:xfrm rot="13500000">
              <a:off x="10214142" y="3325679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67F610DE-2D37-B749-B891-0C670CDD7ADD}"/>
                </a:ext>
              </a:extLst>
            </p:cNvPr>
            <p:cNvSpPr/>
            <p:nvPr/>
          </p:nvSpPr>
          <p:spPr>
            <a:xfrm rot="13500000">
              <a:off x="10214143" y="4578670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pic>
          <p:nvPicPr>
            <p:cNvPr id="41" name="Picture 6" descr="Hammer Flaches Vektor-piktogramm. Farbige Hammergraue, Schwarze, Blaue,  Grüne Ikonenvarianten. Flache Ikonenart Für Grafikdesign. Lizenzfrei  Nutzbare SVG, Vektorgrafiken, Clip Arts, Illustrationen. Image 83041008.">
              <a:extLst>
                <a:ext uri="{FF2B5EF4-FFF2-40B4-BE49-F238E27FC236}">
                  <a16:creationId xmlns:a16="http://schemas.microsoft.com/office/drawing/2014/main" id="{309C33D2-0D99-1549-A1F4-AC8138682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0" y="5050887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00F04D-4803-114C-8C68-F74FEDC67D57}"/>
                </a:ext>
              </a:extLst>
            </p:cNvPr>
            <p:cNvSpPr/>
            <p:nvPr/>
          </p:nvSpPr>
          <p:spPr>
            <a:xfrm>
              <a:off x="9602390" y="1015409"/>
              <a:ext cx="1403498" cy="482718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2BFA3F-6FFA-DF46-8D9B-67ABC05F4AD5}"/>
              </a:ext>
            </a:extLst>
          </p:cNvPr>
          <p:cNvSpPr txBox="1"/>
          <p:nvPr/>
        </p:nvSpPr>
        <p:spPr>
          <a:xfrm>
            <a:off x="10657074" y="7382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F1FE8-680A-2542-A80C-CD7D22AED09E}"/>
              </a:ext>
            </a:extLst>
          </p:cNvPr>
          <p:cNvSpPr txBox="1"/>
          <p:nvPr/>
        </p:nvSpPr>
        <p:spPr>
          <a:xfrm>
            <a:off x="10685791" y="55843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⭐️</a:t>
            </a:r>
          </a:p>
        </p:txBody>
      </p:sp>
    </p:spTree>
    <p:extLst>
      <p:ext uri="{BB962C8B-B14F-4D97-AF65-F5344CB8AC3E}">
        <p14:creationId xmlns:p14="http://schemas.microsoft.com/office/powerpoint/2010/main" val="14293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6F42B2D-C9CE-2D4E-AF2E-D61A9381F685}"/>
              </a:ext>
            </a:extLst>
          </p:cNvPr>
          <p:cNvSpPr txBox="1"/>
          <p:nvPr/>
        </p:nvSpPr>
        <p:spPr>
          <a:xfrm>
            <a:off x="569220" y="3768052"/>
            <a:ext cx="62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Any fool can write code that a computer can understand. Good programmers write code that humans understand.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4DC69-47C3-014E-A72B-90726B198A35}"/>
              </a:ext>
            </a:extLst>
          </p:cNvPr>
          <p:cNvSpPr txBox="1"/>
          <p:nvPr/>
        </p:nvSpPr>
        <p:spPr>
          <a:xfrm>
            <a:off x="569220" y="1255933"/>
            <a:ext cx="649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When you have to add a feature to a programm but the code is not structured in a convenient way, first refactor the program to make it easy to add the feature, then add the feature.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6270F-850F-4F45-845A-FB5A265B3224}"/>
              </a:ext>
            </a:extLst>
          </p:cNvPr>
          <p:cNvSpPr/>
          <p:nvPr/>
        </p:nvSpPr>
        <p:spPr>
          <a:xfrm rot="20475941">
            <a:off x="5038681" y="4418015"/>
            <a:ext cx="8014834" cy="3481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D0B1-B0C4-9945-A7AA-70808F6C1A66}"/>
              </a:ext>
            </a:extLst>
          </p:cNvPr>
          <p:cNvSpPr txBox="1"/>
          <p:nvPr/>
        </p:nvSpPr>
        <p:spPr>
          <a:xfrm>
            <a:off x="4541520" y="184263"/>
            <a:ext cx="3258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Why and When?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C2E9-71BF-3C43-A473-0D653C91E511}"/>
              </a:ext>
            </a:extLst>
          </p:cNvPr>
          <p:cNvSpPr txBox="1"/>
          <p:nvPr/>
        </p:nvSpPr>
        <p:spPr>
          <a:xfrm>
            <a:off x="5124287" y="5681340"/>
            <a:ext cx="649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If I run across code that is a mess, but I don’t need to modify it, then I don’t need to refactor it.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BB045-2F7C-824E-8A13-6FDC74C3B0B9}"/>
              </a:ext>
            </a:extLst>
          </p:cNvPr>
          <p:cNvSpPr txBox="1"/>
          <p:nvPr/>
        </p:nvSpPr>
        <p:spPr>
          <a:xfrm>
            <a:off x="8234419" y="4743907"/>
            <a:ext cx="3258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When not?</a:t>
            </a:r>
          </a:p>
        </p:txBody>
      </p:sp>
      <p:pic>
        <p:nvPicPr>
          <p:cNvPr id="20" name="Picture 2" descr="An example of preparatory refactoring">
            <a:extLst>
              <a:ext uri="{FF2B5EF4-FFF2-40B4-BE49-F238E27FC236}">
                <a16:creationId xmlns:a16="http://schemas.microsoft.com/office/drawing/2014/main" id="{EEEFCB15-9D96-4D44-978E-08D73B20B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0" r="9910" b="43775"/>
          <a:stretch/>
        </p:blipFill>
        <p:spPr bwMode="auto">
          <a:xfrm>
            <a:off x="6941652" y="2053489"/>
            <a:ext cx="1838629" cy="13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n example of preparatory refactoring">
            <a:extLst>
              <a:ext uri="{FF2B5EF4-FFF2-40B4-BE49-F238E27FC236}">
                <a16:creationId xmlns:a16="http://schemas.microsoft.com/office/drawing/2014/main" id="{69EC3F83-CE95-2C4C-AD3C-A9BFF5773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r="62317" b="46148"/>
          <a:stretch/>
        </p:blipFill>
        <p:spPr bwMode="auto">
          <a:xfrm>
            <a:off x="8204902" y="942237"/>
            <a:ext cx="1986727" cy="13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F422926-66D2-CF44-A4C9-0716A5773086}"/>
              </a:ext>
            </a:extLst>
          </p:cNvPr>
          <p:cNvSpPr txBox="1"/>
          <p:nvPr/>
        </p:nvSpPr>
        <p:spPr>
          <a:xfrm>
            <a:off x="569220" y="1238051"/>
            <a:ext cx="723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The whole purpose of refactoring is to make us program faster, producing more value with less effort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FEBC9946-2F0A-9842-B077-25E407B5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74" y="2508771"/>
            <a:ext cx="7488317" cy="3885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9B6092-95DF-A84E-B024-31D8A257CDD8}"/>
              </a:ext>
            </a:extLst>
          </p:cNvPr>
          <p:cNvSpPr txBox="1"/>
          <p:nvPr/>
        </p:nvSpPr>
        <p:spPr>
          <a:xfrm>
            <a:off x="3142826" y="184263"/>
            <a:ext cx="5906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Design Stamina </a:t>
            </a:r>
            <a:r>
              <a:rPr lang="en-DE" sz="3000" b="1" u="sng" dirty="0">
                <a:latin typeface="Helvetica" pitchFamily="2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688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AE2596-1D9F-A446-9764-73C8DA1998AE}"/>
              </a:ext>
            </a:extLst>
          </p:cNvPr>
          <p:cNvSpPr txBox="1"/>
          <p:nvPr/>
        </p:nvSpPr>
        <p:spPr>
          <a:xfrm>
            <a:off x="569220" y="1249611"/>
            <a:ext cx="723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If someone says their code was broken for a couple of days while they are refactoring, you can be pretty sure they were not refactoring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B6092-95DF-A84E-B024-31D8A257CDD8}"/>
              </a:ext>
            </a:extLst>
          </p:cNvPr>
          <p:cNvSpPr txBox="1"/>
          <p:nvPr/>
        </p:nvSpPr>
        <p:spPr>
          <a:xfrm>
            <a:off x="3142826" y="184263"/>
            <a:ext cx="5906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How To?</a:t>
            </a:r>
            <a:endParaRPr lang="en-DE" sz="3000" b="1" u="sng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92F51-8739-1B4C-B63C-B9E2E0EC3B69}"/>
              </a:ext>
            </a:extLst>
          </p:cNvPr>
          <p:cNvSpPr txBox="1"/>
          <p:nvPr/>
        </p:nvSpPr>
        <p:spPr>
          <a:xfrm>
            <a:off x="569220" y="3573300"/>
            <a:ext cx="62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Refactoring changes the programs in small steps, so if you make a mistake, it is easy to find where the bug is.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pic>
        <p:nvPicPr>
          <p:cNvPr id="6146" name="Picture 2" descr="Fotogalerie">
            <a:extLst>
              <a:ext uri="{FF2B5EF4-FFF2-40B4-BE49-F238E27FC236}">
                <a16:creationId xmlns:a16="http://schemas.microsoft.com/office/drawing/2014/main" id="{6290BE13-DA8C-B647-A501-E196F7E5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343" y="2937933"/>
            <a:ext cx="261143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brissbirne - Bilder und Stockfotos - iStock">
            <a:extLst>
              <a:ext uri="{FF2B5EF4-FFF2-40B4-BE49-F238E27FC236}">
                <a16:creationId xmlns:a16="http://schemas.microsoft.com/office/drawing/2014/main" id="{BEAACC74-65F6-B540-9FBF-3413AF5B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" y="1099461"/>
            <a:ext cx="6887333" cy="46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A26FBC-157E-E649-BFB4-CD1F4F017519}"/>
              </a:ext>
            </a:extLst>
          </p:cNvPr>
          <p:cNvSpPr txBox="1"/>
          <p:nvPr/>
        </p:nvSpPr>
        <p:spPr>
          <a:xfrm>
            <a:off x="6406243" y="1959367"/>
            <a:ext cx="547551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Example: Theater Billing</a:t>
            </a:r>
          </a:p>
          <a:p>
            <a:r>
              <a:rPr lang="en-DE" sz="3500" dirty="0">
                <a:latin typeface="Helvetica" pitchFamily="2" charset="0"/>
              </a:rPr>
              <a:t>Time: 30 min</a:t>
            </a:r>
          </a:p>
          <a:p>
            <a:endParaRPr lang="en-DE" sz="3500" b="1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Form groups of three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Check out the repository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Decide for Java or TypeScript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Start 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0CCC3-09E0-E14A-85B5-A77411133EBA}"/>
              </a:ext>
            </a:extLst>
          </p:cNvPr>
          <p:cNvSpPr txBox="1"/>
          <p:nvPr/>
        </p:nvSpPr>
        <p:spPr>
          <a:xfrm>
            <a:off x="3048000" y="628178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i="0" u="none" strike="noStrike" dirty="0">
                <a:effectLst/>
                <a:latin typeface="Helvetica" pitchFamily="2" charset="0"/>
                <a:hlinkClick r:id="rId3"/>
              </a:rPr>
              <a:t>https://github.com/janisZisenisNetlight/Refactoring_Session1</a:t>
            </a:r>
            <a:endParaRPr lang="en-DE" sz="1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67492-A37C-E944-AE05-97A64388130B}"/>
                  </a:ext>
                </a:extLst>
              </p:cNvPr>
              <p:cNvSpPr txBox="1"/>
              <p:nvPr/>
            </p:nvSpPr>
            <p:spPr>
              <a:xfrm>
                <a:off x="6992533" y="744397"/>
                <a:ext cx="4419743" cy="519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6,25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p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67492-A37C-E944-AE05-97A643881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3" y="744397"/>
                <a:ext cx="4419743" cy="519886"/>
              </a:xfrm>
              <a:prstGeom prst="rect">
                <a:avLst/>
              </a:prstGeom>
              <a:blipFill>
                <a:blip r:embed="rId2"/>
                <a:stretch>
                  <a:fillRect l="-2006" b="-71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4B105C-CFC9-C447-897E-BA970EEA511A}"/>
                  </a:ext>
                </a:extLst>
              </p:cNvPr>
              <p:cNvSpPr txBox="1"/>
              <p:nvPr/>
            </p:nvSpPr>
            <p:spPr>
              <a:xfrm>
                <a:off x="6992532" y="1551038"/>
                <a:ext cx="4419743" cy="519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p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4B105C-CFC9-C447-897E-BA970EEA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1551038"/>
                <a:ext cx="4419743" cy="519886"/>
              </a:xfrm>
              <a:prstGeom prst="rect">
                <a:avLst/>
              </a:prstGeom>
              <a:blipFill>
                <a:blip r:embed="rId3"/>
                <a:stretch>
                  <a:fillRect l="-2006" b="-69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0E6537-D305-7C4C-BC1B-760EFE421051}"/>
                  </a:ext>
                </a:extLst>
              </p:cNvPr>
              <p:cNvSpPr txBox="1"/>
              <p:nvPr/>
            </p:nvSpPr>
            <p:spPr>
              <a:xfrm>
                <a:off x="6992532" y="2378967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0E6537-D305-7C4C-BC1B-760EFE42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2378967"/>
                <a:ext cx="4419743" cy="500073"/>
              </a:xfrm>
              <a:prstGeom prst="rect">
                <a:avLst/>
              </a:prstGeom>
              <a:blipFill>
                <a:blip r:embed="rId4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791F7-DA67-8F47-AA99-B4BAA0BBA8D5}"/>
                  </a:ext>
                </a:extLst>
              </p:cNvPr>
              <p:cNvSpPr txBox="1"/>
              <p:nvPr/>
            </p:nvSpPr>
            <p:spPr>
              <a:xfrm>
                <a:off x="6992532" y="3232966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791F7-DA67-8F47-AA99-B4BAA0BB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3232966"/>
                <a:ext cx="4419743" cy="500073"/>
              </a:xfrm>
              <a:prstGeom prst="rect">
                <a:avLst/>
              </a:prstGeom>
              <a:blipFill>
                <a:blip r:embed="rId5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0B92-E1E8-2744-A3E8-B7515163CA3D}"/>
                  </a:ext>
                </a:extLst>
              </p:cNvPr>
              <p:cNvSpPr txBox="1"/>
              <p:nvPr/>
            </p:nvSpPr>
            <p:spPr>
              <a:xfrm>
                <a:off x="6992531" y="4086965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0B92-E1E8-2744-A3E8-B7515163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1" y="4086965"/>
                <a:ext cx="4419743" cy="500073"/>
              </a:xfrm>
              <a:prstGeom prst="rect">
                <a:avLst/>
              </a:prstGeom>
              <a:blipFill>
                <a:blip r:embed="rId6"/>
                <a:stretch>
                  <a:fillRect l="-2006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B92A24-7228-654A-8081-EB1916D6DC8C}"/>
                  </a:ext>
                </a:extLst>
              </p:cNvPr>
              <p:cNvSpPr txBox="1"/>
              <p:nvPr/>
            </p:nvSpPr>
            <p:spPr>
              <a:xfrm>
                <a:off x="6992530" y="4893606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B92A24-7228-654A-8081-EB1916D6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0" y="4893606"/>
                <a:ext cx="4419743" cy="500073"/>
              </a:xfrm>
              <a:prstGeom prst="rect">
                <a:avLst/>
              </a:prstGeom>
              <a:blipFill>
                <a:blip r:embed="rId7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E48CCE-EAD3-DA41-8007-5D30ACB3404F}"/>
                  </a:ext>
                </a:extLst>
              </p:cNvPr>
              <p:cNvSpPr txBox="1"/>
              <p:nvPr/>
            </p:nvSpPr>
            <p:spPr>
              <a:xfrm>
                <a:off x="6992530" y="5721535"/>
                <a:ext cx="441974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E48CCE-EAD3-DA41-8007-5D30ACB3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0" y="5721535"/>
                <a:ext cx="4419743" cy="230832"/>
              </a:xfrm>
              <a:prstGeom prst="rect">
                <a:avLst/>
              </a:prstGeom>
              <a:blipFill>
                <a:blip r:embed="rId8"/>
                <a:stretch>
                  <a:fillRect l="-2006" t="-5263" b="-3157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59E19D8-7924-734D-B0E7-7B68F6788EFB}"/>
              </a:ext>
            </a:extLst>
          </p:cNvPr>
          <p:cNvSpPr txBox="1"/>
          <p:nvPr/>
        </p:nvSpPr>
        <p:spPr>
          <a:xfrm>
            <a:off x="507591" y="236566"/>
            <a:ext cx="4599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What does Maths has to do with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086B4-5A61-4F47-874D-315E41C038E9}"/>
                  </a:ext>
                </a:extLst>
              </p:cNvPr>
              <p:cNvSpPr txBox="1"/>
              <p:nvPr/>
            </p:nvSpPr>
            <p:spPr>
              <a:xfrm>
                <a:off x="777216" y="1827086"/>
                <a:ext cx="1396469" cy="22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086B4-5A61-4F47-874D-315E41C0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6" y="1827086"/>
                <a:ext cx="1396469" cy="229581"/>
              </a:xfrm>
              <a:prstGeom prst="rect">
                <a:avLst/>
              </a:prstGeom>
              <a:blipFill>
                <a:blip r:embed="rId9"/>
                <a:stretch>
                  <a:fillRect l="-3571" b="-277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04EA6AB-9651-B742-8384-6FB779CE804D}"/>
              </a:ext>
            </a:extLst>
          </p:cNvPr>
          <p:cNvGrpSpPr/>
          <p:nvPr/>
        </p:nvGrpSpPr>
        <p:grpSpPr>
          <a:xfrm>
            <a:off x="656087" y="4936386"/>
            <a:ext cx="4667016" cy="1328761"/>
            <a:chOff x="244857" y="2677182"/>
            <a:chExt cx="4667016" cy="1328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288A11-8897-864C-B1AB-C5816A1450C6}"/>
                </a:ext>
              </a:extLst>
            </p:cNvPr>
            <p:cNvSpPr/>
            <p:nvPr/>
          </p:nvSpPr>
          <p:spPr>
            <a:xfrm>
              <a:off x="244857" y="2677182"/>
              <a:ext cx="4667016" cy="13287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92EAD-1B1C-3D43-9372-C91586D6F6FB}"/>
                    </a:ext>
                  </a:extLst>
                </p:cNvPr>
                <p:cNvSpPr txBox="1"/>
                <p:nvPr/>
              </p:nvSpPr>
              <p:spPr>
                <a:xfrm>
                  <a:off x="368494" y="3307098"/>
                  <a:ext cx="4419742" cy="519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den>
                        </m:f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6,25</m:t>
                            </m:r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</m:sup>
                            </m:sSup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num>
                          <m:den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15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92EAD-1B1C-3D43-9372-C91586D6F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94" y="3307098"/>
                  <a:ext cx="4419742" cy="519886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3823B-C5E0-0B43-91F6-C496BB7693C2}"/>
                </a:ext>
              </a:extLst>
            </p:cNvPr>
            <p:cNvSpPr txBox="1"/>
            <p:nvPr/>
          </p:nvSpPr>
          <p:spPr>
            <a:xfrm>
              <a:off x="810557" y="2800601"/>
              <a:ext cx="3663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Simplify the following equation:</a:t>
              </a:r>
              <a:endParaRPr lang="en-DE" dirty="0">
                <a:latin typeface="Helvetica" pitchFamily="2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FF8C6-B3CC-034C-B4CB-6AA33F1C0C37}"/>
              </a:ext>
            </a:extLst>
          </p:cNvPr>
          <p:cNvCxnSpPr>
            <a:cxnSpLocks/>
          </p:cNvCxnSpPr>
          <p:nvPr/>
        </p:nvCxnSpPr>
        <p:spPr>
          <a:xfrm flipV="1">
            <a:off x="6096000" y="479241"/>
            <a:ext cx="0" cy="58908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Quadratische Funktionen - bettermarks">
            <a:extLst>
              <a:ext uri="{FF2B5EF4-FFF2-40B4-BE49-F238E27FC236}">
                <a16:creationId xmlns:a16="http://schemas.microsoft.com/office/drawing/2014/main" id="{3159B235-3667-FE4E-8819-94A1630F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98" y="1578237"/>
            <a:ext cx="2619905" cy="261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15BCE4-4344-A84A-90F7-698E1EAC0696}"/>
                  </a:ext>
                </a:extLst>
              </p:cNvPr>
              <p:cNvSpPr txBox="1"/>
              <p:nvPr/>
            </p:nvSpPr>
            <p:spPr>
              <a:xfrm>
                <a:off x="777216" y="2330418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15BCE4-4344-A84A-90F7-698E1EAC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6" y="2330418"/>
                <a:ext cx="1396469" cy="230832"/>
              </a:xfrm>
              <a:prstGeom prst="rect">
                <a:avLst/>
              </a:prstGeom>
              <a:blipFill>
                <a:blip r:embed="rId12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678CA7-AE96-3A49-B398-FA20860FC005}"/>
                  </a:ext>
                </a:extLst>
              </p:cNvPr>
              <p:cNvSpPr txBox="1"/>
              <p:nvPr/>
            </p:nvSpPr>
            <p:spPr>
              <a:xfrm>
                <a:off x="777215" y="2657358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678CA7-AE96-3A49-B398-FA20860F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5" y="2657358"/>
                <a:ext cx="1396469" cy="230832"/>
              </a:xfrm>
              <a:prstGeom prst="rect">
                <a:avLst/>
              </a:prstGeom>
              <a:blipFill>
                <a:blip r:embed="rId13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57D126-1F6C-4049-AB47-54922A1E2A3C}"/>
                  </a:ext>
                </a:extLst>
              </p:cNvPr>
              <p:cNvSpPr txBox="1"/>
              <p:nvPr/>
            </p:nvSpPr>
            <p:spPr>
              <a:xfrm>
                <a:off x="777214" y="2978891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57D126-1F6C-4049-AB47-54922A1E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4" y="2978891"/>
                <a:ext cx="1396469" cy="230832"/>
              </a:xfrm>
              <a:prstGeom prst="rect">
                <a:avLst/>
              </a:prstGeom>
              <a:blipFill>
                <a:blip r:embed="rId14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4D171F-3584-6445-94D6-CC3673BB54A5}"/>
                  </a:ext>
                </a:extLst>
              </p:cNvPr>
              <p:cNvSpPr txBox="1"/>
              <p:nvPr/>
            </p:nvSpPr>
            <p:spPr>
              <a:xfrm>
                <a:off x="777214" y="3299494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4D171F-3584-6445-94D6-CC3673B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4" y="3299494"/>
                <a:ext cx="1396469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9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The importance of small steps">
            <a:extLst>
              <a:ext uri="{FF2B5EF4-FFF2-40B4-BE49-F238E27FC236}">
                <a16:creationId xmlns:a16="http://schemas.microsoft.com/office/drawing/2014/main" id="{FBA9CA99-31D1-1242-81B3-C0F491BB9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t="3116" r="10774" b="3116"/>
          <a:stretch/>
        </p:blipFill>
        <p:spPr bwMode="auto">
          <a:xfrm>
            <a:off x="119270" y="108865"/>
            <a:ext cx="6401274" cy="66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A26FBC-157E-E649-BFB4-CD1F4F017519}"/>
              </a:ext>
            </a:extLst>
          </p:cNvPr>
          <p:cNvSpPr txBox="1"/>
          <p:nvPr/>
        </p:nvSpPr>
        <p:spPr>
          <a:xfrm>
            <a:off x="6597217" y="1959367"/>
            <a:ext cx="5475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Example: Theater Billing</a:t>
            </a:r>
          </a:p>
          <a:p>
            <a:r>
              <a:rPr lang="en-DE" sz="3500" b="1" dirty="0">
                <a:latin typeface="Helvetica" pitchFamily="2" charset="0"/>
              </a:rPr>
              <a:t>– Tiny Steps</a:t>
            </a:r>
          </a:p>
          <a:p>
            <a:r>
              <a:rPr lang="en-DE" sz="3500" dirty="0">
                <a:latin typeface="Helvetica" pitchFamily="2" charset="0"/>
              </a:rPr>
              <a:t>Time: 30 min</a:t>
            </a:r>
          </a:p>
          <a:p>
            <a:endParaRPr lang="en-DE" sz="3500" b="1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Stay within your groups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Start over or go on with your refactoring</a:t>
            </a:r>
          </a:p>
        </p:txBody>
      </p:sp>
    </p:spTree>
    <p:extLst>
      <p:ext uri="{BB962C8B-B14F-4D97-AF65-F5344CB8AC3E}">
        <p14:creationId xmlns:p14="http://schemas.microsoft.com/office/powerpoint/2010/main" val="4239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437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Zisenis</dc:creator>
  <cp:lastModifiedBy>Janis Zisenis</cp:lastModifiedBy>
  <cp:revision>2</cp:revision>
  <dcterms:created xsi:type="dcterms:W3CDTF">2022-12-13T16:44:32Z</dcterms:created>
  <dcterms:modified xsi:type="dcterms:W3CDTF">2022-12-13T20:48:30Z</dcterms:modified>
</cp:coreProperties>
</file>