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Bree Serif"/>
      <p:regular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BreeSerif-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6d319336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d319336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d31933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d31933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57797f49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7797f49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891cde104fea7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891cde104fea7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db92a4e5232f31b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db92a4e5232f31b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db92a4e5232f31b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b92a4e5232f31b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db92a4e5232f31b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db92a4e5232f31b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db92a4e5232f31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db92a4e5232f31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46d31933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6d31933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6d31933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d31933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cdc.gov/mmwr/volumes/67/wr/mm6731a2.htm" TargetMode="External"/><Relationship Id="rId4" Type="http://schemas.openxmlformats.org/officeDocument/2006/relationships/hyperlink" Target="http://www.drugabuse.gov/publications/research-reports/medications-to-treat-opioid-addiction/how-much-does-opioid-treatment-cost" TargetMode="External"/><Relationship Id="rId5" Type="http://schemas.openxmlformats.org/officeDocument/2006/relationships/hyperlink" Target="http://www.epi.org/files/2018/top-incomes-since-1917_vs2015.xlsx" TargetMode="External"/><Relationship Id="rId6" Type="http://schemas.openxmlformats.org/officeDocument/2006/relationships/hyperlink" Target="http://www.census.gov/data-tools/demo/saipe/saipe.html?s_appName=saipe&amp;map_yearSelector=2016&amp;map_geoSelector=aa_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52400" y="154188"/>
            <a:ext cx="8839198" cy="4835117"/>
          </a:xfrm>
          <a:prstGeom prst="rect">
            <a:avLst/>
          </a:prstGeom>
          <a:noFill/>
          <a:ln>
            <a:noFill/>
          </a:ln>
        </p:spPr>
      </p:pic>
      <p:pic>
        <p:nvPicPr>
          <p:cNvPr id="67" name="Google Shape;67;p13"/>
          <p:cNvPicPr preferRelativeResize="0"/>
          <p:nvPr/>
        </p:nvPicPr>
        <p:blipFill>
          <a:blip r:embed="rId4">
            <a:alphaModFix/>
          </a:blip>
          <a:stretch>
            <a:fillRect/>
          </a:stretch>
        </p:blipFill>
        <p:spPr>
          <a:xfrm>
            <a:off x="1348100" y="234450"/>
            <a:ext cx="7186399" cy="55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311700" y="211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174" name="Google Shape;174;p22"/>
          <p:cNvSpPr txBox="1"/>
          <p:nvPr>
            <p:ph idx="1" type="body"/>
          </p:nvPr>
        </p:nvSpPr>
        <p:spPr>
          <a:xfrm>
            <a:off x="311700" y="918650"/>
            <a:ext cx="8761800" cy="3860400"/>
          </a:xfrm>
          <a:prstGeom prst="rect">
            <a:avLst/>
          </a:prstGeom>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None/>
            </a:pPr>
            <a:r>
              <a:rPr lang="en" sz="900">
                <a:solidFill>
                  <a:srgbClr val="000000"/>
                </a:solidFill>
              </a:rPr>
              <a:t>CDC WONDER, Prescription Opioid Overdose Deaths and Death Rate per 100,000 Population (Age-Adjusted).” </a:t>
            </a:r>
            <a:r>
              <a:rPr i="1" lang="en" sz="900">
                <a:solidFill>
                  <a:srgbClr val="000000"/>
                </a:solidFill>
              </a:rPr>
              <a:t>The Henry J. Kaiser Family Foundation</a:t>
            </a:r>
            <a:r>
              <a:rPr lang="en" sz="900">
                <a:solidFill>
                  <a:srgbClr val="000000"/>
                </a:solidFill>
              </a:rPr>
              <a:t>, The Henry J. Kaiser Family Foundation, 19 June 2018</a:t>
            </a:r>
            <a:endParaRPr sz="900">
              <a:solidFill>
                <a:srgbClr val="000000"/>
              </a:solidFill>
              <a:highlight>
                <a:schemeClr val="lt1"/>
              </a:highlight>
            </a:endParaRPr>
          </a:p>
          <a:p>
            <a:pPr indent="-342900" lvl="0" marL="342900" rtl="0" algn="l">
              <a:lnSpc>
                <a:spcPct val="150000"/>
              </a:lnSpc>
              <a:spcBef>
                <a:spcPts val="0"/>
              </a:spcBef>
              <a:spcAft>
                <a:spcPts val="0"/>
              </a:spcAft>
              <a:buNone/>
            </a:pPr>
            <a:r>
              <a:rPr lang="en" sz="900">
                <a:solidFill>
                  <a:srgbClr val="000000"/>
                </a:solidFill>
              </a:rPr>
              <a:t>CDC WONDER &amp; National Institute on Drug Abuse. “New Mexico Opioid Summary.” </a:t>
            </a:r>
            <a:r>
              <a:rPr i="1" lang="en" sz="900">
                <a:solidFill>
                  <a:srgbClr val="000000"/>
                </a:solidFill>
              </a:rPr>
              <a:t>NIDA</a:t>
            </a:r>
            <a:r>
              <a:rPr lang="en" sz="900">
                <a:solidFill>
                  <a:srgbClr val="000000"/>
                </a:solidFill>
              </a:rPr>
              <a:t>, NIH: National Institute on Drug Abuse, 28 Feb. 2018</a:t>
            </a:r>
            <a:endParaRPr sz="900">
              <a:solidFill>
                <a:srgbClr val="000000"/>
              </a:solidFill>
            </a:endParaRPr>
          </a:p>
          <a:p>
            <a:pPr indent="-342900" lvl="0" marL="342900" rtl="0" algn="l">
              <a:lnSpc>
                <a:spcPct val="150000"/>
              </a:lnSpc>
              <a:spcBef>
                <a:spcPts val="0"/>
              </a:spcBef>
              <a:spcAft>
                <a:spcPts val="0"/>
              </a:spcAft>
              <a:buNone/>
            </a:pPr>
            <a:r>
              <a:rPr lang="en" sz="900">
                <a:solidFill>
                  <a:srgbClr val="000000"/>
                </a:solidFill>
                <a:highlight>
                  <a:schemeClr val="lt1"/>
                </a:highlight>
              </a:rPr>
              <a:t>Chooper. “Chooper's Guide ... the Internet's Most Comprehensive Substance Abuse Treatment, Prevention and Intervention Resource Directory.” Addiction Professional Types, Chooper's Guide, 2012, choopersguide.com/content/naloxone-laws-by-state-map.html.</a:t>
            </a:r>
            <a:endParaRPr sz="900">
              <a:solidFill>
                <a:srgbClr val="000000"/>
              </a:solidFill>
            </a:endParaRPr>
          </a:p>
          <a:p>
            <a:pPr indent="-342900" lvl="0" marL="342900" rtl="0" algn="l">
              <a:lnSpc>
                <a:spcPct val="150000"/>
              </a:lnSpc>
              <a:spcBef>
                <a:spcPts val="0"/>
              </a:spcBef>
              <a:spcAft>
                <a:spcPts val="0"/>
              </a:spcAft>
              <a:buNone/>
            </a:pPr>
            <a:r>
              <a:rPr lang="en" sz="900">
                <a:solidFill>
                  <a:srgbClr val="000000"/>
                </a:solidFill>
                <a:highlight>
                  <a:schemeClr val="lt1"/>
                </a:highlight>
              </a:rPr>
              <a:t>“Morbidity and Mortality Weekly Report (MMWR).” Centers for Disease Control and Prevention, Centers for Disease Control and Prevention, 9 Aug. 2018, </a:t>
            </a:r>
            <a:r>
              <a:rPr lang="en" sz="900">
                <a:solidFill>
                  <a:srgbClr val="000000"/>
                </a:solidFill>
                <a:highlight>
                  <a:schemeClr val="lt1"/>
                </a:highlight>
                <a:uFill>
                  <a:noFill/>
                </a:uFill>
                <a:hlinkClick r:id="rId3">
                  <a:extLst>
                    <a:ext uri="{A12FA001-AC4F-418D-AE19-62706E023703}">
                      <ahyp:hlinkClr val="tx"/>
                    </a:ext>
                  </a:extLst>
                </a:hlinkClick>
              </a:rPr>
              <a:t>www.cdc.gov/mmwr/volumes/67/wr/mm6731a2.htm</a:t>
            </a:r>
            <a:r>
              <a:rPr lang="en" sz="900">
                <a:solidFill>
                  <a:srgbClr val="000000"/>
                </a:solidFill>
                <a:highlight>
                  <a:schemeClr val="lt1"/>
                </a:highlight>
              </a:rPr>
              <a:t>.</a:t>
            </a:r>
            <a:endParaRPr sz="900">
              <a:solidFill>
                <a:srgbClr val="000000"/>
              </a:solidFill>
              <a:highlight>
                <a:schemeClr val="lt1"/>
              </a:highlight>
            </a:endParaRPr>
          </a:p>
          <a:p>
            <a:pPr indent="-342900" lvl="0" marL="342900" rtl="0" algn="l">
              <a:lnSpc>
                <a:spcPct val="150000"/>
              </a:lnSpc>
              <a:spcBef>
                <a:spcPts val="0"/>
              </a:spcBef>
              <a:spcAft>
                <a:spcPts val="0"/>
              </a:spcAft>
              <a:buNone/>
            </a:pPr>
            <a:r>
              <a:rPr lang="en" sz="900">
                <a:solidFill>
                  <a:srgbClr val="000000"/>
                </a:solidFill>
                <a:highlight>
                  <a:schemeClr val="lt1"/>
                </a:highlight>
              </a:rPr>
              <a:t>National Institute on Drug Abuse. “How Much Does Opioid Treatment Cost?” NIDA, National Institute on Drug Abuse, June 2018, </a:t>
            </a:r>
            <a:r>
              <a:rPr lang="en" sz="900">
                <a:solidFill>
                  <a:srgbClr val="000000"/>
                </a:solidFill>
                <a:highlight>
                  <a:schemeClr val="lt1"/>
                </a:highlight>
                <a:uFill>
                  <a:noFill/>
                </a:uFill>
                <a:hlinkClick r:id="rId4">
                  <a:extLst>
                    <a:ext uri="{A12FA001-AC4F-418D-AE19-62706E023703}">
                      <ahyp:hlinkClr val="tx"/>
                    </a:ext>
                  </a:extLst>
                </a:hlinkClick>
              </a:rPr>
              <a:t>www.drugabuse.gov/publications/research-reports/medications-to-treat-opioid-addiction/how-much-does-opioid-treatment-cost</a:t>
            </a:r>
            <a:r>
              <a:rPr lang="en" sz="900">
                <a:solidFill>
                  <a:srgbClr val="000000"/>
                </a:solidFill>
                <a:highlight>
                  <a:schemeClr val="lt1"/>
                </a:highlight>
              </a:rPr>
              <a:t>.</a:t>
            </a:r>
            <a:endParaRPr sz="900">
              <a:solidFill>
                <a:srgbClr val="000000"/>
              </a:solidFill>
              <a:highlight>
                <a:schemeClr val="lt1"/>
              </a:highlight>
            </a:endParaRPr>
          </a:p>
          <a:p>
            <a:pPr indent="-342900" lvl="0" marL="342900" rtl="0" algn="l">
              <a:lnSpc>
                <a:spcPct val="150000"/>
              </a:lnSpc>
              <a:spcBef>
                <a:spcPts val="0"/>
              </a:spcBef>
              <a:spcAft>
                <a:spcPts val="0"/>
              </a:spcAft>
              <a:buNone/>
            </a:pPr>
            <a:r>
              <a:rPr lang="en" sz="900">
                <a:solidFill>
                  <a:srgbClr val="000000"/>
                </a:solidFill>
                <a:highlight>
                  <a:schemeClr val="lt1"/>
                </a:highlight>
              </a:rPr>
              <a:t>Price, Mark, and Estelle Sommeiller. “Top Incomes since 1917.” Top Incomes since 1917, 6 July 2018, </a:t>
            </a:r>
            <a:r>
              <a:rPr lang="en" sz="900">
                <a:solidFill>
                  <a:srgbClr val="000000"/>
                </a:solidFill>
                <a:highlight>
                  <a:schemeClr val="lt1"/>
                </a:highlight>
                <a:uFill>
                  <a:noFill/>
                </a:uFill>
                <a:hlinkClick r:id="rId5">
                  <a:extLst>
                    <a:ext uri="{A12FA001-AC4F-418D-AE19-62706E023703}">
                      <ahyp:hlinkClr val="tx"/>
                    </a:ext>
                  </a:extLst>
                </a:hlinkClick>
              </a:rPr>
              <a:t>www.epi.org/files/2018/top-incomes-since-1917_vs2015.xlsx</a:t>
            </a:r>
            <a:r>
              <a:rPr lang="en" sz="900">
                <a:solidFill>
                  <a:srgbClr val="000000"/>
                </a:solidFill>
                <a:highlight>
                  <a:schemeClr val="lt1"/>
                </a:highlight>
              </a:rPr>
              <a:t>.</a:t>
            </a:r>
            <a:endParaRPr sz="900">
              <a:solidFill>
                <a:srgbClr val="000000"/>
              </a:solidFill>
              <a:highlight>
                <a:schemeClr val="lt1"/>
              </a:highlight>
            </a:endParaRPr>
          </a:p>
          <a:p>
            <a:pPr indent="-342900" lvl="0" marL="342900" rtl="0" algn="l">
              <a:lnSpc>
                <a:spcPct val="150000"/>
              </a:lnSpc>
              <a:spcBef>
                <a:spcPts val="0"/>
              </a:spcBef>
              <a:spcAft>
                <a:spcPts val="0"/>
              </a:spcAft>
              <a:buNone/>
            </a:pPr>
            <a:r>
              <a:rPr lang="en" sz="900">
                <a:solidFill>
                  <a:srgbClr val="000000"/>
                </a:solidFill>
                <a:highlight>
                  <a:schemeClr val="lt1"/>
                </a:highlight>
              </a:rPr>
              <a:t>Small Area Income &amp; Poverty Estimates Program, and Census Bureau. “Small Area Income &amp; Poverty Estimates (SAIPE) Main Page.” Census Bureau QuickFacts, United States Census Bureau, 2016, </a:t>
            </a:r>
            <a:r>
              <a:rPr lang="en" sz="900">
                <a:solidFill>
                  <a:srgbClr val="000000"/>
                </a:solidFill>
                <a:highlight>
                  <a:schemeClr val="lt1"/>
                </a:highlight>
                <a:uFill>
                  <a:noFill/>
                </a:uFill>
                <a:hlinkClick r:id="rId6">
                  <a:extLst>
                    <a:ext uri="{A12FA001-AC4F-418D-AE19-62706E023703}">
                      <ahyp:hlinkClr val="tx"/>
                    </a:ext>
                  </a:extLst>
                </a:hlinkClick>
              </a:rPr>
              <a:t>www.census.gov/data-tools/demo/saipe/saipe.html s_appName=saipe&amp;map_yearSelector=2016&amp;map_geoSelector=aa_c</a:t>
            </a:r>
            <a:r>
              <a:rPr lang="en" sz="900">
                <a:solidFill>
                  <a:srgbClr val="000000"/>
                </a:solidFill>
                <a:highlight>
                  <a:schemeClr val="lt1"/>
                </a:highlight>
              </a:rPr>
              <a:t>.</a:t>
            </a:r>
            <a:r>
              <a:rPr lang="en" sz="900">
                <a:solidFill>
                  <a:srgbClr val="000000"/>
                </a:solidFill>
              </a:rPr>
              <a:t> </a:t>
            </a:r>
            <a:endParaRPr sz="900">
              <a:solidFill>
                <a:srgbClr val="000000"/>
              </a:solidFill>
            </a:endParaRPr>
          </a:p>
          <a:p>
            <a:pPr indent="-342900" lvl="0" marL="342900" rtl="0" algn="l">
              <a:lnSpc>
                <a:spcPct val="150000"/>
              </a:lnSpc>
              <a:spcBef>
                <a:spcPts val="0"/>
              </a:spcBef>
              <a:spcAft>
                <a:spcPts val="0"/>
              </a:spcAft>
              <a:buNone/>
            </a:pPr>
            <a:r>
              <a:rPr lang="en" sz="900">
                <a:solidFill>
                  <a:srgbClr val="000000"/>
                </a:solidFill>
              </a:rPr>
              <a:t>The American Journal of Medicine. “Using Science… Opioid Agonist Therapy Saves Lives.” The AJM 2016, https://www.amjmed.com/article/S0002-9343(16)30073-0/pdf</a:t>
            </a:r>
            <a:endParaRPr sz="900">
              <a:solidFill>
                <a:srgbClr val="000000"/>
              </a:solidFill>
            </a:endParaRPr>
          </a:p>
          <a:p>
            <a:pPr indent="-342900" lvl="0" marL="342900" rtl="0" algn="l">
              <a:lnSpc>
                <a:spcPct val="150000"/>
              </a:lnSpc>
              <a:spcBef>
                <a:spcPts val="0"/>
              </a:spcBef>
              <a:spcAft>
                <a:spcPts val="0"/>
              </a:spcAft>
              <a:buNone/>
            </a:pPr>
            <a:r>
              <a:rPr lang="en" sz="900">
                <a:solidFill>
                  <a:srgbClr val="000000"/>
                </a:solidFill>
              </a:rPr>
              <a:t>United States, Congress, Office of Elementary and Secondary Education. “SY 2015-2016 Consolidated State Performance Report.” SY 2015-2016 Consolidated State Performance Report, Office of Elementary and Secondary Education, 2017.</a:t>
            </a:r>
            <a:endParaRPr sz="900">
              <a:solidFill>
                <a:srgbClr val="333333"/>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Opioid Epidemic Explained</a:t>
            </a:r>
            <a:endParaRPr/>
          </a:p>
        </p:txBody>
      </p:sp>
      <p:sp>
        <p:nvSpPr>
          <p:cNvPr id="73" name="Google Shape;73;p14"/>
          <p:cNvSpPr txBox="1"/>
          <p:nvPr>
            <p:ph idx="1" type="body"/>
          </p:nvPr>
        </p:nvSpPr>
        <p:spPr>
          <a:xfrm>
            <a:off x="173700" y="1346650"/>
            <a:ext cx="43983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Drug</a:t>
            </a:r>
            <a:r>
              <a:rPr lang="en" sz="1400">
                <a:solidFill>
                  <a:srgbClr val="000000"/>
                </a:solidFill>
              </a:rPr>
              <a:t> overdose is the leading cause of injury death in the U.S.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opioid epidemic has claimed the lives of more than 700,000 Americans since the late 1990s.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2016, more Americans lost their lives to opioid overdoses than car crashes.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To put this into perspective, there have been more deaths related to opioids than the population of moderately large U.S. cities such as Denver and Washington, D.C.</a:t>
            </a:r>
            <a:endParaRPr sz="1400">
              <a:solidFill>
                <a:srgbClr val="000000"/>
              </a:solidFill>
            </a:endParaRPr>
          </a:p>
        </p:txBody>
      </p:sp>
      <p:pic>
        <p:nvPicPr>
          <p:cNvPr id="74" name="Google Shape;74;p14"/>
          <p:cNvPicPr preferRelativeResize="0"/>
          <p:nvPr/>
        </p:nvPicPr>
        <p:blipFill>
          <a:blip r:embed="rId3">
            <a:alphaModFix/>
          </a:blip>
          <a:stretch>
            <a:fillRect/>
          </a:stretch>
        </p:blipFill>
        <p:spPr>
          <a:xfrm>
            <a:off x="4527225" y="1152416"/>
            <a:ext cx="4511600" cy="338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53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Opioid-Related Overdose Crude Death Rates </a:t>
            </a:r>
            <a:endParaRPr sz="3000"/>
          </a:p>
        </p:txBody>
      </p:sp>
      <p:sp>
        <p:nvSpPr>
          <p:cNvPr id="80" name="Google Shape;80;p15"/>
          <p:cNvSpPr txBox="1"/>
          <p:nvPr/>
        </p:nvSpPr>
        <p:spPr>
          <a:xfrm>
            <a:off x="4254175" y="975375"/>
            <a:ext cx="40938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2015-2016 </a:t>
            </a:r>
            <a:r>
              <a:rPr b="1" lang="en">
                <a:latin typeface="Open Sans"/>
                <a:ea typeface="Open Sans"/>
                <a:cs typeface="Open Sans"/>
                <a:sym typeface="Open Sans"/>
              </a:rPr>
              <a:t>Crude Rate (per      ) By County</a:t>
            </a:r>
            <a:endParaRPr b="1">
              <a:latin typeface="Open Sans"/>
              <a:ea typeface="Open Sans"/>
              <a:cs typeface="Open Sans"/>
              <a:sym typeface="Open Sans"/>
            </a:endParaRPr>
          </a:p>
        </p:txBody>
      </p:sp>
      <p:sp>
        <p:nvSpPr>
          <p:cNvPr id="81" name="Google Shape;81;p15"/>
          <p:cNvSpPr txBox="1"/>
          <p:nvPr/>
        </p:nvSpPr>
        <p:spPr>
          <a:xfrm>
            <a:off x="348525" y="975363"/>
            <a:ext cx="35499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2016 Crude Rate (per      ) By State</a:t>
            </a:r>
            <a:endParaRPr b="1" sz="700">
              <a:latin typeface="Open Sans"/>
              <a:ea typeface="Open Sans"/>
              <a:cs typeface="Open Sans"/>
              <a:sym typeface="Open Sans"/>
            </a:endParaRPr>
          </a:p>
        </p:txBody>
      </p:sp>
      <p:sp>
        <p:nvSpPr>
          <p:cNvPr id="82" name="Google Shape;82;p15"/>
          <p:cNvSpPr txBox="1"/>
          <p:nvPr/>
        </p:nvSpPr>
        <p:spPr>
          <a:xfrm>
            <a:off x="221925" y="3637750"/>
            <a:ext cx="3549900" cy="15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 choropleth map above depicts the crude opioid-related death rate by state, calculated by </a:t>
            </a:r>
            <a:r>
              <a:rPr lang="en" sz="1100">
                <a:latin typeface="Open Sans"/>
                <a:ea typeface="Open Sans"/>
                <a:cs typeface="Open Sans"/>
                <a:sym typeface="Open Sans"/>
              </a:rPr>
              <a:t>dividing the number of deaths into the total population per state and then multiplying the result by       </a:t>
            </a:r>
            <a:r>
              <a:rPr lang="en" sz="1100">
                <a:latin typeface="Open Sans"/>
                <a:ea typeface="Open Sans"/>
                <a:cs typeface="Open Sans"/>
                <a:sym typeface="Open Sans"/>
              </a:rPr>
              <a:t>. We can see an trend of higher overdose death rates towards the East and West coasts.</a:t>
            </a:r>
            <a:endParaRPr sz="1100">
              <a:latin typeface="Open Sans"/>
              <a:ea typeface="Open Sans"/>
              <a:cs typeface="Open Sans"/>
              <a:sym typeface="Open Sans"/>
            </a:endParaRPr>
          </a:p>
        </p:txBody>
      </p:sp>
      <p:pic>
        <p:nvPicPr>
          <p:cNvPr id="83" name="Google Shape;83;p15"/>
          <p:cNvPicPr preferRelativeResize="0"/>
          <p:nvPr/>
        </p:nvPicPr>
        <p:blipFill>
          <a:blip r:embed="rId3">
            <a:alphaModFix/>
          </a:blip>
          <a:stretch>
            <a:fillRect/>
          </a:stretch>
        </p:blipFill>
        <p:spPr>
          <a:xfrm>
            <a:off x="475225" y="1402033"/>
            <a:ext cx="3296499" cy="2241266"/>
          </a:xfrm>
          <a:prstGeom prst="rect">
            <a:avLst/>
          </a:prstGeom>
          <a:noFill/>
          <a:ln>
            <a:noFill/>
          </a:ln>
        </p:spPr>
      </p:pic>
      <p:sp>
        <p:nvSpPr>
          <p:cNvPr id="84" name="Google Shape;84;p15"/>
          <p:cNvSpPr txBox="1"/>
          <p:nvPr/>
        </p:nvSpPr>
        <p:spPr>
          <a:xfrm>
            <a:off x="3923425" y="3637750"/>
            <a:ext cx="4755300" cy="13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 choropleth map above depicts the crude opioid-related death rate by county, </a:t>
            </a:r>
            <a:r>
              <a:rPr lang="en" sz="1100">
                <a:latin typeface="Open Sans"/>
                <a:ea typeface="Open Sans"/>
                <a:cs typeface="Open Sans"/>
                <a:sym typeface="Open Sans"/>
              </a:rPr>
              <a:t>calculated by dividing the number of deaths into the total population per county and then multiplying the result by 10,000</a:t>
            </a:r>
            <a:r>
              <a:rPr lang="en" sz="1100">
                <a:latin typeface="Open Sans"/>
                <a:ea typeface="Open Sans"/>
                <a:cs typeface="Open Sans"/>
                <a:sym typeface="Open Sans"/>
              </a:rPr>
              <a:t>. Note that most heavily affected counties are located in CA, NM, and KY, and WV, all which have a moderate state death rate. Also note that there is insufficient data in the Midwest states, which have a less dense population distribution.</a:t>
            </a:r>
            <a:endParaRPr sz="1100">
              <a:latin typeface="Open Sans"/>
              <a:ea typeface="Open Sans"/>
              <a:cs typeface="Open Sans"/>
              <a:sym typeface="Open Sans"/>
            </a:endParaRPr>
          </a:p>
        </p:txBody>
      </p:sp>
      <p:pic>
        <p:nvPicPr>
          <p:cNvPr id="85" name="Google Shape;85;p15"/>
          <p:cNvPicPr preferRelativeResize="0"/>
          <p:nvPr/>
        </p:nvPicPr>
        <p:blipFill rotWithShape="1">
          <a:blip r:embed="rId4">
            <a:alphaModFix/>
          </a:blip>
          <a:srcRect b="21606" l="2411" r="1109" t="17769"/>
          <a:stretch/>
        </p:blipFill>
        <p:spPr>
          <a:xfrm>
            <a:off x="4254175" y="1380000"/>
            <a:ext cx="4819596" cy="2285301"/>
          </a:xfrm>
          <a:prstGeom prst="rect">
            <a:avLst/>
          </a:prstGeom>
          <a:noFill/>
          <a:ln>
            <a:noFill/>
          </a:ln>
        </p:spPr>
      </p:pic>
      <p:pic>
        <p:nvPicPr>
          <p:cNvPr descr="$ 10^7 $" id="86" name="Google Shape;86;p15"/>
          <p:cNvPicPr preferRelativeResize="0"/>
          <p:nvPr/>
        </p:nvPicPr>
        <p:blipFill>
          <a:blip r:embed="rId5">
            <a:alphaModFix/>
          </a:blip>
          <a:stretch>
            <a:fillRect/>
          </a:stretch>
        </p:blipFill>
        <p:spPr>
          <a:xfrm>
            <a:off x="152400" y="152400"/>
            <a:ext cx="6900" cy="4312"/>
          </a:xfrm>
          <a:prstGeom prst="rect">
            <a:avLst/>
          </a:prstGeom>
          <a:noFill/>
          <a:ln>
            <a:noFill/>
          </a:ln>
        </p:spPr>
      </p:pic>
      <p:pic>
        <p:nvPicPr>
          <p:cNvPr id="87" name="Google Shape;87;p15"/>
          <p:cNvPicPr preferRelativeResize="0"/>
          <p:nvPr/>
        </p:nvPicPr>
        <p:blipFill>
          <a:blip r:embed="rId6">
            <a:alphaModFix/>
          </a:blip>
          <a:stretch>
            <a:fillRect/>
          </a:stretch>
        </p:blipFill>
        <p:spPr>
          <a:xfrm>
            <a:off x="713000" y="4438178"/>
            <a:ext cx="177650" cy="111997"/>
          </a:xfrm>
          <a:prstGeom prst="rect">
            <a:avLst/>
          </a:prstGeom>
          <a:noFill/>
          <a:ln>
            <a:noFill/>
          </a:ln>
        </p:spPr>
      </p:pic>
      <p:pic>
        <p:nvPicPr>
          <p:cNvPr id="88" name="Google Shape;88;p15"/>
          <p:cNvPicPr preferRelativeResize="0"/>
          <p:nvPr/>
        </p:nvPicPr>
        <p:blipFill>
          <a:blip r:embed="rId7">
            <a:alphaModFix/>
          </a:blip>
          <a:stretch>
            <a:fillRect/>
          </a:stretch>
        </p:blipFill>
        <p:spPr>
          <a:xfrm>
            <a:off x="2537225" y="1101024"/>
            <a:ext cx="217186" cy="136900"/>
          </a:xfrm>
          <a:prstGeom prst="rect">
            <a:avLst/>
          </a:prstGeom>
          <a:noFill/>
          <a:ln>
            <a:noFill/>
          </a:ln>
        </p:spPr>
      </p:pic>
      <p:pic>
        <p:nvPicPr>
          <p:cNvPr id="89" name="Google Shape;89;p15"/>
          <p:cNvPicPr preferRelativeResize="0"/>
          <p:nvPr/>
        </p:nvPicPr>
        <p:blipFill>
          <a:blip r:embed="rId8">
            <a:alphaModFix/>
          </a:blip>
          <a:stretch>
            <a:fillRect/>
          </a:stretch>
        </p:blipFill>
        <p:spPr>
          <a:xfrm>
            <a:off x="6855100" y="1101025"/>
            <a:ext cx="212447" cy="13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69900"/>
            <a:ext cx="4827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in Opioid Deaths</a:t>
            </a:r>
            <a:endParaRPr/>
          </a:p>
        </p:txBody>
      </p:sp>
      <p:sp>
        <p:nvSpPr>
          <p:cNvPr id="95" name="Google Shape;95;p16"/>
          <p:cNvSpPr txBox="1"/>
          <p:nvPr>
            <p:ph idx="1" type="body"/>
          </p:nvPr>
        </p:nvSpPr>
        <p:spPr>
          <a:xfrm>
            <a:off x="201675" y="617325"/>
            <a:ext cx="46257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The overdose death rate vs. prescription rate scatterplot (log transformed) </a:t>
            </a:r>
            <a:r>
              <a:rPr lang="en" sz="1300">
                <a:solidFill>
                  <a:srgbClr val="000000"/>
                </a:solidFill>
              </a:rPr>
              <a:t>depicts a positive, weak, linear correlation between opioid-</a:t>
            </a:r>
            <a:r>
              <a:rPr lang="en" sz="1300">
                <a:solidFill>
                  <a:srgbClr val="000000"/>
                </a:solidFill>
              </a:rPr>
              <a:t>related deaths and prescription rate (R = 0.4796). </a:t>
            </a:r>
            <a:endParaRPr sz="1300">
              <a:solidFill>
                <a:srgbClr val="000000"/>
              </a:solidFill>
            </a:endParaRPr>
          </a:p>
          <a:p>
            <a:pPr indent="0" lvl="0" marL="0" rtl="0" algn="l">
              <a:spcBef>
                <a:spcPts val="1000"/>
              </a:spcBef>
              <a:spcAft>
                <a:spcPts val="0"/>
              </a:spcAft>
              <a:buNone/>
            </a:pPr>
            <a:r>
              <a:rPr lang="en" sz="1300">
                <a:solidFill>
                  <a:srgbClr val="000000"/>
                </a:solidFill>
              </a:rPr>
              <a:t>About 2.30% of the variation in the overdose death rate can be explained by the approximate linear relationship with the prescription rate (R-squared = 0.0230)</a:t>
            </a:r>
            <a:endParaRPr sz="1300">
              <a:solidFill>
                <a:srgbClr val="000000"/>
              </a:solidFill>
            </a:endParaRPr>
          </a:p>
        </p:txBody>
      </p:sp>
      <p:pic>
        <p:nvPicPr>
          <p:cNvPr id="96" name="Google Shape;96;p16"/>
          <p:cNvPicPr preferRelativeResize="0"/>
          <p:nvPr/>
        </p:nvPicPr>
        <p:blipFill rotWithShape="1">
          <a:blip r:embed="rId3">
            <a:alphaModFix/>
          </a:blip>
          <a:srcRect b="4214" l="2676" r="0" t="0"/>
          <a:stretch/>
        </p:blipFill>
        <p:spPr>
          <a:xfrm>
            <a:off x="5826650" y="360525"/>
            <a:ext cx="2606339" cy="2203200"/>
          </a:xfrm>
          <a:prstGeom prst="rect">
            <a:avLst/>
          </a:prstGeom>
          <a:noFill/>
          <a:ln>
            <a:noFill/>
          </a:ln>
        </p:spPr>
      </p:pic>
      <p:sp>
        <p:nvSpPr>
          <p:cNvPr id="97" name="Google Shape;97;p16"/>
          <p:cNvSpPr txBox="1"/>
          <p:nvPr/>
        </p:nvSpPr>
        <p:spPr>
          <a:xfrm>
            <a:off x="6131275" y="2503025"/>
            <a:ext cx="1997100" cy="3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Bree Serif"/>
                <a:ea typeface="Bree Serif"/>
                <a:cs typeface="Bree Serif"/>
                <a:sym typeface="Bree Serif"/>
              </a:rPr>
              <a:t>Prescription Rate (log scale)</a:t>
            </a:r>
            <a:endParaRPr sz="1000">
              <a:latin typeface="Bree Serif"/>
              <a:ea typeface="Bree Serif"/>
              <a:cs typeface="Bree Serif"/>
              <a:sym typeface="Bree Serif"/>
            </a:endParaRPr>
          </a:p>
        </p:txBody>
      </p:sp>
      <p:sp>
        <p:nvSpPr>
          <p:cNvPr id="98" name="Google Shape;98;p16"/>
          <p:cNvSpPr txBox="1"/>
          <p:nvPr/>
        </p:nvSpPr>
        <p:spPr>
          <a:xfrm rot="-5400000">
            <a:off x="4672700" y="1306725"/>
            <a:ext cx="19971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ree Serif"/>
                <a:ea typeface="Bree Serif"/>
                <a:cs typeface="Bree Serif"/>
                <a:sym typeface="Bree Serif"/>
              </a:rPr>
              <a:t>Overdose Death </a:t>
            </a:r>
            <a:r>
              <a:rPr lang="en" sz="1000">
                <a:latin typeface="Bree Serif"/>
                <a:ea typeface="Bree Serif"/>
                <a:cs typeface="Bree Serif"/>
                <a:sym typeface="Bree Serif"/>
              </a:rPr>
              <a:t>Rate (log scale)</a:t>
            </a:r>
            <a:endParaRPr sz="1000">
              <a:latin typeface="Bree Serif"/>
              <a:ea typeface="Bree Serif"/>
              <a:cs typeface="Bree Serif"/>
              <a:sym typeface="Bree Serif"/>
            </a:endParaRPr>
          </a:p>
        </p:txBody>
      </p:sp>
      <p:sp>
        <p:nvSpPr>
          <p:cNvPr id="99" name="Google Shape;99;p16"/>
          <p:cNvSpPr txBox="1"/>
          <p:nvPr/>
        </p:nvSpPr>
        <p:spPr>
          <a:xfrm>
            <a:off x="5311075" y="78525"/>
            <a:ext cx="36375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Bree Serif"/>
                <a:ea typeface="Bree Serif"/>
                <a:cs typeface="Bree Serif"/>
                <a:sym typeface="Bree Serif"/>
              </a:rPr>
              <a:t>Overdose Death Rate vs. Prescription Rate</a:t>
            </a:r>
            <a:endParaRPr sz="1300">
              <a:latin typeface="Bree Serif"/>
              <a:ea typeface="Bree Serif"/>
              <a:cs typeface="Bree Serif"/>
              <a:sym typeface="Bree Serif"/>
            </a:endParaRPr>
          </a:p>
        </p:txBody>
      </p:sp>
      <p:grpSp>
        <p:nvGrpSpPr>
          <p:cNvPr id="100" name="Google Shape;100;p16"/>
          <p:cNvGrpSpPr/>
          <p:nvPr/>
        </p:nvGrpSpPr>
        <p:grpSpPr>
          <a:xfrm>
            <a:off x="242539" y="2503035"/>
            <a:ext cx="3809438" cy="2310951"/>
            <a:chOff x="5226100" y="2173184"/>
            <a:chExt cx="3766500" cy="2110843"/>
          </a:xfrm>
        </p:grpSpPr>
        <p:pic>
          <p:nvPicPr>
            <p:cNvPr id="101" name="Google Shape;101;p16"/>
            <p:cNvPicPr preferRelativeResize="0"/>
            <p:nvPr/>
          </p:nvPicPr>
          <p:blipFill>
            <a:blip r:embed="rId4">
              <a:alphaModFix/>
            </a:blip>
            <a:stretch>
              <a:fillRect/>
            </a:stretch>
          </p:blipFill>
          <p:spPr>
            <a:xfrm>
              <a:off x="5226125" y="2479269"/>
              <a:ext cx="3766452" cy="1804758"/>
            </a:xfrm>
            <a:prstGeom prst="rect">
              <a:avLst/>
            </a:prstGeom>
            <a:noFill/>
            <a:ln>
              <a:noFill/>
            </a:ln>
          </p:spPr>
        </p:pic>
        <p:sp>
          <p:nvSpPr>
            <p:cNvPr id="102" name="Google Shape;102;p16"/>
            <p:cNvSpPr txBox="1"/>
            <p:nvPr/>
          </p:nvSpPr>
          <p:spPr>
            <a:xfrm>
              <a:off x="5226100" y="2173184"/>
              <a:ext cx="3766500" cy="4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Opioid Prescription Rate by State </a:t>
              </a:r>
              <a:endParaRPr b="1" sz="1700">
                <a:latin typeface="Open Sans"/>
                <a:ea typeface="Open Sans"/>
                <a:cs typeface="Open Sans"/>
                <a:sym typeface="Open Sans"/>
              </a:endParaRPr>
            </a:p>
          </p:txBody>
        </p:sp>
      </p:grpSp>
      <p:sp>
        <p:nvSpPr>
          <p:cNvPr id="103" name="Google Shape;103;p16"/>
          <p:cNvSpPr txBox="1"/>
          <p:nvPr>
            <p:ph idx="1" type="body"/>
          </p:nvPr>
        </p:nvSpPr>
        <p:spPr>
          <a:xfrm>
            <a:off x="4174700" y="2766575"/>
            <a:ext cx="4868700" cy="21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This is not what we expected. We expected that higher opioid prescription rates would likely correlate with more opioid overdoses, but there was very low correlation, perhaps due to factors which have a greater impact on death, such as </a:t>
            </a:r>
            <a:r>
              <a:rPr b="1" lang="en" sz="1200">
                <a:solidFill>
                  <a:srgbClr val="000000"/>
                </a:solidFill>
              </a:rPr>
              <a:t>access to hospitals/treatment</a:t>
            </a:r>
            <a:r>
              <a:rPr lang="en" sz="1200">
                <a:solidFill>
                  <a:srgbClr val="000000"/>
                </a:solidFill>
              </a:rPr>
              <a:t> or </a:t>
            </a:r>
            <a:r>
              <a:rPr b="1" lang="en" sz="1200">
                <a:solidFill>
                  <a:srgbClr val="000000"/>
                </a:solidFill>
              </a:rPr>
              <a:t>poverty rate</a:t>
            </a:r>
            <a:r>
              <a:rPr lang="en" sz="1200">
                <a:solidFill>
                  <a:srgbClr val="000000"/>
                </a:solidFill>
              </a:rPr>
              <a:t>. </a:t>
            </a:r>
            <a:endParaRPr sz="1200">
              <a:solidFill>
                <a:srgbClr val="000000"/>
              </a:solidFill>
            </a:endParaRPr>
          </a:p>
          <a:p>
            <a:pPr indent="0" lvl="0" marL="0" rtl="0" algn="l">
              <a:spcBef>
                <a:spcPts val="1600"/>
              </a:spcBef>
              <a:spcAft>
                <a:spcPts val="1600"/>
              </a:spcAft>
              <a:buNone/>
            </a:pPr>
            <a:r>
              <a:rPr lang="en" sz="1200">
                <a:solidFill>
                  <a:srgbClr val="000000"/>
                </a:solidFill>
              </a:rPr>
              <a:t>In addition, the overdose rate from the CDC included overdoses from other types of drugs as well. We also believe there would be a stronger correlation between prescription rate and </a:t>
            </a:r>
            <a:r>
              <a:rPr i="1" lang="en" sz="1200">
                <a:solidFill>
                  <a:srgbClr val="000000"/>
                </a:solidFill>
              </a:rPr>
              <a:t>addiction </a:t>
            </a:r>
            <a:r>
              <a:rPr lang="en" sz="1200">
                <a:solidFill>
                  <a:srgbClr val="000000"/>
                </a:solidFill>
              </a:rPr>
              <a:t>rather than death.</a:t>
            </a:r>
            <a:endParaRPr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31450" y="168325"/>
            <a:ext cx="4095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Analysis</a:t>
            </a:r>
            <a:endParaRPr/>
          </a:p>
        </p:txBody>
      </p:sp>
      <p:sp>
        <p:nvSpPr>
          <p:cNvPr id="109" name="Google Shape;109;p17"/>
          <p:cNvSpPr txBox="1"/>
          <p:nvPr>
            <p:ph idx="1" type="body"/>
          </p:nvPr>
        </p:nvSpPr>
        <p:spPr>
          <a:xfrm>
            <a:off x="231450" y="797750"/>
            <a:ext cx="4295700" cy="41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Analysis of each individual explanatory variable resulted in very weak correlation (R-squared &lt; .10), so we decided to run a multivariate linear analysis. We took </a:t>
            </a:r>
            <a:r>
              <a:rPr b="1" lang="en" sz="1300">
                <a:solidFill>
                  <a:srgbClr val="000000"/>
                </a:solidFill>
              </a:rPr>
              <a:t>population</a:t>
            </a:r>
            <a:r>
              <a:rPr lang="en" sz="1300">
                <a:solidFill>
                  <a:srgbClr val="000000"/>
                </a:solidFill>
              </a:rPr>
              <a:t>, </a:t>
            </a:r>
            <a:r>
              <a:rPr b="1" lang="en" sz="1300">
                <a:solidFill>
                  <a:srgbClr val="000000"/>
                </a:solidFill>
              </a:rPr>
              <a:t>poverty</a:t>
            </a:r>
            <a:r>
              <a:rPr lang="en" sz="1300">
                <a:solidFill>
                  <a:srgbClr val="000000"/>
                </a:solidFill>
              </a:rPr>
              <a:t>, </a:t>
            </a:r>
            <a:r>
              <a:rPr b="1" lang="en" sz="1300">
                <a:solidFill>
                  <a:srgbClr val="000000"/>
                </a:solidFill>
              </a:rPr>
              <a:t>HS graduation rates</a:t>
            </a:r>
            <a:r>
              <a:rPr lang="en" sz="1300">
                <a:solidFill>
                  <a:srgbClr val="000000"/>
                </a:solidFill>
              </a:rPr>
              <a:t>, and </a:t>
            </a:r>
            <a:r>
              <a:rPr b="1" lang="en" sz="1300">
                <a:solidFill>
                  <a:srgbClr val="000000"/>
                </a:solidFill>
              </a:rPr>
              <a:t>naloxone access </a:t>
            </a:r>
            <a:r>
              <a:rPr lang="en" sz="1300">
                <a:solidFill>
                  <a:srgbClr val="000000"/>
                </a:solidFill>
              </a:rPr>
              <a:t>into account since we had county-level data for those variables. The following is our result:</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OD = -2.62 + .16*</a:t>
            </a:r>
            <a:r>
              <a:rPr b="1" lang="en" sz="1300">
                <a:solidFill>
                  <a:srgbClr val="000000"/>
                </a:solidFill>
              </a:rPr>
              <a:t>log(PovRate</a:t>
            </a:r>
            <a:r>
              <a:rPr lang="en" sz="1300">
                <a:solidFill>
                  <a:srgbClr val="000000"/>
                </a:solidFill>
              </a:rPr>
              <a:t>) - 0.10*</a:t>
            </a:r>
            <a:r>
              <a:rPr b="1" lang="en" sz="1300">
                <a:solidFill>
                  <a:srgbClr val="000000"/>
                </a:solidFill>
              </a:rPr>
              <a:t>log(Pop)</a:t>
            </a:r>
            <a:endParaRPr sz="1300">
              <a:solidFill>
                <a:srgbClr val="000000"/>
              </a:solidFill>
            </a:endParaRPr>
          </a:p>
          <a:p>
            <a:pPr indent="0" lvl="0" marL="0" rtl="0" algn="l">
              <a:spcBef>
                <a:spcPts val="0"/>
              </a:spcBef>
              <a:spcAft>
                <a:spcPts val="0"/>
              </a:spcAft>
              <a:buNone/>
            </a:pPr>
            <a:r>
              <a:rPr lang="en" sz="1300">
                <a:solidFill>
                  <a:srgbClr val="000000"/>
                </a:solidFill>
              </a:rPr>
              <a:t>- </a:t>
            </a:r>
            <a:r>
              <a:rPr lang="en" sz="1300">
                <a:solidFill>
                  <a:srgbClr val="000000"/>
                </a:solidFill>
              </a:rPr>
              <a:t>0.54*</a:t>
            </a:r>
            <a:r>
              <a:rPr b="1" lang="en" sz="1300">
                <a:solidFill>
                  <a:srgbClr val="000000"/>
                </a:solidFill>
              </a:rPr>
              <a:t>(GradRate)</a:t>
            </a:r>
            <a:r>
              <a:rPr lang="en" sz="1300">
                <a:solidFill>
                  <a:srgbClr val="000000"/>
                </a:solidFill>
              </a:rPr>
              <a:t> </a:t>
            </a:r>
            <a:r>
              <a:rPr lang="en" sz="1300">
                <a:solidFill>
                  <a:srgbClr val="000000"/>
                </a:solidFill>
              </a:rPr>
              <a:t>- 0.15*</a:t>
            </a:r>
            <a:r>
              <a:rPr b="1" lang="en" sz="1300">
                <a:solidFill>
                  <a:srgbClr val="000000"/>
                </a:solidFill>
              </a:rPr>
              <a:t>(NarcanAvailability)</a:t>
            </a:r>
            <a:endParaRPr i="1" sz="1300">
              <a:solidFill>
                <a:srgbClr val="000000"/>
              </a:solidFill>
            </a:endParaRPr>
          </a:p>
          <a:p>
            <a:pPr indent="0" lvl="0" marL="0" rtl="0" algn="l">
              <a:spcBef>
                <a:spcPts val="1000"/>
              </a:spcBef>
              <a:spcAft>
                <a:spcPts val="0"/>
              </a:spcAft>
              <a:buNone/>
            </a:pPr>
            <a:r>
              <a:rPr i="1" lang="en" sz="1300">
                <a:solidFill>
                  <a:srgbClr val="000000"/>
                </a:solidFill>
              </a:rPr>
              <a:t>Positive correlation with Poverty Rate (decimal) and negative correlation with Population, Graduation Rate (decimal), and </a:t>
            </a:r>
            <a:r>
              <a:rPr i="1" lang="en" sz="1300">
                <a:solidFill>
                  <a:srgbClr val="000000"/>
                </a:solidFill>
              </a:rPr>
              <a:t>Availability</a:t>
            </a:r>
            <a:r>
              <a:rPr i="1" lang="en" sz="1300">
                <a:solidFill>
                  <a:srgbClr val="000000"/>
                </a:solidFill>
              </a:rPr>
              <a:t> of </a:t>
            </a:r>
            <a:r>
              <a:rPr i="1" lang="en" sz="1300">
                <a:solidFill>
                  <a:srgbClr val="000000"/>
                </a:solidFill>
              </a:rPr>
              <a:t>Over-the-counter </a:t>
            </a:r>
            <a:r>
              <a:rPr i="1" lang="en" sz="1300">
                <a:solidFill>
                  <a:srgbClr val="000000"/>
                </a:solidFill>
              </a:rPr>
              <a:t>Narcan  (0 or 1). The strongest correlation was with population, so more rural areas were much more likely to have higher overdose rates.</a:t>
            </a:r>
            <a:endParaRPr i="1" sz="1300">
              <a:solidFill>
                <a:srgbClr val="000000"/>
              </a:solidFill>
            </a:endParaRPr>
          </a:p>
          <a:p>
            <a:pPr indent="0" lvl="0" marL="0" rtl="0" algn="l">
              <a:spcBef>
                <a:spcPts val="0"/>
              </a:spcBef>
              <a:spcAft>
                <a:spcPts val="0"/>
              </a:spcAft>
              <a:buNone/>
            </a:pPr>
            <a:r>
              <a:rPr b="1" i="1" lang="en" sz="1300">
                <a:solidFill>
                  <a:srgbClr val="000000"/>
                </a:solidFill>
              </a:rPr>
              <a:t>R = 0.3428 (Positive, moderate correlation)</a:t>
            </a:r>
            <a:endParaRPr sz="1300">
              <a:solidFill>
                <a:srgbClr val="000000"/>
              </a:solidFill>
            </a:endParaRPr>
          </a:p>
        </p:txBody>
      </p:sp>
      <p:pic>
        <p:nvPicPr>
          <p:cNvPr id="110" name="Google Shape;110;p17"/>
          <p:cNvPicPr preferRelativeResize="0"/>
          <p:nvPr/>
        </p:nvPicPr>
        <p:blipFill rotWithShape="1">
          <a:blip r:embed="rId3">
            <a:alphaModFix/>
          </a:blip>
          <a:srcRect b="6340" l="4434" r="0" t="0"/>
          <a:stretch/>
        </p:blipFill>
        <p:spPr>
          <a:xfrm>
            <a:off x="6856700" y="2841475"/>
            <a:ext cx="2265274" cy="2053075"/>
          </a:xfrm>
          <a:prstGeom prst="rect">
            <a:avLst/>
          </a:prstGeom>
          <a:noFill/>
          <a:ln>
            <a:noFill/>
          </a:ln>
        </p:spPr>
      </p:pic>
      <p:grpSp>
        <p:nvGrpSpPr>
          <p:cNvPr id="111" name="Google Shape;111;p17"/>
          <p:cNvGrpSpPr/>
          <p:nvPr/>
        </p:nvGrpSpPr>
        <p:grpSpPr>
          <a:xfrm>
            <a:off x="6761425" y="377735"/>
            <a:ext cx="2391638" cy="2059038"/>
            <a:chOff x="6590432" y="257854"/>
            <a:chExt cx="2443938" cy="1696497"/>
          </a:xfrm>
        </p:grpSpPr>
        <p:pic>
          <p:nvPicPr>
            <p:cNvPr id="112" name="Google Shape;112;p17"/>
            <p:cNvPicPr preferRelativeResize="0"/>
            <p:nvPr/>
          </p:nvPicPr>
          <p:blipFill rotWithShape="1">
            <a:blip r:embed="rId4">
              <a:alphaModFix/>
            </a:blip>
            <a:srcRect b="7552" l="0" r="0" t="0"/>
            <a:stretch/>
          </p:blipFill>
          <p:spPr>
            <a:xfrm>
              <a:off x="6590432" y="383535"/>
              <a:ext cx="2421623" cy="1570816"/>
            </a:xfrm>
            <a:prstGeom prst="rect">
              <a:avLst/>
            </a:prstGeom>
            <a:noFill/>
            <a:ln>
              <a:noFill/>
            </a:ln>
          </p:spPr>
        </p:pic>
        <p:sp>
          <p:nvSpPr>
            <p:cNvPr id="113" name="Google Shape;113;p17"/>
            <p:cNvSpPr txBox="1"/>
            <p:nvPr/>
          </p:nvSpPr>
          <p:spPr>
            <a:xfrm>
              <a:off x="6612770" y="257854"/>
              <a:ext cx="2421600" cy="1329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900">
                  <a:latin typeface="Open Sans"/>
                  <a:ea typeface="Open Sans"/>
                  <a:cs typeface="Open Sans"/>
                  <a:sym typeface="Open Sans"/>
                </a:rPr>
                <a:t>Overdose Rate vs. Population (log scale)</a:t>
              </a:r>
              <a:endParaRPr sz="900">
                <a:latin typeface="Open Sans"/>
                <a:ea typeface="Open Sans"/>
                <a:cs typeface="Open Sans"/>
                <a:sym typeface="Open Sans"/>
              </a:endParaRPr>
            </a:p>
          </p:txBody>
        </p:sp>
      </p:grpSp>
      <p:grpSp>
        <p:nvGrpSpPr>
          <p:cNvPr id="114" name="Google Shape;114;p17"/>
          <p:cNvGrpSpPr/>
          <p:nvPr/>
        </p:nvGrpSpPr>
        <p:grpSpPr>
          <a:xfrm>
            <a:off x="4527252" y="383697"/>
            <a:ext cx="2329438" cy="2053087"/>
            <a:chOff x="5750642" y="2952394"/>
            <a:chExt cx="2749572" cy="1954762"/>
          </a:xfrm>
        </p:grpSpPr>
        <p:pic>
          <p:nvPicPr>
            <p:cNvPr id="115" name="Google Shape;115;p17"/>
            <p:cNvPicPr preferRelativeResize="0"/>
            <p:nvPr/>
          </p:nvPicPr>
          <p:blipFill rotWithShape="1">
            <a:blip r:embed="rId5">
              <a:alphaModFix/>
            </a:blip>
            <a:srcRect b="7638" l="5669" r="0" t="0"/>
            <a:stretch/>
          </p:blipFill>
          <p:spPr>
            <a:xfrm>
              <a:off x="5879611" y="3085305"/>
              <a:ext cx="2620603" cy="1821852"/>
            </a:xfrm>
            <a:prstGeom prst="rect">
              <a:avLst/>
            </a:prstGeom>
            <a:noFill/>
            <a:ln>
              <a:noFill/>
            </a:ln>
          </p:spPr>
        </p:pic>
        <p:sp>
          <p:nvSpPr>
            <p:cNvPr id="116" name="Google Shape;116;p17"/>
            <p:cNvSpPr txBox="1"/>
            <p:nvPr/>
          </p:nvSpPr>
          <p:spPr>
            <a:xfrm>
              <a:off x="5750642" y="2952394"/>
              <a:ext cx="2721000" cy="1329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900">
                  <a:latin typeface="Open Sans"/>
                  <a:ea typeface="Open Sans"/>
                  <a:cs typeface="Open Sans"/>
                  <a:sym typeface="Open Sans"/>
                </a:rPr>
                <a:t>Overdose Rate</a:t>
              </a:r>
              <a:r>
                <a:rPr lang="en" sz="900">
                  <a:latin typeface="Open Sans"/>
                  <a:ea typeface="Open Sans"/>
                  <a:cs typeface="Open Sans"/>
                  <a:sym typeface="Open Sans"/>
                </a:rPr>
                <a:t> vs. Prescription Rate</a:t>
              </a:r>
              <a:endParaRPr sz="900">
                <a:latin typeface="Open Sans"/>
                <a:ea typeface="Open Sans"/>
                <a:cs typeface="Open Sans"/>
                <a:sym typeface="Open Sans"/>
              </a:endParaRPr>
            </a:p>
          </p:txBody>
        </p:sp>
      </p:grpSp>
      <p:pic>
        <p:nvPicPr>
          <p:cNvPr id="117" name="Google Shape;117;p17"/>
          <p:cNvPicPr preferRelativeResize="0"/>
          <p:nvPr/>
        </p:nvPicPr>
        <p:blipFill rotWithShape="1">
          <a:blip r:embed="rId6">
            <a:alphaModFix/>
          </a:blip>
          <a:srcRect b="7501" l="4933" r="0" t="0"/>
          <a:stretch/>
        </p:blipFill>
        <p:spPr>
          <a:xfrm>
            <a:off x="4635375" y="2864325"/>
            <a:ext cx="2221325" cy="2007375"/>
          </a:xfrm>
          <a:prstGeom prst="rect">
            <a:avLst/>
          </a:prstGeom>
          <a:noFill/>
          <a:ln>
            <a:noFill/>
          </a:ln>
        </p:spPr>
      </p:pic>
      <p:sp>
        <p:nvSpPr>
          <p:cNvPr id="118" name="Google Shape;118;p17"/>
          <p:cNvSpPr txBox="1"/>
          <p:nvPr/>
        </p:nvSpPr>
        <p:spPr>
          <a:xfrm>
            <a:off x="4611125" y="2724825"/>
            <a:ext cx="2329500" cy="139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900">
                <a:latin typeface="Open Sans"/>
                <a:ea typeface="Open Sans"/>
                <a:cs typeface="Open Sans"/>
                <a:sym typeface="Open Sans"/>
              </a:rPr>
              <a:t>Overdose Rate vs. HS Grad Rate</a:t>
            </a:r>
            <a:endParaRPr sz="900">
              <a:latin typeface="Open Sans"/>
              <a:ea typeface="Open Sans"/>
              <a:cs typeface="Open Sans"/>
              <a:sym typeface="Open Sans"/>
            </a:endParaRPr>
          </a:p>
        </p:txBody>
      </p:sp>
      <p:sp>
        <p:nvSpPr>
          <p:cNvPr id="119" name="Google Shape;119;p17"/>
          <p:cNvSpPr txBox="1"/>
          <p:nvPr/>
        </p:nvSpPr>
        <p:spPr>
          <a:xfrm>
            <a:off x="6836740" y="2724822"/>
            <a:ext cx="2305200" cy="139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900">
                <a:latin typeface="Open Sans"/>
                <a:ea typeface="Open Sans"/>
                <a:cs typeface="Open Sans"/>
                <a:sym typeface="Open Sans"/>
              </a:rPr>
              <a:t>Overdose Rate vs. Poverty (log scale)</a:t>
            </a:r>
            <a:endParaRPr sz="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277950" y="202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Improving Recovery:</a:t>
            </a:r>
            <a:r>
              <a:rPr lang="en" sz="3000"/>
              <a:t> Opioid Agonist Therapy (OAT)</a:t>
            </a:r>
            <a:endParaRPr sz="3000"/>
          </a:p>
          <a:p>
            <a:pPr indent="0" lvl="0" marL="0" rtl="0" algn="l">
              <a:spcBef>
                <a:spcPts val="0"/>
              </a:spcBef>
              <a:spcAft>
                <a:spcPts val="0"/>
              </a:spcAft>
              <a:buNone/>
            </a:pPr>
            <a:r>
              <a:t/>
            </a:r>
            <a:endParaRPr/>
          </a:p>
        </p:txBody>
      </p:sp>
      <p:sp>
        <p:nvSpPr>
          <p:cNvPr id="125" name="Google Shape;125;p18"/>
          <p:cNvSpPr txBox="1"/>
          <p:nvPr>
            <p:ph idx="1" type="body"/>
          </p:nvPr>
        </p:nvSpPr>
        <p:spPr>
          <a:xfrm>
            <a:off x="228425" y="909450"/>
            <a:ext cx="4146000" cy="19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OAT</a:t>
            </a:r>
            <a:r>
              <a:rPr lang="en" sz="1200">
                <a:solidFill>
                  <a:srgbClr val="000000"/>
                </a:solidFill>
              </a:rPr>
              <a:t> involves taking opioid agonists, such as </a:t>
            </a:r>
            <a:r>
              <a:rPr b="1" lang="en" sz="1200">
                <a:solidFill>
                  <a:srgbClr val="000000"/>
                </a:solidFill>
              </a:rPr>
              <a:t>methadone </a:t>
            </a:r>
            <a:r>
              <a:rPr lang="en" sz="1200">
                <a:solidFill>
                  <a:srgbClr val="000000"/>
                </a:solidFill>
              </a:rPr>
              <a:t>or </a:t>
            </a:r>
            <a:r>
              <a:rPr b="1" lang="en" sz="1200">
                <a:solidFill>
                  <a:srgbClr val="000000"/>
                </a:solidFill>
              </a:rPr>
              <a:t>buprenorphine</a:t>
            </a:r>
            <a:r>
              <a:rPr lang="en" sz="1200">
                <a:solidFill>
                  <a:srgbClr val="000000"/>
                </a:solidFill>
              </a:rPr>
              <a:t> to prevent withdrawal symptoms and reduce cravings for opioid drugs.</a:t>
            </a:r>
            <a:endParaRPr sz="1200">
              <a:solidFill>
                <a:srgbClr val="000000"/>
              </a:solidFill>
            </a:endParaRPr>
          </a:p>
          <a:p>
            <a:pPr indent="0" lvl="0" marL="0" rtl="0" algn="l">
              <a:spcBef>
                <a:spcPts val="1600"/>
              </a:spcBef>
              <a:spcAft>
                <a:spcPts val="1600"/>
              </a:spcAft>
              <a:buNone/>
            </a:pPr>
            <a:r>
              <a:rPr lang="en" sz="1200">
                <a:solidFill>
                  <a:srgbClr val="000000"/>
                </a:solidFill>
              </a:rPr>
              <a:t>People who are addicted to opioid drugs can undergo OAT to help stabilize their lives and reduce the harm related to their drug use. OAT decreases the cost and complexity of treating opioid addiction.</a:t>
            </a:r>
            <a:endParaRPr sz="1200">
              <a:solidFill>
                <a:srgbClr val="000000"/>
              </a:solidFill>
            </a:endParaRPr>
          </a:p>
        </p:txBody>
      </p:sp>
      <p:pic>
        <p:nvPicPr>
          <p:cNvPr id="126" name="Google Shape;126;p18"/>
          <p:cNvPicPr preferRelativeResize="0"/>
          <p:nvPr/>
        </p:nvPicPr>
        <p:blipFill>
          <a:blip r:embed="rId3">
            <a:alphaModFix/>
          </a:blip>
          <a:stretch>
            <a:fillRect/>
          </a:stretch>
        </p:blipFill>
        <p:spPr>
          <a:xfrm>
            <a:off x="740975" y="2774300"/>
            <a:ext cx="3120900" cy="2185748"/>
          </a:xfrm>
          <a:prstGeom prst="rect">
            <a:avLst/>
          </a:prstGeom>
          <a:noFill/>
          <a:ln>
            <a:noFill/>
          </a:ln>
        </p:spPr>
      </p:pic>
      <p:sp>
        <p:nvSpPr>
          <p:cNvPr id="127" name="Google Shape;127;p18"/>
          <p:cNvSpPr txBox="1"/>
          <p:nvPr>
            <p:ph idx="1" type="body"/>
          </p:nvPr>
        </p:nvSpPr>
        <p:spPr>
          <a:xfrm>
            <a:off x="4630475" y="1303900"/>
            <a:ext cx="4168200" cy="330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AutoNum type="arabicPeriod"/>
            </a:pPr>
            <a:r>
              <a:rPr lang="en" sz="1300">
                <a:solidFill>
                  <a:srgbClr val="000000"/>
                </a:solidFill>
              </a:rPr>
              <a:t>Overcome societal stigma around OAT and encourage addicts to seek help through social media campaigns, news articles, and news segments to inform the American public about the cost-benefit and health benefits of OAT</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Allocate federal funding to help fund OAT in specific areas that are at the highest risk. Funding hospitals and doctors through Medicare to decrease or even eliminate the cost of treatment. </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Use extra federal funding and saved costs to expand opioid treatment to other areas that have lower opioid overdose death rates. </a:t>
            </a:r>
            <a:endParaRPr sz="1300">
              <a:solidFill>
                <a:srgbClr val="000000"/>
              </a:solidFill>
            </a:endParaRPr>
          </a:p>
        </p:txBody>
      </p:sp>
      <p:sp>
        <p:nvSpPr>
          <p:cNvPr id="128" name="Google Shape;128;p18"/>
          <p:cNvSpPr txBox="1"/>
          <p:nvPr/>
        </p:nvSpPr>
        <p:spPr>
          <a:xfrm>
            <a:off x="5154125" y="810700"/>
            <a:ext cx="3120900" cy="49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PT Sans Narrow"/>
                <a:ea typeface="PT Sans Narrow"/>
                <a:cs typeface="PT Sans Narrow"/>
                <a:sym typeface="PT Sans Narrow"/>
              </a:rPr>
              <a:t>3 Step Implementation of OAT</a:t>
            </a:r>
            <a:endParaRPr b="1" sz="1800">
              <a:solidFill>
                <a:schemeClr val="accent2"/>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247050" y="1654575"/>
            <a:ext cx="4255800" cy="3188400"/>
          </a:xfrm>
          <a:prstGeom prst="rect">
            <a:avLst/>
          </a:prstGeom>
          <a:solidFill>
            <a:srgbClr val="EFB07F">
              <a:alpha val="757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txBox="1"/>
          <p:nvPr>
            <p:ph type="title"/>
          </p:nvPr>
        </p:nvSpPr>
        <p:spPr>
          <a:xfrm>
            <a:off x="176825" y="89575"/>
            <a:ext cx="44184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Need-Driven OAT</a:t>
            </a:r>
            <a:endParaRPr sz="2600"/>
          </a:p>
        </p:txBody>
      </p:sp>
      <p:sp>
        <p:nvSpPr>
          <p:cNvPr id="135" name="Google Shape;135;p19"/>
          <p:cNvSpPr txBox="1"/>
          <p:nvPr>
            <p:ph idx="1" type="body"/>
          </p:nvPr>
        </p:nvSpPr>
        <p:spPr>
          <a:xfrm>
            <a:off x="336000" y="596800"/>
            <a:ext cx="4077900" cy="102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000000"/>
                </a:solidFill>
              </a:rPr>
              <a:t>OAT can be focused in counties with high rates of </a:t>
            </a:r>
            <a:r>
              <a:rPr lang="en" sz="1200">
                <a:solidFill>
                  <a:srgbClr val="000000"/>
                </a:solidFill>
              </a:rPr>
              <a:t>opioid</a:t>
            </a:r>
            <a:r>
              <a:rPr lang="en" sz="1200">
                <a:solidFill>
                  <a:srgbClr val="000000"/>
                </a:solidFill>
              </a:rPr>
              <a:t>-related deaths such as </a:t>
            </a:r>
            <a:r>
              <a:rPr lang="en" sz="1200">
                <a:solidFill>
                  <a:srgbClr val="000000"/>
                </a:solidFill>
              </a:rPr>
              <a:t>Northern California, Northern New Mexico, Eastern Kentucky, and Southern West Virginia.</a:t>
            </a:r>
            <a:endParaRPr sz="1200">
              <a:solidFill>
                <a:srgbClr val="000000"/>
              </a:solidFill>
            </a:endParaRPr>
          </a:p>
        </p:txBody>
      </p:sp>
      <p:pic>
        <p:nvPicPr>
          <p:cNvPr id="136" name="Google Shape;136;p19"/>
          <p:cNvPicPr preferRelativeResize="0"/>
          <p:nvPr/>
        </p:nvPicPr>
        <p:blipFill rotWithShape="1">
          <a:blip r:embed="rId3">
            <a:alphaModFix/>
          </a:blip>
          <a:srcRect b="31955" l="74918" r="3838" t="24855"/>
          <a:stretch/>
        </p:blipFill>
        <p:spPr>
          <a:xfrm>
            <a:off x="7988999" y="3437413"/>
            <a:ext cx="902589" cy="1560225"/>
          </a:xfrm>
          <a:prstGeom prst="rect">
            <a:avLst/>
          </a:prstGeom>
          <a:noFill/>
          <a:ln>
            <a:noFill/>
          </a:ln>
        </p:spPr>
      </p:pic>
      <p:pic>
        <p:nvPicPr>
          <p:cNvPr id="137" name="Google Shape;137;p19"/>
          <p:cNvPicPr preferRelativeResize="0"/>
          <p:nvPr/>
        </p:nvPicPr>
        <p:blipFill rotWithShape="1">
          <a:blip r:embed="rId4">
            <a:alphaModFix/>
          </a:blip>
          <a:srcRect b="-4350" l="0" r="0" t="4350"/>
          <a:stretch/>
        </p:blipFill>
        <p:spPr>
          <a:xfrm>
            <a:off x="4897925" y="89563"/>
            <a:ext cx="2269500" cy="2043453"/>
          </a:xfrm>
          <a:prstGeom prst="rect">
            <a:avLst/>
          </a:prstGeom>
          <a:noFill/>
          <a:ln>
            <a:noFill/>
          </a:ln>
        </p:spPr>
      </p:pic>
      <p:pic>
        <p:nvPicPr>
          <p:cNvPr id="138" name="Google Shape;138;p19"/>
          <p:cNvPicPr preferRelativeResize="0"/>
          <p:nvPr/>
        </p:nvPicPr>
        <p:blipFill>
          <a:blip r:embed="rId5">
            <a:alphaModFix/>
          </a:blip>
          <a:stretch>
            <a:fillRect/>
          </a:stretch>
        </p:blipFill>
        <p:spPr>
          <a:xfrm>
            <a:off x="7078850" y="168650"/>
            <a:ext cx="1953974" cy="1885300"/>
          </a:xfrm>
          <a:prstGeom prst="rect">
            <a:avLst/>
          </a:prstGeom>
          <a:noFill/>
          <a:ln>
            <a:noFill/>
          </a:ln>
        </p:spPr>
      </p:pic>
      <p:pic>
        <p:nvPicPr>
          <p:cNvPr id="139" name="Google Shape;139;p19"/>
          <p:cNvPicPr preferRelativeResize="0"/>
          <p:nvPr/>
        </p:nvPicPr>
        <p:blipFill>
          <a:blip r:embed="rId6">
            <a:alphaModFix/>
          </a:blip>
          <a:stretch>
            <a:fillRect/>
          </a:stretch>
        </p:blipFill>
        <p:spPr>
          <a:xfrm>
            <a:off x="5039013" y="3222200"/>
            <a:ext cx="2352450" cy="1775450"/>
          </a:xfrm>
          <a:prstGeom prst="rect">
            <a:avLst/>
          </a:prstGeom>
          <a:noFill/>
          <a:ln>
            <a:noFill/>
          </a:ln>
        </p:spPr>
      </p:pic>
      <p:pic>
        <p:nvPicPr>
          <p:cNvPr id="140" name="Google Shape;140;p19"/>
          <p:cNvPicPr preferRelativeResize="0"/>
          <p:nvPr/>
        </p:nvPicPr>
        <p:blipFill>
          <a:blip r:embed="rId7">
            <a:alphaModFix/>
          </a:blip>
          <a:stretch>
            <a:fillRect/>
          </a:stretch>
        </p:blipFill>
        <p:spPr>
          <a:xfrm>
            <a:off x="5889550" y="2045150"/>
            <a:ext cx="3002025" cy="1441700"/>
          </a:xfrm>
          <a:prstGeom prst="rect">
            <a:avLst/>
          </a:prstGeom>
          <a:noFill/>
          <a:ln>
            <a:noFill/>
          </a:ln>
        </p:spPr>
      </p:pic>
      <p:cxnSp>
        <p:nvCxnSpPr>
          <p:cNvPr id="141" name="Google Shape;141;p19"/>
          <p:cNvCxnSpPr/>
          <p:nvPr/>
        </p:nvCxnSpPr>
        <p:spPr>
          <a:xfrm>
            <a:off x="4878125" y="207375"/>
            <a:ext cx="19800" cy="47499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9"/>
          <p:cNvSpPr txBox="1"/>
          <p:nvPr>
            <p:ph idx="4294967295" type="body"/>
          </p:nvPr>
        </p:nvSpPr>
        <p:spPr>
          <a:xfrm>
            <a:off x="368375" y="2312350"/>
            <a:ext cx="4035300" cy="23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OAT has been shown to reduce costs, with a study suggesting that every additional dollar spent on OAT in the New England area would save $1.80 and better the treatment of individuals suffering from addiction. </a:t>
            </a:r>
            <a:endParaRPr sz="1200">
              <a:solidFill>
                <a:srgbClr val="000000"/>
              </a:solidFill>
            </a:endParaRPr>
          </a:p>
          <a:p>
            <a:pPr indent="0" lvl="0" marL="0" rtl="0" algn="l">
              <a:spcBef>
                <a:spcPts val="1000"/>
              </a:spcBef>
              <a:spcAft>
                <a:spcPts val="1600"/>
              </a:spcAft>
              <a:buNone/>
            </a:pPr>
            <a:r>
              <a:rPr lang="en" sz="1200">
                <a:solidFill>
                  <a:srgbClr val="000000"/>
                </a:solidFill>
              </a:rPr>
              <a:t>The money saved from OAT could be used to expand OAT treatment as well as be spent on research to discover a less addictive long-term pain-killing medication that can revolutionize the pharmaceutical industry and help reduce or prevent addiction.</a:t>
            </a:r>
            <a:endParaRPr sz="1200">
              <a:solidFill>
                <a:srgbClr val="000000"/>
              </a:solidFill>
            </a:endParaRPr>
          </a:p>
        </p:txBody>
      </p:sp>
      <p:sp>
        <p:nvSpPr>
          <p:cNvPr id="143" name="Google Shape;143;p19"/>
          <p:cNvSpPr txBox="1"/>
          <p:nvPr/>
        </p:nvSpPr>
        <p:spPr>
          <a:xfrm>
            <a:off x="177900" y="1697425"/>
            <a:ext cx="4394100" cy="5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accent2"/>
                </a:solidFill>
                <a:latin typeface="PT Sans Narrow"/>
                <a:ea typeface="PT Sans Narrow"/>
                <a:cs typeface="PT Sans Narrow"/>
                <a:sym typeface="PT Sans Narrow"/>
              </a:rPr>
              <a:t>Furthering Research Through Funding</a:t>
            </a:r>
            <a:endParaRPr b="1" sz="2300">
              <a:solidFill>
                <a:schemeClr val="accent2"/>
              </a:solidFill>
              <a:latin typeface="PT Sans Narrow"/>
              <a:ea typeface="PT Sans Narrow"/>
              <a:cs typeface="PT Sans Narrow"/>
              <a:sym typeface="PT Sans Narrow"/>
            </a:endParaRPr>
          </a:p>
        </p:txBody>
      </p:sp>
      <p:cxnSp>
        <p:nvCxnSpPr>
          <p:cNvPr id="144" name="Google Shape;144;p19"/>
          <p:cNvCxnSpPr/>
          <p:nvPr/>
        </p:nvCxnSpPr>
        <p:spPr>
          <a:xfrm flipH="1" rot="10800000">
            <a:off x="368375" y="2166925"/>
            <a:ext cx="4035300" cy="87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19"/>
          <p:cNvSpPr/>
          <p:nvPr/>
        </p:nvSpPr>
        <p:spPr>
          <a:xfrm>
            <a:off x="529475" y="660125"/>
            <a:ext cx="3713100" cy="86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1" type="body"/>
          </p:nvPr>
        </p:nvSpPr>
        <p:spPr>
          <a:xfrm>
            <a:off x="4694175" y="510500"/>
            <a:ext cx="4068000" cy="28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000000"/>
                </a:solidFill>
              </a:rPr>
              <a:t>(Based on 2015-2016 data, the most recent available)</a:t>
            </a:r>
            <a:endParaRPr i="1" sz="900">
              <a:solidFill>
                <a:srgbClr val="000000"/>
              </a:solidFill>
            </a:endParaRPr>
          </a:p>
          <a:p>
            <a:pPr indent="0" lvl="0" marL="0" rtl="0" algn="l">
              <a:spcBef>
                <a:spcPts val="0"/>
              </a:spcBef>
              <a:spcAft>
                <a:spcPts val="0"/>
              </a:spcAft>
              <a:buNone/>
            </a:pPr>
            <a:r>
              <a:rPr lang="en" sz="1100">
                <a:solidFill>
                  <a:srgbClr val="000000"/>
                </a:solidFill>
              </a:rPr>
              <a:t>     : States w/ over-the-counter Narcan access and those w/o access have the same opioid overdose rate.</a:t>
            </a:r>
            <a:endParaRPr b="1" sz="1100">
              <a:solidFill>
                <a:srgbClr val="000000"/>
              </a:solidFill>
            </a:endParaRPr>
          </a:p>
          <a:p>
            <a:pPr indent="0" lvl="0" marL="0" rtl="0" algn="l">
              <a:spcBef>
                <a:spcPts val="0"/>
              </a:spcBef>
              <a:spcAft>
                <a:spcPts val="0"/>
              </a:spcAft>
              <a:buNone/>
            </a:pPr>
            <a:r>
              <a:rPr lang="en" sz="1100">
                <a:solidFill>
                  <a:srgbClr val="000000"/>
                </a:solidFill>
              </a:rPr>
              <a:t>     : States w/ over-the-counter Narcan access have lower overdose rate than those with prescription-only access</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u="sng">
                <a:solidFill>
                  <a:srgbClr val="000000"/>
                </a:solidFill>
              </a:rPr>
              <a:t>States w/ prescription-only Narcan</a:t>
            </a:r>
            <a:r>
              <a:rPr lang="en" sz="1100">
                <a:solidFill>
                  <a:srgbClr val="000000"/>
                </a:solidFill>
              </a:rPr>
              <a:t>: </a:t>
            </a:r>
            <a:r>
              <a:rPr lang="en" sz="1100">
                <a:solidFill>
                  <a:srgbClr val="222222"/>
                </a:solidFill>
              </a:rPr>
              <a:t>x̄</a:t>
            </a:r>
            <a:r>
              <a:rPr lang="en" sz="1100">
                <a:solidFill>
                  <a:srgbClr val="000000"/>
                </a:solidFill>
              </a:rPr>
              <a:t> = 22.69722</a:t>
            </a:r>
            <a:endParaRPr sz="1100">
              <a:solidFill>
                <a:srgbClr val="000000"/>
              </a:solidFill>
            </a:endParaRPr>
          </a:p>
          <a:p>
            <a:pPr indent="0" lvl="0" marL="0" rtl="0" algn="l">
              <a:spcBef>
                <a:spcPts val="0"/>
              </a:spcBef>
              <a:spcAft>
                <a:spcPts val="0"/>
              </a:spcAft>
              <a:buNone/>
            </a:pPr>
            <a:r>
              <a:rPr lang="en" sz="1100">
                <a:solidFill>
                  <a:srgbClr val="000000"/>
                </a:solidFill>
              </a:rPr>
              <a:t>       n = 36, </a:t>
            </a:r>
            <a:r>
              <a:rPr i="1" lang="en" sz="1100">
                <a:solidFill>
                  <a:srgbClr val="000000"/>
                </a:solidFill>
              </a:rPr>
              <a:t>s</a:t>
            </a:r>
            <a:r>
              <a:rPr lang="en" sz="1100">
                <a:solidFill>
                  <a:srgbClr val="000000"/>
                </a:solidFill>
              </a:rPr>
              <a:t> = 9.7918</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u="sng">
                <a:solidFill>
                  <a:srgbClr val="000000"/>
                </a:solidFill>
              </a:rPr>
              <a:t>States w/ Narcan over-the-counter</a:t>
            </a:r>
            <a:r>
              <a:rPr lang="en" sz="1100">
                <a:solidFill>
                  <a:srgbClr val="000000"/>
                </a:solidFill>
              </a:rPr>
              <a:t>: </a:t>
            </a:r>
            <a:r>
              <a:rPr lang="en" sz="1100">
                <a:solidFill>
                  <a:srgbClr val="222222"/>
                </a:solidFill>
              </a:rPr>
              <a:t>x̄</a:t>
            </a:r>
            <a:r>
              <a:rPr lang="en" sz="1100">
                <a:solidFill>
                  <a:srgbClr val="000000"/>
                </a:solidFill>
              </a:rPr>
              <a:t> = 17.07857</a:t>
            </a:r>
            <a:endParaRPr sz="1100">
              <a:solidFill>
                <a:srgbClr val="000000"/>
              </a:solidFill>
            </a:endParaRPr>
          </a:p>
          <a:p>
            <a:pPr indent="0" lvl="0" marL="0" rtl="0" algn="l">
              <a:spcBef>
                <a:spcPts val="0"/>
              </a:spcBef>
              <a:spcAft>
                <a:spcPts val="0"/>
              </a:spcAft>
              <a:buNone/>
            </a:pPr>
            <a:r>
              <a:rPr lang="en" sz="1100">
                <a:solidFill>
                  <a:srgbClr val="000000"/>
                </a:solidFill>
              </a:rPr>
              <a:t>       n = 14, </a:t>
            </a:r>
            <a:r>
              <a:rPr i="1" lang="en" sz="1100">
                <a:solidFill>
                  <a:srgbClr val="000000"/>
                </a:solidFill>
              </a:rPr>
              <a:t>s </a:t>
            </a:r>
            <a:r>
              <a:rPr lang="en" sz="1100">
                <a:solidFill>
                  <a:srgbClr val="000000"/>
                </a:solidFill>
              </a:rPr>
              <a:t>= </a:t>
            </a:r>
            <a:r>
              <a:rPr lang="en" sz="1100">
                <a:solidFill>
                  <a:srgbClr val="000000"/>
                </a:solidFill>
              </a:rPr>
              <a:t>6.5744803</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t = 2.5813 	df = 35.336</a:t>
            </a:r>
            <a:endParaRPr sz="1100">
              <a:solidFill>
                <a:srgbClr val="000000"/>
              </a:solidFill>
            </a:endParaRPr>
          </a:p>
          <a:p>
            <a:pPr indent="0" lvl="0" marL="0" rtl="0" algn="l">
              <a:spcBef>
                <a:spcPts val="0"/>
              </a:spcBef>
              <a:spcAft>
                <a:spcPts val="0"/>
              </a:spcAft>
              <a:buNone/>
            </a:pPr>
            <a:r>
              <a:rPr lang="en" sz="1100">
                <a:solidFill>
                  <a:srgbClr val="000000"/>
                </a:solidFill>
              </a:rPr>
              <a:t>Since p-value = 0.004921 &lt; </a:t>
            </a:r>
            <a:r>
              <a:rPr lang="en" sz="1100">
                <a:solidFill>
                  <a:srgbClr val="222222"/>
                </a:solidFill>
                <a:highlight>
                  <a:srgbClr val="FFFFFF"/>
                </a:highlight>
              </a:rPr>
              <a:t>α =</a:t>
            </a:r>
            <a:r>
              <a:rPr lang="en" sz="1100">
                <a:solidFill>
                  <a:srgbClr val="000000"/>
                </a:solidFill>
              </a:rPr>
              <a:t> 0.01, we reject      .    </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
        <p:nvSpPr>
          <p:cNvPr id="151" name="Google Shape;151;p20"/>
          <p:cNvSpPr/>
          <p:nvPr/>
        </p:nvSpPr>
        <p:spPr>
          <a:xfrm>
            <a:off x="326175" y="526900"/>
            <a:ext cx="4068000" cy="4185900"/>
          </a:xfrm>
          <a:prstGeom prst="rect">
            <a:avLst/>
          </a:prstGeom>
          <a:solidFill>
            <a:srgbClr val="A1E8D9">
              <a:alpha val="78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idx="1" type="body"/>
          </p:nvPr>
        </p:nvSpPr>
        <p:spPr>
          <a:xfrm>
            <a:off x="399675" y="1105800"/>
            <a:ext cx="3921000" cy="3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We found a statistically significant difference in overdose rates between states allowing </a:t>
            </a:r>
            <a:r>
              <a:rPr lang="en" sz="1200">
                <a:solidFill>
                  <a:srgbClr val="000000"/>
                </a:solidFill>
              </a:rPr>
              <a:t>over-the-counter or prescription-only purchase </a:t>
            </a:r>
            <a:r>
              <a:rPr lang="en" sz="1200">
                <a:solidFill>
                  <a:srgbClr val="000000"/>
                </a:solidFill>
              </a:rPr>
              <a:t>of Naloxone, a life-saving opioid-inhibiting drug which can potentially reverse an overdose.</a:t>
            </a:r>
            <a:endParaRPr sz="1200">
              <a:solidFill>
                <a:srgbClr val="000000"/>
              </a:solidFill>
            </a:endParaRPr>
          </a:p>
          <a:p>
            <a:pPr indent="0" lvl="0" marL="0" rtl="0" algn="l">
              <a:spcBef>
                <a:spcPts val="1000"/>
              </a:spcBef>
              <a:spcAft>
                <a:spcPts val="0"/>
              </a:spcAft>
              <a:buNone/>
            </a:pPr>
            <a:r>
              <a:rPr lang="en" sz="1200">
                <a:solidFill>
                  <a:srgbClr val="000000"/>
                </a:solidFill>
              </a:rPr>
              <a:t>We know that correlation doesn’t necessarily imply causation</a:t>
            </a:r>
            <a:r>
              <a:rPr lang="en" sz="1200">
                <a:solidFill>
                  <a:srgbClr val="000000"/>
                </a:solidFill>
              </a:rPr>
              <a:t>, since </a:t>
            </a:r>
            <a:r>
              <a:rPr lang="en" sz="1200">
                <a:solidFill>
                  <a:srgbClr val="000000"/>
                </a:solidFill>
              </a:rPr>
              <a:t>states with higher OD rates would be more likely allow easier access to Narcan. </a:t>
            </a:r>
            <a:r>
              <a:rPr lang="en" sz="1200">
                <a:solidFill>
                  <a:srgbClr val="000000"/>
                </a:solidFill>
              </a:rPr>
              <a:t>However, Naloxone is vital to saving lives, as indicated by the Naloxone Administration data.</a:t>
            </a:r>
            <a:endParaRPr sz="1200">
              <a:solidFill>
                <a:srgbClr val="000000"/>
              </a:solidFill>
            </a:endParaRPr>
          </a:p>
          <a:p>
            <a:pPr indent="0" lvl="0" marL="0" rtl="0" algn="l">
              <a:spcBef>
                <a:spcPts val="1000"/>
              </a:spcBef>
              <a:spcAft>
                <a:spcPts val="1000"/>
              </a:spcAft>
              <a:buNone/>
            </a:pPr>
            <a:r>
              <a:rPr lang="en" sz="1200">
                <a:solidFill>
                  <a:srgbClr val="000000"/>
                </a:solidFill>
              </a:rPr>
              <a:t>Therefore, we suggest not only to expand and provide easier access to Naloxone but also to inform citizens of at-risk-counties on how to use Naloxone and their legal protection in using Naloxone to save someone else’s life.</a:t>
            </a:r>
            <a:endParaRPr sz="1200">
              <a:solidFill>
                <a:srgbClr val="000000"/>
              </a:solidFill>
            </a:endParaRPr>
          </a:p>
        </p:txBody>
      </p:sp>
      <p:sp>
        <p:nvSpPr>
          <p:cNvPr id="153" name="Google Shape;153;p20"/>
          <p:cNvSpPr txBox="1"/>
          <p:nvPr/>
        </p:nvSpPr>
        <p:spPr>
          <a:xfrm>
            <a:off x="326175" y="619900"/>
            <a:ext cx="4068000" cy="43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accent1"/>
                </a:solidFill>
                <a:latin typeface="PT Sans Narrow"/>
                <a:ea typeface="PT Sans Narrow"/>
                <a:cs typeface="PT Sans Narrow"/>
                <a:sym typeface="PT Sans Narrow"/>
              </a:rPr>
              <a:t>Saving Lives Through Naloxone (Narcan)</a:t>
            </a:r>
            <a:endParaRPr b="1" sz="2100">
              <a:solidFill>
                <a:schemeClr val="accent1"/>
              </a:solidFill>
              <a:latin typeface="PT Sans Narrow"/>
              <a:ea typeface="PT Sans Narrow"/>
              <a:cs typeface="PT Sans Narrow"/>
              <a:sym typeface="PT Sans Narrow"/>
            </a:endParaRPr>
          </a:p>
        </p:txBody>
      </p:sp>
      <p:cxnSp>
        <p:nvCxnSpPr>
          <p:cNvPr id="154" name="Google Shape;154;p20"/>
          <p:cNvCxnSpPr/>
          <p:nvPr/>
        </p:nvCxnSpPr>
        <p:spPr>
          <a:xfrm>
            <a:off x="376275" y="1056100"/>
            <a:ext cx="3967800" cy="13800"/>
          </a:xfrm>
          <a:prstGeom prst="straightConnector1">
            <a:avLst/>
          </a:prstGeom>
          <a:noFill/>
          <a:ln cap="flat" cmpd="sng" w="9525">
            <a:solidFill>
              <a:schemeClr val="dk2"/>
            </a:solidFill>
            <a:prstDash val="solid"/>
            <a:round/>
            <a:headEnd len="med" w="med" type="none"/>
            <a:tailEnd len="med" w="med" type="none"/>
          </a:ln>
        </p:spPr>
      </p:cxnSp>
      <p:pic>
        <p:nvPicPr>
          <p:cNvPr id="155" name="Google Shape;155;p20"/>
          <p:cNvPicPr preferRelativeResize="0"/>
          <p:nvPr/>
        </p:nvPicPr>
        <p:blipFill rotWithShape="1">
          <a:blip r:embed="rId3">
            <a:alphaModFix/>
          </a:blip>
          <a:srcRect b="0" l="0" r="25672" t="0"/>
          <a:stretch/>
        </p:blipFill>
        <p:spPr>
          <a:xfrm>
            <a:off x="4758800" y="759725"/>
            <a:ext cx="206800" cy="193550"/>
          </a:xfrm>
          <a:prstGeom prst="rect">
            <a:avLst/>
          </a:prstGeom>
          <a:noFill/>
          <a:ln>
            <a:noFill/>
          </a:ln>
        </p:spPr>
      </p:pic>
      <p:pic>
        <p:nvPicPr>
          <p:cNvPr id="156" name="Google Shape;156;p20"/>
          <p:cNvPicPr preferRelativeResize="0"/>
          <p:nvPr/>
        </p:nvPicPr>
        <p:blipFill rotWithShape="1">
          <a:blip r:embed="rId3">
            <a:alphaModFix/>
          </a:blip>
          <a:srcRect b="0" l="0" r="25672" t="0"/>
          <a:stretch/>
        </p:blipFill>
        <p:spPr>
          <a:xfrm>
            <a:off x="7795288" y="3054700"/>
            <a:ext cx="206800" cy="193550"/>
          </a:xfrm>
          <a:prstGeom prst="rect">
            <a:avLst/>
          </a:prstGeom>
          <a:noFill/>
          <a:ln>
            <a:noFill/>
          </a:ln>
        </p:spPr>
      </p:pic>
      <p:grpSp>
        <p:nvGrpSpPr>
          <p:cNvPr id="157" name="Google Shape;157;p20"/>
          <p:cNvGrpSpPr/>
          <p:nvPr/>
        </p:nvGrpSpPr>
        <p:grpSpPr>
          <a:xfrm>
            <a:off x="7138650" y="3376400"/>
            <a:ext cx="1822634" cy="1587648"/>
            <a:chOff x="7025542" y="3460791"/>
            <a:chExt cx="1989123" cy="1589397"/>
          </a:xfrm>
        </p:grpSpPr>
        <p:pic>
          <p:nvPicPr>
            <p:cNvPr id="158" name="Google Shape;158;p20"/>
            <p:cNvPicPr preferRelativeResize="0"/>
            <p:nvPr/>
          </p:nvPicPr>
          <p:blipFill>
            <a:blip r:embed="rId4">
              <a:alphaModFix/>
            </a:blip>
            <a:stretch>
              <a:fillRect/>
            </a:stretch>
          </p:blipFill>
          <p:spPr>
            <a:xfrm>
              <a:off x="7081669" y="3591606"/>
              <a:ext cx="1932996" cy="1458582"/>
            </a:xfrm>
            <a:prstGeom prst="rect">
              <a:avLst/>
            </a:prstGeom>
            <a:noFill/>
            <a:ln>
              <a:noFill/>
            </a:ln>
          </p:spPr>
        </p:pic>
        <p:sp>
          <p:nvSpPr>
            <p:cNvPr id="159" name="Google Shape;159;p20"/>
            <p:cNvSpPr txBox="1"/>
            <p:nvPr/>
          </p:nvSpPr>
          <p:spPr>
            <a:xfrm>
              <a:off x="7025542" y="3460791"/>
              <a:ext cx="1989000" cy="130800"/>
            </a:xfrm>
            <a:prstGeom prst="rect">
              <a:avLst/>
            </a:prstGeom>
            <a:solidFill>
              <a:schemeClr val="lt1"/>
            </a:solid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700"/>
                <a:t>OD Rates for states w/ over-the-counter Narcan, Normality Plot</a:t>
              </a:r>
              <a:endParaRPr sz="700"/>
            </a:p>
          </p:txBody>
        </p:sp>
      </p:grpSp>
      <p:pic>
        <p:nvPicPr>
          <p:cNvPr id="160" name="Google Shape;160;p20"/>
          <p:cNvPicPr preferRelativeResize="0"/>
          <p:nvPr/>
        </p:nvPicPr>
        <p:blipFill>
          <a:blip r:embed="rId5">
            <a:alphaModFix/>
          </a:blip>
          <a:stretch>
            <a:fillRect/>
          </a:stretch>
        </p:blipFill>
        <p:spPr>
          <a:xfrm>
            <a:off x="4742275" y="1160825"/>
            <a:ext cx="239850" cy="193563"/>
          </a:xfrm>
          <a:prstGeom prst="rect">
            <a:avLst/>
          </a:prstGeom>
          <a:noFill/>
          <a:ln>
            <a:noFill/>
          </a:ln>
        </p:spPr>
      </p:pic>
      <p:sp>
        <p:nvSpPr>
          <p:cNvPr id="161" name="Google Shape;161;p20"/>
          <p:cNvSpPr txBox="1"/>
          <p:nvPr/>
        </p:nvSpPr>
        <p:spPr>
          <a:xfrm>
            <a:off x="4698775" y="3328275"/>
            <a:ext cx="2186700" cy="14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Based on the data collected, there is sufficient evidence to conclude that states with over-the-counter Narcan access have lower overdose rate than states with prescription-only access.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311700" y="147525"/>
            <a:ext cx="8520600" cy="11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Tackling the Opioid Crisis: A Multi-faceted Solution</a:t>
            </a:r>
            <a:endParaRPr/>
          </a:p>
          <a:p>
            <a:pPr indent="0" lvl="0" marL="0" rtl="0" algn="l">
              <a:spcBef>
                <a:spcPts val="0"/>
              </a:spcBef>
              <a:spcAft>
                <a:spcPts val="0"/>
              </a:spcAft>
              <a:buNone/>
            </a:pPr>
            <a:r>
              <a:rPr lang="en" sz="2400">
                <a:solidFill>
                  <a:schemeClr val="accent3"/>
                </a:solidFill>
              </a:rPr>
              <a:t>Improving Recovery, Saving Lives, and Furthering Research</a:t>
            </a:r>
            <a:endParaRPr/>
          </a:p>
        </p:txBody>
      </p:sp>
      <p:sp>
        <p:nvSpPr>
          <p:cNvPr id="167" name="Google Shape;167;p21"/>
          <p:cNvSpPr txBox="1"/>
          <p:nvPr>
            <p:ph idx="1" type="body"/>
          </p:nvPr>
        </p:nvSpPr>
        <p:spPr>
          <a:xfrm>
            <a:off x="311700" y="1365125"/>
            <a:ext cx="5363100" cy="358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best way to prevent opioid deaths is to prevent addiction, but currently there is not a strong alternative solution to opioids.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After learning this, we developed a coalition of solutions which should decrease death rates immediately, decrease addiction overall, and fund research for opioid alternatives.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Our solution will not only help </a:t>
            </a:r>
            <a:r>
              <a:rPr lang="en" sz="1400">
                <a:solidFill>
                  <a:srgbClr val="000000"/>
                </a:solidFill>
              </a:rPr>
              <a:t>decrease the cost of treatment, but more importantly help </a:t>
            </a:r>
            <a:r>
              <a:rPr lang="en" sz="1400">
                <a:solidFill>
                  <a:srgbClr val="000000"/>
                </a:solidFill>
              </a:rPr>
              <a:t>families and communities who are faced with loss of a loved one and the suffering of emotional and non-fatal physical trauma.</a:t>
            </a:r>
            <a:endParaRPr sz="1400">
              <a:solidFill>
                <a:srgbClr val="000000"/>
              </a:solidFill>
            </a:endParaRPr>
          </a:p>
        </p:txBody>
      </p:sp>
      <p:pic>
        <p:nvPicPr>
          <p:cNvPr id="168" name="Google Shape;168;p21"/>
          <p:cNvPicPr preferRelativeResize="0"/>
          <p:nvPr/>
        </p:nvPicPr>
        <p:blipFill>
          <a:blip r:embed="rId3">
            <a:alphaModFix/>
          </a:blip>
          <a:stretch>
            <a:fillRect/>
          </a:stretch>
        </p:blipFill>
        <p:spPr>
          <a:xfrm>
            <a:off x="5740675" y="1365125"/>
            <a:ext cx="3164400" cy="316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