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2" r:id="rId4"/>
    <p:sldId id="258" r:id="rId5"/>
    <p:sldId id="275" r:id="rId6"/>
    <p:sldId id="266" r:id="rId7"/>
    <p:sldId id="263" r:id="rId8"/>
    <p:sldId id="273" r:id="rId9"/>
    <p:sldId id="274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744"/>
  </p:normalViewPr>
  <p:slideViewPr>
    <p:cSldViewPr snapToGrid="0" snapToObjects="1">
      <p:cViewPr varScale="1">
        <p:scale>
          <a:sx n="76" d="100"/>
          <a:sy n="76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9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4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6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EF8A-E95E-2F49-B33E-4A790B293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5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EF8A-E95E-2F49-B33E-4A790B293D63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BC21-1CE7-DB43-AE58-C1AA1C03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8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 Counter using Thermal Tripwire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Team </a:t>
            </a:r>
            <a:r>
              <a:rPr lang="en-US"/>
              <a:t>8</a:t>
            </a:r>
            <a:r>
              <a:rPr lang="en-US" smtClean="0"/>
              <a:t>: </a:t>
            </a:r>
            <a:r>
              <a:rPr lang="en-US" dirty="0" smtClean="0"/>
              <a:t>Janis </a:t>
            </a:r>
            <a:r>
              <a:rPr lang="en-US" dirty="0" err="1" smtClean="0"/>
              <a:t>Intoy</a:t>
            </a:r>
            <a:r>
              <a:rPr lang="en-US" dirty="0" smtClean="0"/>
              <a:t> and Emily Lam</a:t>
            </a:r>
          </a:p>
          <a:p>
            <a:r>
              <a:rPr lang="en-US" dirty="0" smtClean="0"/>
              <a:t>April 19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90% accuracy</a:t>
            </a:r>
          </a:p>
          <a:p>
            <a:r>
              <a:rPr lang="en-US" dirty="0" smtClean="0"/>
              <a:t>Integrate with senior design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157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efficiency of HVAC (Heating Ventilation &amp; Air Conditioning) systems can be improved by making them adaptive to the number of people in a room.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</a:t>
            </a:r>
            <a:r>
              <a:rPr lang="en-US" dirty="0" smtClean="0"/>
              <a:t>to </a:t>
            </a:r>
            <a:r>
              <a:rPr lang="en-US" dirty="0"/>
              <a:t>estimate a room’s occupancy level, the </a:t>
            </a:r>
            <a:r>
              <a:rPr lang="en-US" dirty="0" err="1"/>
              <a:t>Occusense</a:t>
            </a:r>
            <a:r>
              <a:rPr lang="en-US" dirty="0"/>
              <a:t> Senior Design team has created a reliable, thermal sensor system to capture the motion of people through doorways.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aim to develop a reliable, real- time algorithm to detect the direction of motion of people passing through in order to track the number of people in the room.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6803" y="1606699"/>
            <a:ext cx="2958353" cy="4701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554379" y="3855047"/>
            <a:ext cx="290457" cy="24742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25732" y="890337"/>
            <a:ext cx="1756611" cy="5814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Thermal Camera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61520" y="530211"/>
            <a:ext cx="792280" cy="995389"/>
          </a:xfrm>
          <a:prstGeom prst="rect">
            <a:avLst/>
          </a:prstGeom>
        </p:spPr>
      </p:pic>
      <p:sp>
        <p:nvSpPr>
          <p:cNvPr id="9" name="Trapezoid 8"/>
          <p:cNvSpPr/>
          <p:nvPr/>
        </p:nvSpPr>
        <p:spPr>
          <a:xfrm>
            <a:off x="6496344" y="1418724"/>
            <a:ext cx="2815389" cy="4758239"/>
          </a:xfrm>
          <a:prstGeom prst="trapezoid">
            <a:avLst/>
          </a:prstGeom>
          <a:solidFill>
            <a:schemeClr val="bg2">
              <a:lumMod val="75000"/>
              <a:alpha val="46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79776" y="6062629"/>
            <a:ext cx="3308685" cy="433137"/>
          </a:xfrm>
          <a:prstGeom prst="ellipse">
            <a:avLst/>
          </a:prstGeom>
          <a:solidFill>
            <a:schemeClr val="bg2">
              <a:lumMod val="90000"/>
              <a:alpha val="81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50116" y="2430384"/>
            <a:ext cx="197317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Person Enter?</a:t>
            </a:r>
          </a:p>
          <a:p>
            <a:pPr algn="ctr"/>
            <a:r>
              <a:rPr lang="en-US" dirty="0" smtClean="0"/>
              <a:t>Person Exit?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50115" y="3808133"/>
            <a:ext cx="197317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Room Occupancy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998239" y="4981076"/>
            <a:ext cx="1828799" cy="34891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012865" y="5362330"/>
            <a:ext cx="1828799" cy="34891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Ventilation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998238" y="5767647"/>
            <a:ext cx="1828799" cy="3489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Cooling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8903368" y="1027905"/>
            <a:ext cx="1540043" cy="27150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10810370" y="1682248"/>
            <a:ext cx="252668" cy="583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0786303" y="3148481"/>
            <a:ext cx="252668" cy="583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0768257" y="4245372"/>
            <a:ext cx="252668" cy="583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06962" cy="4351338"/>
          </a:xfrm>
        </p:spPr>
        <p:txBody>
          <a:bodyPr/>
          <a:lstStyle/>
          <a:p>
            <a:r>
              <a:rPr lang="en-US" dirty="0" smtClean="0"/>
              <a:t>Background has slow temporal dynamics</a:t>
            </a:r>
          </a:p>
          <a:p>
            <a:r>
              <a:rPr lang="en-US" dirty="0" smtClean="0"/>
              <a:t>Data starts with some number of background-only frames</a:t>
            </a:r>
          </a:p>
          <a:p>
            <a:r>
              <a:rPr lang="en-US" dirty="0" smtClean="0"/>
              <a:t>Only vertical velocity matters</a:t>
            </a:r>
            <a:endParaRPr lang="en-US" dirty="0"/>
          </a:p>
        </p:txBody>
      </p:sp>
      <p:pic>
        <p:nvPicPr>
          <p:cNvPr id="5" name="tempName_IeDGlD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45162" y="1360170"/>
            <a:ext cx="6568861" cy="447047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429030" y="1825624"/>
            <a:ext cx="796066" cy="128333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0800000">
            <a:off x="11395934" y="1825624"/>
            <a:ext cx="796066" cy="12833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73628" y="2151533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403797" y="2173049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7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Three-step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approach breaks the problem into </a:t>
            </a:r>
            <a:r>
              <a:rPr lang="en-US" dirty="0" smtClean="0"/>
              <a:t>three </a:t>
            </a:r>
            <a:r>
              <a:rPr lang="en-US" dirty="0"/>
              <a:t>parts: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detect </a:t>
            </a:r>
            <a:r>
              <a:rPr lang="en-US" dirty="0"/>
              <a:t>a person in the doorway </a:t>
            </a:r>
            <a:endParaRPr lang="en-US" dirty="0" smtClean="0"/>
          </a:p>
          <a:p>
            <a:pPr lvl="2"/>
            <a:r>
              <a:rPr lang="en-US" dirty="0" smtClean="0"/>
              <a:t>background </a:t>
            </a:r>
            <a:r>
              <a:rPr lang="en-US" dirty="0"/>
              <a:t>subtraction </a:t>
            </a:r>
            <a:r>
              <a:rPr lang="en-US" dirty="0" smtClean="0"/>
              <a:t>methods</a:t>
            </a:r>
            <a:endParaRPr lang="en-US" dirty="0" smtClean="0"/>
          </a:p>
          <a:p>
            <a:pPr lvl="3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the direction of motion of the </a:t>
            </a:r>
            <a:r>
              <a:rPr lang="en-US" dirty="0" smtClean="0"/>
              <a:t>person</a:t>
            </a:r>
            <a:endParaRPr lang="en-US" dirty="0"/>
          </a:p>
          <a:p>
            <a:pPr lvl="2"/>
            <a:r>
              <a:rPr lang="en-US" dirty="0" smtClean="0"/>
              <a:t>Gradient based optical flow </a:t>
            </a:r>
            <a:r>
              <a:rPr lang="en-US" dirty="0" smtClean="0"/>
              <a:t>algorithm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People counter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94" y="5780799"/>
            <a:ext cx="2702859" cy="792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35" y="5616031"/>
            <a:ext cx="1491129" cy="11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3515"/>
            <a:ext cx="10515600" cy="1325563"/>
          </a:xfrm>
        </p:spPr>
        <p:txBody>
          <a:bodyPr/>
          <a:lstStyle/>
          <a:p>
            <a:r>
              <a:rPr lang="en-US" dirty="0" smtClean="0"/>
              <a:t>Background </a:t>
            </a:r>
            <a:r>
              <a:rPr lang="en-US" dirty="0" smtClean="0"/>
              <a:t>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6" y="837127"/>
            <a:ext cx="5638643" cy="5768389"/>
          </a:xfr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Running Gaussian average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(with adaptive threshold)</a:t>
            </a:r>
          </a:p>
          <a:p>
            <a:pPr marL="0" indent="0">
              <a:buNone/>
            </a:pPr>
            <a:r>
              <a:rPr lang="en-US" dirty="0" smtClean="0"/>
              <a:t>background at each pixel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Foreground: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54250" y="837127"/>
            <a:ext cx="5720774" cy="5768389"/>
          </a:xfrm>
          <a:prstGeom prst="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Foreground-adaptive</a:t>
            </a:r>
          </a:p>
          <a:p>
            <a:pPr marL="0" indent="0">
              <a:buFont typeface="Arial"/>
              <a:buNone/>
            </a:pPr>
            <a:r>
              <a:rPr lang="en-US" b="1" dirty="0" smtClean="0"/>
              <a:t>	</a:t>
            </a:r>
            <a:r>
              <a:rPr lang="en-US" dirty="0" smtClean="0"/>
              <a:t>(McHugh et al., 2009)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smtClean="0"/>
              <a:t>Kernel density estimation of background and foreground models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Foreground: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4" y="2298715"/>
            <a:ext cx="4138251" cy="703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08" y="3357760"/>
            <a:ext cx="4563901" cy="10720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76" y="3203212"/>
            <a:ext cx="4220491" cy="1234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08" y="4374125"/>
            <a:ext cx="4795051" cy="22128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76" y="4464278"/>
            <a:ext cx="4511143" cy="208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121051"/>
            <a:ext cx="64321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24636" y="1844051"/>
            <a:ext cx="16943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Background Subtraction</a:t>
            </a:r>
          </a:p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1111" y="1982551"/>
            <a:ext cx="1286435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Foreground Mask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57164" y="3239852"/>
            <a:ext cx="16943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Optical Flow</a:t>
            </a:r>
          </a:p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 flipV="1">
            <a:off x="1481418" y="2305716"/>
            <a:ext cx="6432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3818965" y="2305716"/>
            <a:ext cx="10421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5504329" y="2628882"/>
            <a:ext cx="0" cy="61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4869" y="3378351"/>
            <a:ext cx="110041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Velocities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3"/>
            <a:endCxn id="21" idx="1"/>
          </p:cNvCxnSpPr>
          <p:nvPr/>
        </p:nvCxnSpPr>
        <p:spPr>
          <a:xfrm flipV="1">
            <a:off x="6351493" y="3563017"/>
            <a:ext cx="7933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51860" y="4337573"/>
            <a:ext cx="128643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1" idx="2"/>
            <a:endCxn id="26" idx="0"/>
          </p:cNvCxnSpPr>
          <p:nvPr/>
        </p:nvCxnSpPr>
        <p:spPr>
          <a:xfrm>
            <a:off x="7695078" y="3747683"/>
            <a:ext cx="0" cy="58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224681" y="4199074"/>
            <a:ext cx="862853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People Count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6" idx="3"/>
            <a:endCxn id="29" idx="1"/>
          </p:cNvCxnSpPr>
          <p:nvPr/>
        </p:nvCxnSpPr>
        <p:spPr>
          <a:xfrm>
            <a:off x="8338296" y="4522239"/>
            <a:ext cx="886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51860" y="1748078"/>
            <a:ext cx="4505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smtClean="0"/>
              <a:t>insert foreground mask frame photo]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5201" y="4450986"/>
            <a:ext cx="45058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[insert quiver of optical frame photo]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6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Detection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7" y="1690688"/>
            <a:ext cx="7801885" cy="4351338"/>
          </a:xfrm>
        </p:spPr>
      </p:pic>
      <p:sp>
        <p:nvSpPr>
          <p:cNvPr id="5" name="TextBox 4"/>
          <p:cNvSpPr txBox="1"/>
          <p:nvPr/>
        </p:nvSpPr>
        <p:spPr>
          <a:xfrm>
            <a:off x="7832559" y="1937084"/>
            <a:ext cx="41990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Adaptive method has less hits but never identifies background noise as a person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191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Classification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404" y="1825625"/>
            <a:ext cx="7801885" cy="4351338"/>
          </a:xfrm>
        </p:spPr>
      </p:pic>
    </p:spTree>
    <p:extLst>
      <p:ext uri="{BB962C8B-B14F-4D97-AF65-F5344CB8AC3E}">
        <p14:creationId xmlns:p14="http://schemas.microsoft.com/office/powerpoint/2010/main" val="205441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252</Words>
  <Application>Microsoft Macintosh PowerPoint</Application>
  <PresentationFormat>Widescreen</PresentationFormat>
  <Paragraphs>59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People Counter using Thermal Tripwire Sensor</vt:lpstr>
      <vt:lpstr>Problem Statement</vt:lpstr>
      <vt:lpstr>Assumptions and Constraints</vt:lpstr>
      <vt:lpstr>Three-step Approach</vt:lpstr>
      <vt:lpstr>Background Subtraction</vt:lpstr>
      <vt:lpstr>Optical Flow</vt:lpstr>
      <vt:lpstr>Implementation Details</vt:lpstr>
      <vt:lpstr>Person Detection Results</vt:lpstr>
      <vt:lpstr>Direction Classification Results</vt:lpstr>
      <vt:lpstr>Final Results</vt:lpstr>
      <vt:lpstr>Conclusions and Future Work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Counter using Thermal Tripwire Sensor</dc:title>
  <dc:creator>Emily Lam</dc:creator>
  <cp:lastModifiedBy>Microsoft Office User</cp:lastModifiedBy>
  <cp:revision>11</cp:revision>
  <dcterms:created xsi:type="dcterms:W3CDTF">2017-04-19T17:49:44Z</dcterms:created>
  <dcterms:modified xsi:type="dcterms:W3CDTF">2017-05-02T23:43:12Z</dcterms:modified>
</cp:coreProperties>
</file>