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9" r:id="rId3"/>
    <p:sldId id="350" r:id="rId4"/>
    <p:sldId id="351" r:id="rId5"/>
    <p:sldId id="352" r:id="rId6"/>
    <p:sldId id="353" r:id="rId7"/>
    <p:sldId id="314" r:id="rId8"/>
    <p:sldId id="320" r:id="rId9"/>
    <p:sldId id="324" r:id="rId10"/>
    <p:sldId id="328" r:id="rId11"/>
    <p:sldId id="340" r:id="rId12"/>
    <p:sldId id="341" r:id="rId13"/>
    <p:sldId id="342" r:id="rId14"/>
    <p:sldId id="343" r:id="rId15"/>
    <p:sldId id="344" r:id="rId16"/>
    <p:sldId id="329" r:id="rId17"/>
    <p:sldId id="331" r:id="rId18"/>
    <p:sldId id="332" r:id="rId19"/>
    <p:sldId id="333" r:id="rId20"/>
    <p:sldId id="345" r:id="rId21"/>
    <p:sldId id="346" r:id="rId22"/>
    <p:sldId id="335" r:id="rId23"/>
    <p:sldId id="347" r:id="rId24"/>
    <p:sldId id="334" r:id="rId25"/>
    <p:sldId id="336" r:id="rId26"/>
    <p:sldId id="337" r:id="rId27"/>
    <p:sldId id="326" r:id="rId28"/>
    <p:sldId id="348" r:id="rId29"/>
    <p:sldId id="338" r:id="rId30"/>
    <p:sldId id="339" r:id="rId31"/>
    <p:sldId id="319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A3A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86474" autoAdjust="0"/>
  </p:normalViewPr>
  <p:slideViewPr>
    <p:cSldViewPr snapToGrid="0">
      <p:cViewPr>
        <p:scale>
          <a:sx n="75" d="100"/>
          <a:sy n="75" d="100"/>
        </p:scale>
        <p:origin x="163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C6BC-6E0C-40FB-877D-AB248908A7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88F37CD-A07A-48D6-96FB-158E45B6A50B}">
      <dgm:prSet phldrT="[Texto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4FE461F-37D8-44F2-93D1-49E0B29E2F66}" type="parTrans" cxnId="{B6D3C7AA-C4C4-47D5-BC5E-844040DE529F}">
      <dgm:prSet/>
      <dgm:spPr/>
      <dgm:t>
        <a:bodyPr/>
        <a:lstStyle/>
        <a:p>
          <a:endParaRPr lang="en-US"/>
        </a:p>
      </dgm:t>
    </dgm:pt>
    <dgm:pt modelId="{C4C7D98E-494F-4B75-A591-C6D289404813}" type="sibTrans" cxnId="{B6D3C7AA-C4C4-47D5-BC5E-844040DE529F}">
      <dgm:prSet/>
      <dgm:spPr/>
      <dgm:t>
        <a:bodyPr/>
        <a:lstStyle/>
        <a:p>
          <a:endParaRPr lang="en-US"/>
        </a:p>
      </dgm:t>
    </dgm:pt>
    <dgm:pt modelId="{A74B70A4-0AD6-4369-9D96-FDBAEB05FBD1}">
      <dgm:prSet phldrT="[Texto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6030C77-00A2-48C7-93CE-8E09C6F62D5E}" type="parTrans" cxnId="{272D095D-7644-44EF-A6E2-69BD51D680DF}">
      <dgm:prSet/>
      <dgm:spPr/>
      <dgm:t>
        <a:bodyPr/>
        <a:lstStyle/>
        <a:p>
          <a:endParaRPr lang="en-US"/>
        </a:p>
      </dgm:t>
    </dgm:pt>
    <dgm:pt modelId="{1EB87380-DE16-4712-9DD8-1E6354FECFB7}" type="sibTrans" cxnId="{272D095D-7644-44EF-A6E2-69BD51D680DF}">
      <dgm:prSet/>
      <dgm:spPr/>
      <dgm:t>
        <a:bodyPr/>
        <a:lstStyle/>
        <a:p>
          <a:endParaRPr lang="en-US"/>
        </a:p>
      </dgm:t>
    </dgm:pt>
    <dgm:pt modelId="{074150C2-4737-471F-A7D8-B08674729A51}">
      <dgm:prSet phldrT="[Texto]"/>
      <dgm:spPr/>
      <dgm:t>
        <a:bodyPr/>
        <a:lstStyle/>
        <a:p>
          <a:r>
            <a:rPr lang="pt-BR" dirty="0" smtClean="0"/>
            <a:t>Future Evolution/Conclusion</a:t>
          </a:r>
          <a:endParaRPr lang="en-US" dirty="0"/>
        </a:p>
      </dgm:t>
    </dgm:pt>
    <dgm:pt modelId="{4EC7DD4C-3ED5-4322-906B-D4C61D713094}" type="parTrans" cxnId="{C48240CF-4228-4484-97D7-937402D0C72A}">
      <dgm:prSet/>
      <dgm:spPr/>
      <dgm:t>
        <a:bodyPr/>
        <a:lstStyle/>
        <a:p>
          <a:endParaRPr lang="en-US"/>
        </a:p>
      </dgm:t>
    </dgm:pt>
    <dgm:pt modelId="{361C0705-46E3-4686-BD9E-129E48FA3191}" type="sibTrans" cxnId="{C48240CF-4228-4484-97D7-937402D0C72A}">
      <dgm:prSet/>
      <dgm:spPr/>
      <dgm:t>
        <a:bodyPr/>
        <a:lstStyle/>
        <a:p>
          <a:endParaRPr lang="en-US"/>
        </a:p>
      </dgm:t>
    </dgm:pt>
    <dgm:pt modelId="{709DF17D-A7EF-4EDA-AD79-6ABA09A2D587}">
      <dgm:prSet phldrT="[Texto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266E445-266C-4C99-B191-049C7D474802}" type="parTrans" cxnId="{599A15CE-B645-40FF-B503-4BAE6441FB91}">
      <dgm:prSet/>
      <dgm:spPr/>
      <dgm:t>
        <a:bodyPr/>
        <a:lstStyle/>
        <a:p>
          <a:endParaRPr lang="en-US"/>
        </a:p>
      </dgm:t>
    </dgm:pt>
    <dgm:pt modelId="{541BD587-A2FF-4FCF-82F2-6EE4F649D0ED}" type="sibTrans" cxnId="{599A15CE-B645-40FF-B503-4BAE6441FB91}">
      <dgm:prSet/>
      <dgm:spPr/>
      <dgm:t>
        <a:bodyPr/>
        <a:lstStyle/>
        <a:p>
          <a:endParaRPr lang="en-US"/>
        </a:p>
      </dgm:t>
    </dgm:pt>
    <dgm:pt modelId="{8FF6D64B-D199-4C14-B3EA-EDBE2857F09F}">
      <dgm:prSet phldrT="[Texto]"/>
      <dgm:spPr/>
      <dgm:t>
        <a:bodyPr/>
        <a:lstStyle/>
        <a:p>
          <a:r>
            <a:rPr lang="pt-BR" dirty="0" smtClean="0"/>
            <a:t>The Project</a:t>
          </a:r>
          <a:endParaRPr lang="en-US" dirty="0"/>
        </a:p>
      </dgm:t>
    </dgm:pt>
    <dgm:pt modelId="{7FB91062-DBEC-43E7-A2A0-ECA0C5968F71}" type="parTrans" cxnId="{6E992197-A63D-48A6-AADB-B82A58F1C677}">
      <dgm:prSet/>
      <dgm:spPr/>
      <dgm:t>
        <a:bodyPr/>
        <a:lstStyle/>
        <a:p>
          <a:endParaRPr lang="en-US"/>
        </a:p>
      </dgm:t>
    </dgm:pt>
    <dgm:pt modelId="{56E0803A-2711-472B-9785-37527C0B558E}" type="sibTrans" cxnId="{6E992197-A63D-48A6-AADB-B82A58F1C677}">
      <dgm:prSet/>
      <dgm:spPr/>
      <dgm:t>
        <a:bodyPr/>
        <a:lstStyle/>
        <a:p>
          <a:endParaRPr lang="en-US"/>
        </a:p>
      </dgm:t>
    </dgm:pt>
    <dgm:pt modelId="{8B6CA13B-6D93-4AEF-AA44-106996C1028F}">
      <dgm:prSet phldrT="[Texto]"/>
      <dgm:spPr/>
      <dgm:t>
        <a:bodyPr/>
        <a:lstStyle/>
        <a:p>
          <a:r>
            <a:rPr lang="en-US" dirty="0" smtClean="0"/>
            <a:t>Technical Solutions</a:t>
          </a:r>
          <a:endParaRPr lang="en-US" dirty="0"/>
        </a:p>
      </dgm:t>
    </dgm:pt>
    <dgm:pt modelId="{14126801-453C-4B76-B438-ABAF18FCBC35}" type="parTrans" cxnId="{BC735EDA-712F-4824-B45F-206F2B2D19F8}">
      <dgm:prSet/>
      <dgm:spPr/>
      <dgm:t>
        <a:bodyPr/>
        <a:lstStyle/>
        <a:p>
          <a:endParaRPr lang="en-US"/>
        </a:p>
      </dgm:t>
    </dgm:pt>
    <dgm:pt modelId="{5E5C867B-BFDB-40D7-9A92-65C17FF33A89}" type="sibTrans" cxnId="{BC735EDA-712F-4824-B45F-206F2B2D19F8}">
      <dgm:prSet/>
      <dgm:spPr/>
      <dgm:t>
        <a:bodyPr/>
        <a:lstStyle/>
        <a:p>
          <a:endParaRPr lang="en-US"/>
        </a:p>
      </dgm:t>
    </dgm:pt>
    <dgm:pt modelId="{A42DAB82-A142-4081-87C4-F182F1E1A83D}">
      <dgm:prSet phldrT="[Texto]"/>
      <dgm:spPr/>
      <dgm:t>
        <a:bodyPr/>
        <a:lstStyle/>
        <a:p>
          <a:r>
            <a:rPr lang="pt-BR" dirty="0" smtClean="0"/>
            <a:t>Management Solutions</a:t>
          </a:r>
          <a:endParaRPr lang="en-US" dirty="0"/>
        </a:p>
      </dgm:t>
    </dgm:pt>
    <dgm:pt modelId="{7FC76B99-AD2E-4053-BF32-2B2C777A514B}" type="parTrans" cxnId="{3BE5B4F1-2373-43A3-AD13-6AA216EEC3AA}">
      <dgm:prSet/>
      <dgm:spPr/>
      <dgm:t>
        <a:bodyPr/>
        <a:lstStyle/>
        <a:p>
          <a:endParaRPr lang="en-US"/>
        </a:p>
      </dgm:t>
    </dgm:pt>
    <dgm:pt modelId="{3531257A-1C09-4884-B8F2-FA8614AD1A37}" type="sibTrans" cxnId="{3BE5B4F1-2373-43A3-AD13-6AA216EEC3AA}">
      <dgm:prSet/>
      <dgm:spPr/>
      <dgm:t>
        <a:bodyPr/>
        <a:lstStyle/>
        <a:p>
          <a:endParaRPr lang="en-US"/>
        </a:p>
      </dgm:t>
    </dgm:pt>
    <dgm:pt modelId="{C09EE96D-69A7-48A3-9330-54C710D55F54}">
      <dgm:prSet phldrT="[Texto]"/>
      <dgm:spPr/>
      <dgm:t>
        <a:bodyPr/>
        <a:lstStyle/>
        <a:p>
          <a:r>
            <a:rPr lang="pt-BR" dirty="0" smtClean="0"/>
            <a:t>4</a:t>
          </a:r>
          <a:endParaRPr lang="en-US" dirty="0"/>
        </a:p>
      </dgm:t>
    </dgm:pt>
    <dgm:pt modelId="{C73CC0D2-BBD3-49C7-8624-0134B442B938}" type="parTrans" cxnId="{7B6AE0AE-761A-412A-B6D2-7BC78BFEE10F}">
      <dgm:prSet/>
      <dgm:spPr/>
      <dgm:t>
        <a:bodyPr/>
        <a:lstStyle/>
        <a:p>
          <a:endParaRPr lang="en-US"/>
        </a:p>
      </dgm:t>
    </dgm:pt>
    <dgm:pt modelId="{820CB084-9259-4D51-8564-1EE162AB16B0}" type="sibTrans" cxnId="{7B6AE0AE-761A-412A-B6D2-7BC78BFEE10F}">
      <dgm:prSet/>
      <dgm:spPr/>
      <dgm:t>
        <a:bodyPr/>
        <a:lstStyle/>
        <a:p>
          <a:endParaRPr lang="en-US"/>
        </a:p>
      </dgm:t>
    </dgm:pt>
    <dgm:pt modelId="{8F9990CB-2155-4C99-8C33-610309837A54}">
      <dgm:prSet phldrT="[Texto]"/>
      <dgm:spPr/>
      <dgm:t>
        <a:bodyPr/>
        <a:lstStyle/>
        <a:p>
          <a:r>
            <a:rPr lang="pt-BR" dirty="0" smtClean="0"/>
            <a:t>5</a:t>
          </a:r>
          <a:endParaRPr lang="en-US" dirty="0"/>
        </a:p>
      </dgm:t>
    </dgm:pt>
    <dgm:pt modelId="{BCAEDC2B-6020-46B7-8E21-6C11760CE32C}" type="parTrans" cxnId="{BE8D0819-4409-4E20-8B6F-9C189943550C}">
      <dgm:prSet/>
      <dgm:spPr/>
      <dgm:t>
        <a:bodyPr/>
        <a:lstStyle/>
        <a:p>
          <a:endParaRPr lang="en-US"/>
        </a:p>
      </dgm:t>
    </dgm:pt>
    <dgm:pt modelId="{D43817CD-D159-4C6E-8349-110DBBA2E7F4}" type="sibTrans" cxnId="{BE8D0819-4409-4E20-8B6F-9C189943550C}">
      <dgm:prSet/>
      <dgm:spPr/>
      <dgm:t>
        <a:bodyPr/>
        <a:lstStyle/>
        <a:p>
          <a:endParaRPr lang="en-US"/>
        </a:p>
      </dgm:t>
    </dgm:pt>
    <dgm:pt modelId="{8F4C2C0C-8EB6-4F20-8D85-8BC8F5D44442}">
      <dgm:prSet phldrT="[Texto]"/>
      <dgm:spPr/>
      <dgm:t>
        <a:bodyPr/>
        <a:lstStyle/>
        <a:p>
          <a:r>
            <a:rPr lang="pt-BR" dirty="0" smtClean="0"/>
            <a:t>Machine Learn Solutions</a:t>
          </a:r>
          <a:endParaRPr lang="en-US" dirty="0"/>
        </a:p>
      </dgm:t>
    </dgm:pt>
    <dgm:pt modelId="{7E8EACBA-57F0-4098-8F1A-FF2367ACF932}" type="parTrans" cxnId="{D5CD2566-CA59-479D-BEC0-28A4158ABF65}">
      <dgm:prSet/>
      <dgm:spPr/>
      <dgm:t>
        <a:bodyPr/>
        <a:lstStyle/>
        <a:p>
          <a:endParaRPr lang="en-US"/>
        </a:p>
      </dgm:t>
    </dgm:pt>
    <dgm:pt modelId="{CBD67914-4AC4-4601-B83E-625A362CBB97}" type="sibTrans" cxnId="{D5CD2566-CA59-479D-BEC0-28A4158ABF65}">
      <dgm:prSet/>
      <dgm:spPr/>
      <dgm:t>
        <a:bodyPr/>
        <a:lstStyle/>
        <a:p>
          <a:endParaRPr lang="en-US"/>
        </a:p>
      </dgm:t>
    </dgm:pt>
    <dgm:pt modelId="{4BFB5DE8-0630-46F6-B66B-EBB15C6FD51E}" type="pres">
      <dgm:prSet presAssocID="{9010C6BC-6E0C-40FB-877D-AB248908A7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2A74212-590C-4FE2-ADC6-28E0699160D0}" type="pres">
      <dgm:prSet presAssocID="{888F37CD-A07A-48D6-96FB-158E45B6A50B}" presName="composite" presStyleCnt="0"/>
      <dgm:spPr/>
    </dgm:pt>
    <dgm:pt modelId="{C5174551-EDBC-4B08-A5B6-24C14F605F15}" type="pres">
      <dgm:prSet presAssocID="{888F37CD-A07A-48D6-96FB-158E45B6A50B}" presName="parentText" presStyleLbl="alignNode1" presStyleIdx="0" presStyleCnt="5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FA1F6-F18F-461C-B96E-7700243BBC0D}" type="pres">
      <dgm:prSet presAssocID="{888F37CD-A07A-48D6-96FB-158E45B6A50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1ED0F-B640-4A98-9EFE-6EF9F858D535}" type="pres">
      <dgm:prSet presAssocID="{C4C7D98E-494F-4B75-A591-C6D289404813}" presName="sp" presStyleCnt="0"/>
      <dgm:spPr/>
    </dgm:pt>
    <dgm:pt modelId="{B572C8AB-AED2-4BAD-990D-7B1F160D5441}" type="pres">
      <dgm:prSet presAssocID="{709DF17D-A7EF-4EDA-AD79-6ABA09A2D587}" presName="composite" presStyleCnt="0"/>
      <dgm:spPr/>
    </dgm:pt>
    <dgm:pt modelId="{3878721A-4B74-4D08-9A8B-32784FB9EC97}" type="pres">
      <dgm:prSet presAssocID="{709DF17D-A7EF-4EDA-AD79-6ABA09A2D587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46ACAA-1973-4EC8-B970-A0B222E2DC1A}" type="pres">
      <dgm:prSet presAssocID="{709DF17D-A7EF-4EDA-AD79-6ABA09A2D587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0C88F6-CE73-4863-87B8-A48ECAC048B7}" type="pres">
      <dgm:prSet presAssocID="{541BD587-A2FF-4FCF-82F2-6EE4F649D0ED}" presName="sp" presStyleCnt="0"/>
      <dgm:spPr/>
    </dgm:pt>
    <dgm:pt modelId="{7B72D373-F398-43DC-B6B7-35757CE93658}" type="pres">
      <dgm:prSet presAssocID="{A74B70A4-0AD6-4369-9D96-FDBAEB05FBD1}" presName="composite" presStyleCnt="0"/>
      <dgm:spPr/>
    </dgm:pt>
    <dgm:pt modelId="{50FF0E04-EC16-44B5-839F-C767A938AC67}" type="pres">
      <dgm:prSet presAssocID="{A74B70A4-0AD6-4369-9D96-FDBAEB05FBD1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40BDC2-7BB8-43C6-B97F-73F31CA1AD06}" type="pres">
      <dgm:prSet presAssocID="{A74B70A4-0AD6-4369-9D96-FDBAEB05FBD1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74314-ECDE-4872-889C-6490E62B3A82}" type="pres">
      <dgm:prSet presAssocID="{1EB87380-DE16-4712-9DD8-1E6354FECFB7}" presName="sp" presStyleCnt="0"/>
      <dgm:spPr/>
    </dgm:pt>
    <dgm:pt modelId="{4987C271-9C5A-40AB-B82A-71CCAF702BB8}" type="pres">
      <dgm:prSet presAssocID="{C09EE96D-69A7-48A3-9330-54C710D55F54}" presName="composite" presStyleCnt="0"/>
      <dgm:spPr/>
    </dgm:pt>
    <dgm:pt modelId="{2463AF03-DD96-4D3B-A3D1-A245D25367A1}" type="pres">
      <dgm:prSet presAssocID="{C09EE96D-69A7-48A3-9330-54C710D55F5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09FB6-FD94-4166-97E7-B31E4D454D23}" type="pres">
      <dgm:prSet presAssocID="{C09EE96D-69A7-48A3-9330-54C710D55F5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0EA49-658F-43A0-9D4E-6C11181F9C24}" type="pres">
      <dgm:prSet presAssocID="{820CB084-9259-4D51-8564-1EE162AB16B0}" presName="sp" presStyleCnt="0"/>
      <dgm:spPr/>
    </dgm:pt>
    <dgm:pt modelId="{835B9AC5-EEFD-45F3-A477-028D68D0834B}" type="pres">
      <dgm:prSet presAssocID="{8F9990CB-2155-4C99-8C33-610309837A54}" presName="composite" presStyleCnt="0"/>
      <dgm:spPr/>
    </dgm:pt>
    <dgm:pt modelId="{64B65CA5-F42F-4F58-AC6A-D61CD38BBEC0}" type="pres">
      <dgm:prSet presAssocID="{8F9990CB-2155-4C99-8C33-610309837A5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1C2B6-959A-4F09-A001-CAD34416FC82}" type="pres">
      <dgm:prSet presAssocID="{8F9990CB-2155-4C99-8C33-610309837A5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41084E-1BCF-444C-9F43-3D08B42BF071}" type="presOf" srcId="{8B6CA13B-6D93-4AEF-AA44-106996C1028F}" destId="{1C40BDC2-7BB8-43C6-B97F-73F31CA1AD06}" srcOrd="0" destOrd="0" presId="urn:microsoft.com/office/officeart/2005/8/layout/chevron2"/>
    <dgm:cxn modelId="{D5CD2566-CA59-479D-BEC0-28A4158ABF65}" srcId="{C09EE96D-69A7-48A3-9330-54C710D55F54}" destId="{8F4C2C0C-8EB6-4F20-8D85-8BC8F5D44442}" srcOrd="0" destOrd="0" parTransId="{7E8EACBA-57F0-4098-8F1A-FF2367ACF932}" sibTransId="{CBD67914-4AC4-4601-B83E-625A362CBB97}"/>
    <dgm:cxn modelId="{BC735EDA-712F-4824-B45F-206F2B2D19F8}" srcId="{A74B70A4-0AD6-4369-9D96-FDBAEB05FBD1}" destId="{8B6CA13B-6D93-4AEF-AA44-106996C1028F}" srcOrd="0" destOrd="0" parTransId="{14126801-453C-4B76-B438-ABAF18FCBC35}" sibTransId="{5E5C867B-BFDB-40D7-9A92-65C17FF33A89}"/>
    <dgm:cxn modelId="{C48240CF-4228-4484-97D7-937402D0C72A}" srcId="{8F9990CB-2155-4C99-8C33-610309837A54}" destId="{074150C2-4737-471F-A7D8-B08674729A51}" srcOrd="0" destOrd="0" parTransId="{4EC7DD4C-3ED5-4322-906B-D4C61D713094}" sibTransId="{361C0705-46E3-4686-BD9E-129E48FA3191}"/>
    <dgm:cxn modelId="{B6D3C7AA-C4C4-47D5-BC5E-844040DE529F}" srcId="{9010C6BC-6E0C-40FB-877D-AB248908A7A8}" destId="{888F37CD-A07A-48D6-96FB-158E45B6A50B}" srcOrd="0" destOrd="0" parTransId="{24FE461F-37D8-44F2-93D1-49E0B29E2F66}" sibTransId="{C4C7D98E-494F-4B75-A591-C6D289404813}"/>
    <dgm:cxn modelId="{CE1B2E94-1307-4C90-A54E-BC0D86FF7227}" type="presOf" srcId="{709DF17D-A7EF-4EDA-AD79-6ABA09A2D587}" destId="{3878721A-4B74-4D08-9A8B-32784FB9EC97}" srcOrd="0" destOrd="0" presId="urn:microsoft.com/office/officeart/2005/8/layout/chevron2"/>
    <dgm:cxn modelId="{3B2DF3F0-8BB3-4BA9-8DBF-389A4E60878F}" type="presOf" srcId="{074150C2-4737-471F-A7D8-B08674729A51}" destId="{6911C2B6-959A-4F09-A001-CAD34416FC82}" srcOrd="0" destOrd="0" presId="urn:microsoft.com/office/officeart/2005/8/layout/chevron2"/>
    <dgm:cxn modelId="{B7979D23-CC67-4365-A628-F5DBF6F632A1}" type="presOf" srcId="{8FF6D64B-D199-4C14-B3EA-EDBE2857F09F}" destId="{E1AFA1F6-F18F-461C-B96E-7700243BBC0D}" srcOrd="0" destOrd="0" presId="urn:microsoft.com/office/officeart/2005/8/layout/chevron2"/>
    <dgm:cxn modelId="{271E0BED-265C-43E8-A2A1-C9E3B788B9D7}" type="presOf" srcId="{A74B70A4-0AD6-4369-9D96-FDBAEB05FBD1}" destId="{50FF0E04-EC16-44B5-839F-C767A938AC67}" srcOrd="0" destOrd="0" presId="urn:microsoft.com/office/officeart/2005/8/layout/chevron2"/>
    <dgm:cxn modelId="{3BE5B4F1-2373-43A3-AD13-6AA216EEC3AA}" srcId="{709DF17D-A7EF-4EDA-AD79-6ABA09A2D587}" destId="{A42DAB82-A142-4081-87C4-F182F1E1A83D}" srcOrd="0" destOrd="0" parTransId="{7FC76B99-AD2E-4053-BF32-2B2C777A514B}" sibTransId="{3531257A-1C09-4884-B8F2-FA8614AD1A37}"/>
    <dgm:cxn modelId="{ADC06FAE-E136-492A-B628-295F2A12DDDB}" type="presOf" srcId="{8F9990CB-2155-4C99-8C33-610309837A54}" destId="{64B65CA5-F42F-4F58-AC6A-D61CD38BBEC0}" srcOrd="0" destOrd="0" presId="urn:microsoft.com/office/officeart/2005/8/layout/chevron2"/>
    <dgm:cxn modelId="{599A15CE-B645-40FF-B503-4BAE6441FB91}" srcId="{9010C6BC-6E0C-40FB-877D-AB248908A7A8}" destId="{709DF17D-A7EF-4EDA-AD79-6ABA09A2D587}" srcOrd="1" destOrd="0" parTransId="{1266E445-266C-4C99-B191-049C7D474802}" sibTransId="{541BD587-A2FF-4FCF-82F2-6EE4F649D0ED}"/>
    <dgm:cxn modelId="{7B6AE0AE-761A-412A-B6D2-7BC78BFEE10F}" srcId="{9010C6BC-6E0C-40FB-877D-AB248908A7A8}" destId="{C09EE96D-69A7-48A3-9330-54C710D55F54}" srcOrd="3" destOrd="0" parTransId="{C73CC0D2-BBD3-49C7-8624-0134B442B938}" sibTransId="{820CB084-9259-4D51-8564-1EE162AB16B0}"/>
    <dgm:cxn modelId="{FCF53282-A516-4DBC-81B3-9A7E779053E7}" type="presOf" srcId="{C09EE96D-69A7-48A3-9330-54C710D55F54}" destId="{2463AF03-DD96-4D3B-A3D1-A245D25367A1}" srcOrd="0" destOrd="0" presId="urn:microsoft.com/office/officeart/2005/8/layout/chevron2"/>
    <dgm:cxn modelId="{8D064495-C183-4699-8DDB-C637933F75A9}" type="presOf" srcId="{8F4C2C0C-8EB6-4F20-8D85-8BC8F5D44442}" destId="{3FB09FB6-FD94-4166-97E7-B31E4D454D23}" srcOrd="0" destOrd="0" presId="urn:microsoft.com/office/officeart/2005/8/layout/chevron2"/>
    <dgm:cxn modelId="{CFF7BD00-A479-4A41-8675-7C3EB3243B61}" type="presOf" srcId="{9010C6BC-6E0C-40FB-877D-AB248908A7A8}" destId="{4BFB5DE8-0630-46F6-B66B-EBB15C6FD51E}" srcOrd="0" destOrd="0" presId="urn:microsoft.com/office/officeart/2005/8/layout/chevron2"/>
    <dgm:cxn modelId="{272D095D-7644-44EF-A6E2-69BD51D680DF}" srcId="{9010C6BC-6E0C-40FB-877D-AB248908A7A8}" destId="{A74B70A4-0AD6-4369-9D96-FDBAEB05FBD1}" srcOrd="2" destOrd="0" parTransId="{16030C77-00A2-48C7-93CE-8E09C6F62D5E}" sibTransId="{1EB87380-DE16-4712-9DD8-1E6354FECFB7}"/>
    <dgm:cxn modelId="{453787A0-D7D5-474A-AFFE-CD0FD2AFCF47}" type="presOf" srcId="{888F37CD-A07A-48D6-96FB-158E45B6A50B}" destId="{C5174551-EDBC-4B08-A5B6-24C14F605F15}" srcOrd="0" destOrd="0" presId="urn:microsoft.com/office/officeart/2005/8/layout/chevron2"/>
    <dgm:cxn modelId="{6E992197-A63D-48A6-AADB-B82A58F1C677}" srcId="{888F37CD-A07A-48D6-96FB-158E45B6A50B}" destId="{8FF6D64B-D199-4C14-B3EA-EDBE2857F09F}" srcOrd="0" destOrd="0" parTransId="{7FB91062-DBEC-43E7-A2A0-ECA0C5968F71}" sibTransId="{56E0803A-2711-472B-9785-37527C0B558E}"/>
    <dgm:cxn modelId="{62E3C70C-1D80-482F-829C-ECA2E0E0A605}" type="presOf" srcId="{A42DAB82-A142-4081-87C4-F182F1E1A83D}" destId="{7946ACAA-1973-4EC8-B970-A0B222E2DC1A}" srcOrd="0" destOrd="0" presId="urn:microsoft.com/office/officeart/2005/8/layout/chevron2"/>
    <dgm:cxn modelId="{BE8D0819-4409-4E20-8B6F-9C189943550C}" srcId="{9010C6BC-6E0C-40FB-877D-AB248908A7A8}" destId="{8F9990CB-2155-4C99-8C33-610309837A54}" srcOrd="4" destOrd="0" parTransId="{BCAEDC2B-6020-46B7-8E21-6C11760CE32C}" sibTransId="{D43817CD-D159-4C6E-8349-110DBBA2E7F4}"/>
    <dgm:cxn modelId="{7061D4A1-3223-4341-86E8-2DEC9262B785}" type="presParOf" srcId="{4BFB5DE8-0630-46F6-B66B-EBB15C6FD51E}" destId="{D2A74212-590C-4FE2-ADC6-28E0699160D0}" srcOrd="0" destOrd="0" presId="urn:microsoft.com/office/officeart/2005/8/layout/chevron2"/>
    <dgm:cxn modelId="{26B4E5F5-A8E8-4CC3-97CA-7543A6CD95A6}" type="presParOf" srcId="{D2A74212-590C-4FE2-ADC6-28E0699160D0}" destId="{C5174551-EDBC-4B08-A5B6-24C14F605F15}" srcOrd="0" destOrd="0" presId="urn:microsoft.com/office/officeart/2005/8/layout/chevron2"/>
    <dgm:cxn modelId="{083748A7-6F33-4CBD-B096-27E6F83F1B94}" type="presParOf" srcId="{D2A74212-590C-4FE2-ADC6-28E0699160D0}" destId="{E1AFA1F6-F18F-461C-B96E-7700243BBC0D}" srcOrd="1" destOrd="0" presId="urn:microsoft.com/office/officeart/2005/8/layout/chevron2"/>
    <dgm:cxn modelId="{45E5F9D4-28F1-496D-A2F0-718C1F157958}" type="presParOf" srcId="{4BFB5DE8-0630-46F6-B66B-EBB15C6FD51E}" destId="{A721ED0F-B640-4A98-9EFE-6EF9F858D535}" srcOrd="1" destOrd="0" presId="urn:microsoft.com/office/officeart/2005/8/layout/chevron2"/>
    <dgm:cxn modelId="{4713AAAE-E01E-41D3-804E-F69925D424C6}" type="presParOf" srcId="{4BFB5DE8-0630-46F6-B66B-EBB15C6FD51E}" destId="{B572C8AB-AED2-4BAD-990D-7B1F160D5441}" srcOrd="2" destOrd="0" presId="urn:microsoft.com/office/officeart/2005/8/layout/chevron2"/>
    <dgm:cxn modelId="{7D71F47F-8E29-4AFE-8D05-8DD6D66EE719}" type="presParOf" srcId="{B572C8AB-AED2-4BAD-990D-7B1F160D5441}" destId="{3878721A-4B74-4D08-9A8B-32784FB9EC97}" srcOrd="0" destOrd="0" presId="urn:microsoft.com/office/officeart/2005/8/layout/chevron2"/>
    <dgm:cxn modelId="{7C7EB583-29F4-4A8D-ABB9-B2C4C1DA8F9C}" type="presParOf" srcId="{B572C8AB-AED2-4BAD-990D-7B1F160D5441}" destId="{7946ACAA-1973-4EC8-B970-A0B222E2DC1A}" srcOrd="1" destOrd="0" presId="urn:microsoft.com/office/officeart/2005/8/layout/chevron2"/>
    <dgm:cxn modelId="{D9018DD5-338E-4898-A3E6-2F37034493D0}" type="presParOf" srcId="{4BFB5DE8-0630-46F6-B66B-EBB15C6FD51E}" destId="{F50C88F6-CE73-4863-87B8-A48ECAC048B7}" srcOrd="3" destOrd="0" presId="urn:microsoft.com/office/officeart/2005/8/layout/chevron2"/>
    <dgm:cxn modelId="{9A3B4B5C-3F7C-4ECB-A6D1-7BC11F28EF2A}" type="presParOf" srcId="{4BFB5DE8-0630-46F6-B66B-EBB15C6FD51E}" destId="{7B72D373-F398-43DC-B6B7-35757CE93658}" srcOrd="4" destOrd="0" presId="urn:microsoft.com/office/officeart/2005/8/layout/chevron2"/>
    <dgm:cxn modelId="{4359CC52-106B-425A-BE97-F2F2591A1103}" type="presParOf" srcId="{7B72D373-F398-43DC-B6B7-35757CE93658}" destId="{50FF0E04-EC16-44B5-839F-C767A938AC67}" srcOrd="0" destOrd="0" presId="urn:microsoft.com/office/officeart/2005/8/layout/chevron2"/>
    <dgm:cxn modelId="{91470BCF-877A-4953-949A-9B34AEDFB7E6}" type="presParOf" srcId="{7B72D373-F398-43DC-B6B7-35757CE93658}" destId="{1C40BDC2-7BB8-43C6-B97F-73F31CA1AD06}" srcOrd="1" destOrd="0" presId="urn:microsoft.com/office/officeart/2005/8/layout/chevron2"/>
    <dgm:cxn modelId="{5DD02F2E-B39B-4DE6-9B94-EF1BD839AF4C}" type="presParOf" srcId="{4BFB5DE8-0630-46F6-B66B-EBB15C6FD51E}" destId="{68174314-ECDE-4872-889C-6490E62B3A82}" srcOrd="5" destOrd="0" presId="urn:microsoft.com/office/officeart/2005/8/layout/chevron2"/>
    <dgm:cxn modelId="{61996492-639C-4653-936A-4AAE09794805}" type="presParOf" srcId="{4BFB5DE8-0630-46F6-B66B-EBB15C6FD51E}" destId="{4987C271-9C5A-40AB-B82A-71CCAF702BB8}" srcOrd="6" destOrd="0" presId="urn:microsoft.com/office/officeart/2005/8/layout/chevron2"/>
    <dgm:cxn modelId="{5AC0E6AD-EEC7-44C6-A72A-1ECCA405DD12}" type="presParOf" srcId="{4987C271-9C5A-40AB-B82A-71CCAF702BB8}" destId="{2463AF03-DD96-4D3B-A3D1-A245D25367A1}" srcOrd="0" destOrd="0" presId="urn:microsoft.com/office/officeart/2005/8/layout/chevron2"/>
    <dgm:cxn modelId="{0D7F5974-3296-4A25-BA44-5C8E67DAC674}" type="presParOf" srcId="{4987C271-9C5A-40AB-B82A-71CCAF702BB8}" destId="{3FB09FB6-FD94-4166-97E7-B31E4D454D23}" srcOrd="1" destOrd="0" presId="urn:microsoft.com/office/officeart/2005/8/layout/chevron2"/>
    <dgm:cxn modelId="{BF68D719-12F7-49F7-9436-ABC8DCF16A21}" type="presParOf" srcId="{4BFB5DE8-0630-46F6-B66B-EBB15C6FD51E}" destId="{B470EA49-658F-43A0-9D4E-6C11181F9C24}" srcOrd="7" destOrd="0" presId="urn:microsoft.com/office/officeart/2005/8/layout/chevron2"/>
    <dgm:cxn modelId="{A92C1F90-12C4-427F-A42B-466538FB210F}" type="presParOf" srcId="{4BFB5DE8-0630-46F6-B66B-EBB15C6FD51E}" destId="{835B9AC5-EEFD-45F3-A477-028D68D0834B}" srcOrd="8" destOrd="0" presId="urn:microsoft.com/office/officeart/2005/8/layout/chevron2"/>
    <dgm:cxn modelId="{7022FC93-AF7E-4F1A-B2FF-3DD085DC493D}" type="presParOf" srcId="{835B9AC5-EEFD-45F3-A477-028D68D0834B}" destId="{64B65CA5-F42F-4F58-AC6A-D61CD38BBEC0}" srcOrd="0" destOrd="0" presId="urn:microsoft.com/office/officeart/2005/8/layout/chevron2"/>
    <dgm:cxn modelId="{45999BFE-C84F-4B7E-86A5-6DE9A0F825C6}" type="presParOf" srcId="{835B9AC5-EEFD-45F3-A477-028D68D0834B}" destId="{6911C2B6-959A-4F09-A001-CAD34416FC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038AC-8071-4E0F-B794-02CD7DAA807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ECDAECE6-4CFD-4726-9800-EC00AC7D09CD}">
      <dgm:prSet phldrT="[Text]"/>
      <dgm:spPr/>
      <dgm:t>
        <a:bodyPr/>
        <a:lstStyle/>
        <a:p>
          <a:r>
            <a:rPr lang="pt-BR" dirty="0" smtClean="0"/>
            <a:t>Infrastructure</a:t>
          </a:r>
          <a:endParaRPr lang="en-US" dirty="0"/>
        </a:p>
      </dgm:t>
    </dgm:pt>
    <dgm:pt modelId="{DA50D527-0F25-4522-ADD7-2386051E3481}" type="parTrans" cxnId="{BC23258A-248E-4F29-AB47-782EC06EF778}">
      <dgm:prSet/>
      <dgm:spPr/>
      <dgm:t>
        <a:bodyPr/>
        <a:lstStyle/>
        <a:p>
          <a:endParaRPr lang="en-US"/>
        </a:p>
      </dgm:t>
    </dgm:pt>
    <dgm:pt modelId="{6F91D776-5DDF-4640-93D7-4FE7F8231C2D}" type="sibTrans" cxnId="{BC23258A-248E-4F29-AB47-782EC06EF778}">
      <dgm:prSet/>
      <dgm:spPr/>
      <dgm:t>
        <a:bodyPr/>
        <a:lstStyle/>
        <a:p>
          <a:endParaRPr lang="en-US"/>
        </a:p>
      </dgm:t>
    </dgm:pt>
    <dgm:pt modelId="{A8935AD7-DC71-408B-8100-AE1F8B88D736}">
      <dgm:prSet phldrT="[Text]"/>
      <dgm:spPr/>
      <dgm:t>
        <a:bodyPr/>
        <a:lstStyle/>
        <a:p>
          <a:r>
            <a:rPr lang="pt-BR" dirty="0" smtClean="0"/>
            <a:t>Data Analysis / Statistics</a:t>
          </a:r>
          <a:endParaRPr lang="en-US" dirty="0"/>
        </a:p>
      </dgm:t>
    </dgm:pt>
    <dgm:pt modelId="{808FA33F-BFA1-405A-B51F-74DA17EF1261}" type="parTrans" cxnId="{62B6A1D0-F03C-4AA5-A0E0-5ABB63ABCD7F}">
      <dgm:prSet/>
      <dgm:spPr/>
      <dgm:t>
        <a:bodyPr/>
        <a:lstStyle/>
        <a:p>
          <a:endParaRPr lang="en-US"/>
        </a:p>
      </dgm:t>
    </dgm:pt>
    <dgm:pt modelId="{1B321F48-2108-4E60-A8D0-3DF8C25BD289}" type="sibTrans" cxnId="{62B6A1D0-F03C-4AA5-A0E0-5ABB63ABCD7F}">
      <dgm:prSet/>
      <dgm:spPr/>
      <dgm:t>
        <a:bodyPr/>
        <a:lstStyle/>
        <a:p>
          <a:endParaRPr lang="en-US"/>
        </a:p>
      </dgm:t>
    </dgm:pt>
    <dgm:pt modelId="{1D5070E3-F12B-4129-8E4C-2D78DB136DED}">
      <dgm:prSet phldrT="[Text]"/>
      <dgm:spPr/>
      <dgm:t>
        <a:bodyPr/>
        <a:lstStyle/>
        <a:p>
          <a:r>
            <a:rPr lang="pt-BR" dirty="0" smtClean="0"/>
            <a:t>Visualization / Documentation</a:t>
          </a:r>
          <a:endParaRPr lang="en-US" dirty="0"/>
        </a:p>
      </dgm:t>
    </dgm:pt>
    <dgm:pt modelId="{10386E45-7EEF-4B8A-8480-C34B80C45714}" type="parTrans" cxnId="{0D335746-EB31-4FB2-B74C-70318F8A3313}">
      <dgm:prSet/>
      <dgm:spPr/>
      <dgm:t>
        <a:bodyPr/>
        <a:lstStyle/>
        <a:p>
          <a:endParaRPr lang="en-US"/>
        </a:p>
      </dgm:t>
    </dgm:pt>
    <dgm:pt modelId="{7EBC21E3-ABCC-44A4-AA3F-340B248E7533}" type="sibTrans" cxnId="{0D335746-EB31-4FB2-B74C-70318F8A3313}">
      <dgm:prSet/>
      <dgm:spPr/>
      <dgm:t>
        <a:bodyPr/>
        <a:lstStyle/>
        <a:p>
          <a:endParaRPr lang="en-US"/>
        </a:p>
      </dgm:t>
    </dgm:pt>
    <dgm:pt modelId="{BDDFF8AF-309A-4D46-9D63-6BC1EC3E1289}" type="pres">
      <dgm:prSet presAssocID="{DF5038AC-8071-4E0F-B794-02CD7DAA8077}" presName="Name0" presStyleCnt="0">
        <dgm:presLayoutVars>
          <dgm:dir/>
          <dgm:resizeHandles val="exact"/>
        </dgm:presLayoutVars>
      </dgm:prSet>
      <dgm:spPr/>
    </dgm:pt>
    <dgm:pt modelId="{D9742817-DA20-4855-B2D1-113A56C7C3C7}" type="pres">
      <dgm:prSet presAssocID="{DF5038AC-8071-4E0F-B794-02CD7DAA8077}" presName="bkgdShp" presStyleLbl="alignAccFollowNode1" presStyleIdx="0" presStyleCnt="1"/>
      <dgm:spPr/>
    </dgm:pt>
    <dgm:pt modelId="{C776AAE6-CF8F-4AA2-8386-C18B796AC4BE}" type="pres">
      <dgm:prSet presAssocID="{DF5038AC-8071-4E0F-B794-02CD7DAA8077}" presName="linComp" presStyleCnt="0"/>
      <dgm:spPr/>
    </dgm:pt>
    <dgm:pt modelId="{0E91A18D-9BC3-4F71-9ED2-43060F988F16}" type="pres">
      <dgm:prSet presAssocID="{ECDAECE6-4CFD-4726-9800-EC00AC7D09CD}" presName="compNode" presStyleCnt="0"/>
      <dgm:spPr/>
    </dgm:pt>
    <dgm:pt modelId="{081F110C-8A44-40E6-9A06-1EAEF579D024}" type="pres">
      <dgm:prSet presAssocID="{ECDAECE6-4CFD-4726-9800-EC00AC7D09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EED5B-8DCF-4965-BB39-62D4B4F4A2DA}" type="pres">
      <dgm:prSet presAssocID="{ECDAECE6-4CFD-4726-9800-EC00AC7D09CD}" presName="invisiNode" presStyleLbl="node1" presStyleIdx="0" presStyleCnt="3"/>
      <dgm:spPr/>
    </dgm:pt>
    <dgm:pt modelId="{BEE927B6-31C1-4812-8498-45C7F27091E1}" type="pres">
      <dgm:prSet presAssocID="{ECDAECE6-4CFD-4726-9800-EC00AC7D09CD}" presName="imagNode" presStyleLbl="fgImgPlace1" presStyleIdx="0" presStyleCnt="3" custScaleX="606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03227BFA-F74A-4EA7-A63D-8C5C2580CC30}" type="pres">
      <dgm:prSet presAssocID="{6F91D776-5DDF-4640-93D7-4FE7F8231C2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172DF1-0869-4CD3-ABE0-0C2EDDA3D8C3}" type="pres">
      <dgm:prSet presAssocID="{A8935AD7-DC71-408B-8100-AE1F8B88D736}" presName="compNode" presStyleCnt="0"/>
      <dgm:spPr/>
    </dgm:pt>
    <dgm:pt modelId="{E084451C-2355-4E2B-96FC-E2C61DEFFCF6}" type="pres">
      <dgm:prSet presAssocID="{A8935AD7-DC71-408B-8100-AE1F8B88D73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14278-27E5-4D80-A095-84CADE428664}" type="pres">
      <dgm:prSet presAssocID="{A8935AD7-DC71-408B-8100-AE1F8B88D736}" presName="invisiNode" presStyleLbl="node1" presStyleIdx="1" presStyleCnt="3"/>
      <dgm:spPr/>
    </dgm:pt>
    <dgm:pt modelId="{D78285F0-81A5-4DE8-AED4-95D6844F791D}" type="pres">
      <dgm:prSet presAssocID="{A8935AD7-DC71-408B-8100-AE1F8B88D736}" presName="imagNode" presStyleLbl="fgImgPlace1" presStyleIdx="1" presStyleCnt="3" custScaleX="6656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4FF6DDE-0EDB-4A8D-BDE8-7BFBE56468F1}" type="pres">
      <dgm:prSet presAssocID="{1B321F48-2108-4E60-A8D0-3DF8C25BD28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D63DB25-2CD7-4181-889F-9756674D8B97}" type="pres">
      <dgm:prSet presAssocID="{1D5070E3-F12B-4129-8E4C-2D78DB136DED}" presName="compNode" presStyleCnt="0"/>
      <dgm:spPr/>
    </dgm:pt>
    <dgm:pt modelId="{76666BF8-8A98-4C0C-A84E-EA9B762B5C65}" type="pres">
      <dgm:prSet presAssocID="{1D5070E3-F12B-4129-8E4C-2D78DB136D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53960-AFBE-4BBA-A216-45DA6D7574B9}" type="pres">
      <dgm:prSet presAssocID="{1D5070E3-F12B-4129-8E4C-2D78DB136DED}" presName="invisiNode" presStyleLbl="node1" presStyleIdx="2" presStyleCnt="3"/>
      <dgm:spPr/>
    </dgm:pt>
    <dgm:pt modelId="{F5BB6121-1DE8-4940-B172-3804BF0622AD}" type="pres">
      <dgm:prSet presAssocID="{1D5070E3-F12B-4129-8E4C-2D78DB136DED}" presName="imagNode" presStyleLbl="fgImgPlace1" presStyleIdx="2" presStyleCnt="3" custScaleX="6963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62B6A1D0-F03C-4AA5-A0E0-5ABB63ABCD7F}" srcId="{DF5038AC-8071-4E0F-B794-02CD7DAA8077}" destId="{A8935AD7-DC71-408B-8100-AE1F8B88D736}" srcOrd="1" destOrd="0" parTransId="{808FA33F-BFA1-405A-B51F-74DA17EF1261}" sibTransId="{1B321F48-2108-4E60-A8D0-3DF8C25BD289}"/>
    <dgm:cxn modelId="{A2AAD7BE-3F0B-43BA-9103-341164481D9B}" type="presOf" srcId="{ECDAECE6-4CFD-4726-9800-EC00AC7D09CD}" destId="{081F110C-8A44-40E6-9A06-1EAEF579D024}" srcOrd="0" destOrd="0" presId="urn:microsoft.com/office/officeart/2005/8/layout/pList2"/>
    <dgm:cxn modelId="{89D81A79-7EC4-41B7-B894-0F2E90DDB664}" type="presOf" srcId="{DF5038AC-8071-4E0F-B794-02CD7DAA8077}" destId="{BDDFF8AF-309A-4D46-9D63-6BC1EC3E1289}" srcOrd="0" destOrd="0" presId="urn:microsoft.com/office/officeart/2005/8/layout/pList2"/>
    <dgm:cxn modelId="{8D4927A2-90A9-488B-8AAD-4A46C55550C3}" type="presOf" srcId="{A8935AD7-DC71-408B-8100-AE1F8B88D736}" destId="{E084451C-2355-4E2B-96FC-E2C61DEFFCF6}" srcOrd="0" destOrd="0" presId="urn:microsoft.com/office/officeart/2005/8/layout/pList2"/>
    <dgm:cxn modelId="{BC23258A-248E-4F29-AB47-782EC06EF778}" srcId="{DF5038AC-8071-4E0F-B794-02CD7DAA8077}" destId="{ECDAECE6-4CFD-4726-9800-EC00AC7D09CD}" srcOrd="0" destOrd="0" parTransId="{DA50D527-0F25-4522-ADD7-2386051E3481}" sibTransId="{6F91D776-5DDF-4640-93D7-4FE7F8231C2D}"/>
    <dgm:cxn modelId="{E2E8C28E-74CD-418C-9BD9-A62F599E0B6F}" type="presOf" srcId="{6F91D776-5DDF-4640-93D7-4FE7F8231C2D}" destId="{03227BFA-F74A-4EA7-A63D-8C5C2580CC30}" srcOrd="0" destOrd="0" presId="urn:microsoft.com/office/officeart/2005/8/layout/pList2"/>
    <dgm:cxn modelId="{17469AA4-5AC0-414E-959E-629FD0C3EA9B}" type="presOf" srcId="{1B321F48-2108-4E60-A8D0-3DF8C25BD289}" destId="{C4FF6DDE-0EDB-4A8D-BDE8-7BFBE56468F1}" srcOrd="0" destOrd="0" presId="urn:microsoft.com/office/officeart/2005/8/layout/pList2"/>
    <dgm:cxn modelId="{0D335746-EB31-4FB2-B74C-70318F8A3313}" srcId="{DF5038AC-8071-4E0F-B794-02CD7DAA8077}" destId="{1D5070E3-F12B-4129-8E4C-2D78DB136DED}" srcOrd="2" destOrd="0" parTransId="{10386E45-7EEF-4B8A-8480-C34B80C45714}" sibTransId="{7EBC21E3-ABCC-44A4-AA3F-340B248E7533}"/>
    <dgm:cxn modelId="{CA43B8FC-6AC8-43DF-BA5F-D638DE1EE683}" type="presOf" srcId="{1D5070E3-F12B-4129-8E4C-2D78DB136DED}" destId="{76666BF8-8A98-4C0C-A84E-EA9B762B5C65}" srcOrd="0" destOrd="0" presId="urn:microsoft.com/office/officeart/2005/8/layout/pList2"/>
    <dgm:cxn modelId="{4888EAEA-1989-4258-B362-615DA62C1C42}" type="presParOf" srcId="{BDDFF8AF-309A-4D46-9D63-6BC1EC3E1289}" destId="{D9742817-DA20-4855-B2D1-113A56C7C3C7}" srcOrd="0" destOrd="0" presId="urn:microsoft.com/office/officeart/2005/8/layout/pList2"/>
    <dgm:cxn modelId="{51A06573-6A5C-4D21-A6E7-7B6F7EB17BA6}" type="presParOf" srcId="{BDDFF8AF-309A-4D46-9D63-6BC1EC3E1289}" destId="{C776AAE6-CF8F-4AA2-8386-C18B796AC4BE}" srcOrd="1" destOrd="0" presId="urn:microsoft.com/office/officeart/2005/8/layout/pList2"/>
    <dgm:cxn modelId="{81ABB68C-FDB2-46DE-94B7-CB53AA2206B3}" type="presParOf" srcId="{C776AAE6-CF8F-4AA2-8386-C18B796AC4BE}" destId="{0E91A18D-9BC3-4F71-9ED2-43060F988F16}" srcOrd="0" destOrd="0" presId="urn:microsoft.com/office/officeart/2005/8/layout/pList2"/>
    <dgm:cxn modelId="{A81031AB-9AC7-416D-8BD6-598457BDB956}" type="presParOf" srcId="{0E91A18D-9BC3-4F71-9ED2-43060F988F16}" destId="{081F110C-8A44-40E6-9A06-1EAEF579D024}" srcOrd="0" destOrd="0" presId="urn:microsoft.com/office/officeart/2005/8/layout/pList2"/>
    <dgm:cxn modelId="{D9FDCBE9-8579-4FC7-9A92-849C0DDA75A6}" type="presParOf" srcId="{0E91A18D-9BC3-4F71-9ED2-43060F988F16}" destId="{78AEED5B-8DCF-4965-BB39-62D4B4F4A2DA}" srcOrd="1" destOrd="0" presId="urn:microsoft.com/office/officeart/2005/8/layout/pList2"/>
    <dgm:cxn modelId="{CD3D8665-A7F1-4FCE-9607-3322ECC0939D}" type="presParOf" srcId="{0E91A18D-9BC3-4F71-9ED2-43060F988F16}" destId="{BEE927B6-31C1-4812-8498-45C7F27091E1}" srcOrd="2" destOrd="0" presId="urn:microsoft.com/office/officeart/2005/8/layout/pList2"/>
    <dgm:cxn modelId="{1FB1C6F1-AFAD-4B0E-AEDB-9949EB7FFF8D}" type="presParOf" srcId="{C776AAE6-CF8F-4AA2-8386-C18B796AC4BE}" destId="{03227BFA-F74A-4EA7-A63D-8C5C2580CC30}" srcOrd="1" destOrd="0" presId="urn:microsoft.com/office/officeart/2005/8/layout/pList2"/>
    <dgm:cxn modelId="{547E840C-5E7E-4027-BE47-BCEAFD7C2B62}" type="presParOf" srcId="{C776AAE6-CF8F-4AA2-8386-C18B796AC4BE}" destId="{C2172DF1-0869-4CD3-ABE0-0C2EDDA3D8C3}" srcOrd="2" destOrd="0" presId="urn:microsoft.com/office/officeart/2005/8/layout/pList2"/>
    <dgm:cxn modelId="{32470CB6-C447-47D2-92F4-C40343A5B5FF}" type="presParOf" srcId="{C2172DF1-0869-4CD3-ABE0-0C2EDDA3D8C3}" destId="{E084451C-2355-4E2B-96FC-E2C61DEFFCF6}" srcOrd="0" destOrd="0" presId="urn:microsoft.com/office/officeart/2005/8/layout/pList2"/>
    <dgm:cxn modelId="{F02E6782-0265-48D8-9130-945A86282893}" type="presParOf" srcId="{C2172DF1-0869-4CD3-ABE0-0C2EDDA3D8C3}" destId="{D1E14278-27E5-4D80-A095-84CADE428664}" srcOrd="1" destOrd="0" presId="urn:microsoft.com/office/officeart/2005/8/layout/pList2"/>
    <dgm:cxn modelId="{7A6CABDD-CE81-44AA-89D9-1A7B704ECA99}" type="presParOf" srcId="{C2172DF1-0869-4CD3-ABE0-0C2EDDA3D8C3}" destId="{D78285F0-81A5-4DE8-AED4-95D6844F791D}" srcOrd="2" destOrd="0" presId="urn:microsoft.com/office/officeart/2005/8/layout/pList2"/>
    <dgm:cxn modelId="{AC671809-3022-4E14-9EDB-E4008E395581}" type="presParOf" srcId="{C776AAE6-CF8F-4AA2-8386-C18B796AC4BE}" destId="{C4FF6DDE-0EDB-4A8D-BDE8-7BFBE56468F1}" srcOrd="3" destOrd="0" presId="urn:microsoft.com/office/officeart/2005/8/layout/pList2"/>
    <dgm:cxn modelId="{4E10FFC9-C57D-45EB-A2D5-D98F69AE8DF7}" type="presParOf" srcId="{C776AAE6-CF8F-4AA2-8386-C18B796AC4BE}" destId="{7D63DB25-2CD7-4181-889F-9756674D8B97}" srcOrd="4" destOrd="0" presId="urn:microsoft.com/office/officeart/2005/8/layout/pList2"/>
    <dgm:cxn modelId="{A4D9A2A2-E730-4856-B403-185D2843153F}" type="presParOf" srcId="{7D63DB25-2CD7-4181-889F-9756674D8B97}" destId="{76666BF8-8A98-4C0C-A84E-EA9B762B5C65}" srcOrd="0" destOrd="0" presId="urn:microsoft.com/office/officeart/2005/8/layout/pList2"/>
    <dgm:cxn modelId="{6CD364E8-A2F3-4C2F-9205-BD9BB67C75B6}" type="presParOf" srcId="{7D63DB25-2CD7-4181-889F-9756674D8B97}" destId="{DC253960-AFBE-4BBA-A216-45DA6D7574B9}" srcOrd="1" destOrd="0" presId="urn:microsoft.com/office/officeart/2005/8/layout/pList2"/>
    <dgm:cxn modelId="{63352071-21B3-4E89-8E13-BF1D338DA7C6}" type="presParOf" srcId="{7D63DB25-2CD7-4181-889F-9756674D8B97}" destId="{F5BB6121-1DE8-4940-B172-3804BF0622AD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74551-EDBC-4B08-A5B6-24C14F605F15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</a:t>
          </a:r>
          <a:endParaRPr lang="en-US" sz="1700" kern="1200" dirty="0"/>
        </a:p>
      </dsp:txBody>
      <dsp:txXfrm rot="-5400000">
        <a:off x="1" y="319448"/>
        <a:ext cx="635496" cy="272355"/>
      </dsp:txXfrm>
    </dsp:sp>
    <dsp:sp modelId="{E1AFA1F6-F18F-461C-B96E-7700243BBC0D}">
      <dsp:nvSpPr>
        <dsp:cNvPr id="0" name=""/>
        <dsp:cNvSpPr/>
      </dsp:nvSpPr>
      <dsp:spPr>
        <a:xfrm rot="5400000">
          <a:off x="3547641" y="-291044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The Project</a:t>
          </a:r>
          <a:endParaRPr lang="en-US" sz="3200" kern="1200" dirty="0"/>
        </a:p>
      </dsp:txBody>
      <dsp:txXfrm rot="-5400000">
        <a:off x="635496" y="30507"/>
        <a:ext cx="6385588" cy="532491"/>
      </dsp:txXfrm>
    </dsp:sp>
    <dsp:sp modelId="{3878721A-4B74-4D08-9A8B-32784FB9EC97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shade val="80000"/>
            <a:hueOff val="67816"/>
            <a:satOff val="1294"/>
            <a:lumOff val="5714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</a:t>
          </a:r>
          <a:endParaRPr lang="en-US" sz="1700" kern="1200" dirty="0"/>
        </a:p>
      </dsp:txBody>
      <dsp:txXfrm rot="-5400000">
        <a:off x="1" y="1107635"/>
        <a:ext cx="635496" cy="272355"/>
      </dsp:txXfrm>
    </dsp:sp>
    <dsp:sp modelId="{7946ACAA-1973-4EC8-B970-A0B222E2DC1A}">
      <dsp:nvSpPr>
        <dsp:cNvPr id="0" name=""/>
        <dsp:cNvSpPr/>
      </dsp:nvSpPr>
      <dsp:spPr>
        <a:xfrm rot="5400000">
          <a:off x="3547641" y="-2122258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67816"/>
              <a:satOff val="1294"/>
              <a:lumOff val="57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Management Solutions</a:t>
          </a:r>
          <a:endParaRPr lang="en-US" sz="3200" kern="1200" dirty="0"/>
        </a:p>
      </dsp:txBody>
      <dsp:txXfrm rot="-5400000">
        <a:off x="635496" y="818693"/>
        <a:ext cx="6385588" cy="532491"/>
      </dsp:txXfrm>
    </dsp:sp>
    <dsp:sp modelId="{50FF0E04-EC16-44B5-839F-C767A938AC67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</a:t>
          </a:r>
          <a:endParaRPr lang="en-US" sz="1700" kern="1200" dirty="0"/>
        </a:p>
      </dsp:txBody>
      <dsp:txXfrm rot="-5400000">
        <a:off x="1" y="1895821"/>
        <a:ext cx="635496" cy="272355"/>
      </dsp:txXfrm>
    </dsp:sp>
    <dsp:sp modelId="{1C40BDC2-7BB8-43C6-B97F-73F31CA1AD06}">
      <dsp:nvSpPr>
        <dsp:cNvPr id="0" name=""/>
        <dsp:cNvSpPr/>
      </dsp:nvSpPr>
      <dsp:spPr>
        <a:xfrm rot="5400000">
          <a:off x="3547641" y="-133407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Technical Solutions</a:t>
          </a:r>
          <a:endParaRPr lang="en-US" sz="3200" kern="1200" dirty="0"/>
        </a:p>
      </dsp:txBody>
      <dsp:txXfrm rot="-5400000">
        <a:off x="635496" y="1606880"/>
        <a:ext cx="6385588" cy="532491"/>
      </dsp:txXfrm>
    </dsp:sp>
    <dsp:sp modelId="{2463AF03-DD96-4D3B-A3D1-A245D25367A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shade val="80000"/>
            <a:hueOff val="203448"/>
            <a:satOff val="3881"/>
            <a:lumOff val="17141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4</a:t>
          </a:r>
          <a:endParaRPr lang="en-US" sz="1700" kern="1200" dirty="0"/>
        </a:p>
      </dsp:txBody>
      <dsp:txXfrm rot="-5400000">
        <a:off x="1" y="2684008"/>
        <a:ext cx="635496" cy="272355"/>
      </dsp:txXfrm>
    </dsp:sp>
    <dsp:sp modelId="{3FB09FB6-FD94-4166-97E7-B31E4D454D23}">
      <dsp:nvSpPr>
        <dsp:cNvPr id="0" name=""/>
        <dsp:cNvSpPr/>
      </dsp:nvSpPr>
      <dsp:spPr>
        <a:xfrm rot="5400000">
          <a:off x="3547641" y="-545884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03448"/>
              <a:satOff val="3881"/>
              <a:lumOff val="171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Machine Learn Solutions</a:t>
          </a:r>
          <a:endParaRPr lang="en-US" sz="3200" kern="1200" dirty="0"/>
        </a:p>
      </dsp:txBody>
      <dsp:txXfrm rot="-5400000">
        <a:off x="635496" y="2395067"/>
        <a:ext cx="6385588" cy="532491"/>
      </dsp:txXfrm>
    </dsp:sp>
    <dsp:sp modelId="{64B65CA5-F42F-4F58-AC6A-D61CD38BBEC0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5</a:t>
          </a:r>
          <a:endParaRPr lang="en-US" sz="1700" kern="1200" dirty="0"/>
        </a:p>
      </dsp:txBody>
      <dsp:txXfrm rot="-5400000">
        <a:off x="1" y="3472195"/>
        <a:ext cx="635496" cy="272355"/>
      </dsp:txXfrm>
    </dsp:sp>
    <dsp:sp modelId="{6911C2B6-959A-4F09-A001-CAD34416FC82}">
      <dsp:nvSpPr>
        <dsp:cNvPr id="0" name=""/>
        <dsp:cNvSpPr/>
      </dsp:nvSpPr>
      <dsp:spPr>
        <a:xfrm rot="5400000">
          <a:off x="3547641" y="242301"/>
          <a:ext cx="590103" cy="64143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Future Evolution/Conclusion</a:t>
          </a:r>
          <a:endParaRPr lang="en-US" sz="3200" kern="1200" dirty="0"/>
        </a:p>
      </dsp:txBody>
      <dsp:txXfrm rot="-5400000">
        <a:off x="635496" y="3183252"/>
        <a:ext cx="6385588" cy="532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42817-DA20-4855-B2D1-113A56C7C3C7}">
      <dsp:nvSpPr>
        <dsp:cNvPr id="0" name=""/>
        <dsp:cNvSpPr/>
      </dsp:nvSpPr>
      <dsp:spPr>
        <a:xfrm>
          <a:off x="0" y="0"/>
          <a:ext cx="7411278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927B6-31C1-4812-8498-45C7F27091E1}">
      <dsp:nvSpPr>
        <dsp:cNvPr id="0" name=""/>
        <dsp:cNvSpPr/>
      </dsp:nvSpPr>
      <dsp:spPr>
        <a:xfrm>
          <a:off x="650261" y="243840"/>
          <a:ext cx="1321215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F110C-8A44-40E6-9A06-1EAEF579D024}">
      <dsp:nvSpPr>
        <dsp:cNvPr id="0" name=""/>
        <dsp:cNvSpPr/>
      </dsp:nvSpPr>
      <dsp:spPr>
        <a:xfrm rot="10800000">
          <a:off x="222338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Infrastructure</a:t>
          </a:r>
          <a:endParaRPr lang="en-US" sz="2100" kern="1200" dirty="0"/>
        </a:p>
      </dsp:txBody>
      <dsp:txXfrm rot="10800000">
        <a:off x="289290" y="1828799"/>
        <a:ext cx="2043158" cy="2168248"/>
      </dsp:txXfrm>
    </dsp:sp>
    <dsp:sp modelId="{D78285F0-81A5-4DE8-AED4-95D6844F791D}">
      <dsp:nvSpPr>
        <dsp:cNvPr id="0" name=""/>
        <dsp:cNvSpPr/>
      </dsp:nvSpPr>
      <dsp:spPr>
        <a:xfrm>
          <a:off x="2981079" y="243840"/>
          <a:ext cx="1449118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4451C-2355-4E2B-96FC-E2C61DEFFCF6}">
      <dsp:nvSpPr>
        <dsp:cNvPr id="0" name=""/>
        <dsp:cNvSpPr/>
      </dsp:nvSpPr>
      <dsp:spPr>
        <a:xfrm rot="10800000">
          <a:off x="2617107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Data Analysis / Statistics</a:t>
          </a:r>
          <a:endParaRPr lang="en-US" sz="2100" kern="1200" dirty="0"/>
        </a:p>
      </dsp:txBody>
      <dsp:txXfrm rot="10800000">
        <a:off x="2684059" y="1828799"/>
        <a:ext cx="2043158" cy="2168248"/>
      </dsp:txXfrm>
    </dsp:sp>
    <dsp:sp modelId="{F5BB6121-1DE8-4940-B172-3804BF0622AD}">
      <dsp:nvSpPr>
        <dsp:cNvPr id="0" name=""/>
        <dsp:cNvSpPr/>
      </dsp:nvSpPr>
      <dsp:spPr>
        <a:xfrm>
          <a:off x="5342376" y="243840"/>
          <a:ext cx="1516063" cy="134112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66BF8-8A98-4C0C-A84E-EA9B762B5C65}">
      <dsp:nvSpPr>
        <dsp:cNvPr id="0" name=""/>
        <dsp:cNvSpPr/>
      </dsp:nvSpPr>
      <dsp:spPr>
        <a:xfrm rot="10800000">
          <a:off x="5011876" y="1828799"/>
          <a:ext cx="2177062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Visualization / Documentation</a:t>
          </a:r>
          <a:endParaRPr lang="en-US" sz="2100" kern="1200" dirty="0"/>
        </a:p>
      </dsp:txBody>
      <dsp:txXfrm rot="10800000">
        <a:off x="5078828" y="1828799"/>
        <a:ext cx="2043158" cy="216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22EE1-1713-4767-8413-12577EEF6B9D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E744-E1D2-402E-AD35-E1FAECEAF5B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 smtClean="0"/>
              <a:t>As próximas visitas</a:t>
            </a:r>
            <a:r>
              <a:rPr lang="pt-BR" baseline="0" dirty="0" smtClean="0"/>
              <a:t> serão compostas por 2 consultores;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32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mining is the process of analyzing data from different sources and summarizing it into relevant information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be used to help increase revenue and decrease costs. Its primary purpose is to find correlations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patterns among dozens of fields in large databases.</a:t>
            </a:r>
          </a:p>
          <a:p>
            <a:endParaRPr lang="fr-F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in the other hand or statistical learning is a field of study of artificial intelligence that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statistical approaches to give computers the ability to learn from data</a:t>
            </a:r>
          </a:p>
          <a:p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smtClean="0"/>
              <a:t>La business intelligence (BI), c’est un peu tous les concepts précédents appliqués à la décision en entreprise.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consists in developing a solution of Geographical statistics of engineering internships, The dataset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we have been assigned is EISTI students sites, internships and addresses. Our team choose to develop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 that could help the school gain more knowledge on the geographical statistics of the engineering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internships chosen by student of both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Cergy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Pau campus. We will be using all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seen during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year in ADEO1, Method like SIXO or Agile Method, Data Exploration method and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36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few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hundred students relocate every semester to different geographical locations for the internships. But it is unclear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what’s the choice of the students in choosing companies while applying for internships. It is thus crucial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the internship preference of the students from the available data so as to get thorough insight on if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preferred companies based on the distance between their home and campus or between their home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company or between campus and internships location! The thorough insight on the student’s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preference and about the companies that hire the EISTIEN’S will help the university in many ways such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adapting even more dynamic on-demand competitive edge curriculums, partnering with the companies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giving on-campus training sessions and seminars, etc. These insights can also be used to define a model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predict as where the student is most likely to end up as intern!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0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1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29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7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E744-E1D2-402E-AD35-E1FAECEAF5B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WordPictureWatermark2080847718" descr="Screen Shot 08-05-17 at 07"/>
          <p:cNvPicPr>
            <a:picLocks noChangeAspect="1" noChangeArrowheads="1"/>
          </p:cNvPicPr>
          <p:nvPr userDrawn="1"/>
        </p:nvPicPr>
        <p:blipFill rotWithShape="1">
          <a:blip r:embed="rId2"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7" t="10459" r="19028" b="25711"/>
          <a:stretch/>
        </p:blipFill>
        <p:spPr bwMode="auto">
          <a:xfrm>
            <a:off x="2819400" y="742950"/>
            <a:ext cx="3619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159545"/>
            <a:ext cx="2124075" cy="771525"/>
          </a:xfrm>
          <a:prstGeom prst="rect">
            <a:avLst/>
          </a:prstGeom>
        </p:spPr>
      </p:pic>
      <p:sp>
        <p:nvSpPr>
          <p:cNvPr id="11" name="CaixaDeTexto 10"/>
          <p:cNvSpPr txBox="1"/>
          <p:nvPr userDrawn="1"/>
        </p:nvSpPr>
        <p:spPr>
          <a:xfrm>
            <a:off x="3282050" y="6410881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>
                <a:solidFill>
                  <a:schemeClr val="tx2"/>
                </a:solidFill>
              </a:rPr>
              <a:t>consorciomzb@gmail.com</a:t>
            </a:r>
            <a:endParaRPr lang="pt-BR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9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3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228602" y="1186542"/>
            <a:ext cx="8704846" cy="0"/>
          </a:xfrm>
          <a:prstGeom prst="line">
            <a:avLst/>
          </a:prstGeom>
          <a:ln w="31750">
            <a:solidFill>
              <a:srgbClr val="5A7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a 8"/>
          <p:cNvSpPr/>
          <p:nvPr userDrawn="1"/>
        </p:nvSpPr>
        <p:spPr>
          <a:xfrm>
            <a:off x="310243" y="3581399"/>
            <a:ext cx="1657350" cy="1905000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0" name="Divisa 9"/>
          <p:cNvSpPr/>
          <p:nvPr userDrawn="1"/>
        </p:nvSpPr>
        <p:spPr>
          <a:xfrm>
            <a:off x="2522766" y="4495802"/>
            <a:ext cx="1510393" cy="1872343"/>
          </a:xfrm>
          <a:prstGeom prst="chevron">
            <a:avLst/>
          </a:prstGeom>
          <a:solidFill>
            <a:srgbClr val="5A7C6E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1" name="Divisa 10"/>
          <p:cNvSpPr/>
          <p:nvPr userDrawn="1"/>
        </p:nvSpPr>
        <p:spPr>
          <a:xfrm>
            <a:off x="3624944" y="1709060"/>
            <a:ext cx="1779815" cy="2667001"/>
          </a:xfrm>
          <a:prstGeom prst="chevron">
            <a:avLst/>
          </a:prstGeom>
          <a:solidFill>
            <a:srgbClr val="5A7C6E">
              <a:alpha val="1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</a:endParaRPr>
          </a:p>
        </p:txBody>
      </p:sp>
      <p:sp>
        <p:nvSpPr>
          <p:cNvPr id="12" name="Espaço Reservado para Número de Slide 5"/>
          <p:cNvSpPr txBox="1">
            <a:spLocks/>
          </p:cNvSpPr>
          <p:nvPr userDrawn="1"/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lang="pt-BR" sz="1800" b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67A9A-BFA6-49F1-8117-0DF29029056E}" type="slidenum">
              <a:rPr lang="pt-BR" smtClean="0"/>
              <a:pPr/>
              <a:t>‹#›</a:t>
            </a:fld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285751" y="6509656"/>
            <a:ext cx="8557460" cy="0"/>
          </a:xfrm>
          <a:prstGeom prst="line">
            <a:avLst/>
          </a:prstGeom>
          <a:ln w="31750">
            <a:solidFill>
              <a:srgbClr val="5A7C6E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/>
          <a:srcRect l="1" r="52458"/>
          <a:stretch/>
        </p:blipFill>
        <p:spPr>
          <a:xfrm>
            <a:off x="8216817" y="106191"/>
            <a:ext cx="716631" cy="10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5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9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871390-7F74-47F4-88C1-12ED944F6B39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486149" y="6501269"/>
            <a:ext cx="2057400" cy="365125"/>
          </a:xfrm>
          <a:prstGeom prst="rect">
            <a:avLst/>
          </a:prstGeom>
        </p:spPr>
        <p:txBody>
          <a:bodyPr/>
          <a:lstStyle/>
          <a:p>
            <a:fld id="{CF767A9A-BFA6-49F1-8117-0DF2902905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8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850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3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 dirty="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fr.wikipedia.org/wiki/For%C3%AAt_d'arbres_d%C3%A9cisionnel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38th-street-studios/exploring-stochastic-gradient-descent-with-restarts-sgdr-fa206c38a74e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093" y="2695187"/>
            <a:ext cx="7113814" cy="133031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Geographical Statistics of Engineering Internships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6398823"/>
            <a:ext cx="6858000" cy="497114"/>
          </a:xfrm>
        </p:spPr>
        <p:txBody>
          <a:bodyPr/>
          <a:lstStyle/>
          <a:p>
            <a:r>
              <a:rPr lang="pt-BR" dirty="0" smtClean="0"/>
              <a:t>April / 2019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87186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CYLIA BERKANE</a:t>
            </a:r>
          </a:p>
          <a:p>
            <a:r>
              <a:rPr lang="pt-BR" dirty="0" smtClean="0"/>
              <a:t>FAGNUO CAI</a:t>
            </a:r>
          </a:p>
          <a:p>
            <a:r>
              <a:rPr lang="pt-BR" dirty="0" smtClean="0"/>
              <a:t>GUSTAVO FLEURY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65" y="106870"/>
            <a:ext cx="2293811" cy="154216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376070" y="4475285"/>
            <a:ext cx="3380014" cy="172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INDURAJ PR</a:t>
            </a:r>
          </a:p>
          <a:p>
            <a:r>
              <a:rPr lang="pt-BR" dirty="0"/>
              <a:t>QUOC VIET PHAM</a:t>
            </a:r>
          </a:p>
          <a:p>
            <a:r>
              <a:rPr lang="pt-BR" dirty="0"/>
              <a:t>YEN CHU CHEN</a:t>
            </a:r>
          </a:p>
        </p:txBody>
      </p:sp>
    </p:spTree>
    <p:extLst>
      <p:ext uri="{BB962C8B-B14F-4D97-AF65-F5344CB8AC3E}">
        <p14:creationId xmlns:p14="http://schemas.microsoft.com/office/powerpoint/2010/main" val="4223725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Management Solutions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7" y="1906587"/>
            <a:ext cx="3438525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990" y="1452880"/>
            <a:ext cx="35433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187" y="2550475"/>
            <a:ext cx="1809750" cy="16668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200525" y="4843462"/>
            <a:ext cx="4303395" cy="1684556"/>
            <a:chOff x="4200525" y="4843462"/>
            <a:chExt cx="4303395" cy="16845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0525" y="4843462"/>
              <a:ext cx="3133725" cy="11334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72045" y="4843462"/>
              <a:ext cx="742950" cy="103822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16800" y="5881687"/>
              <a:ext cx="1087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Sync Problems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42441" y="4183613"/>
            <a:ext cx="10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Solutions</a:t>
            </a:r>
            <a:endParaRPr lang="en-US" dirty="0"/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31" y="1257008"/>
            <a:ext cx="1168495" cy="1005720"/>
          </a:xfrm>
        </p:spPr>
      </p:pic>
      <p:cxnSp>
        <p:nvCxnSpPr>
          <p:cNvPr id="10" name="Straight Arrow Connector 9"/>
          <p:cNvCxnSpPr>
            <a:stCxn id="21" idx="3"/>
            <a:endCxn id="9" idx="1"/>
          </p:cNvCxnSpPr>
          <p:nvPr/>
        </p:nvCxnSpPr>
        <p:spPr>
          <a:xfrm flipV="1">
            <a:off x="3114970" y="3870131"/>
            <a:ext cx="604497" cy="6719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53064" y="4100206"/>
            <a:ext cx="2656008" cy="1938515"/>
            <a:chOff x="553064" y="4100206"/>
            <a:chExt cx="2656008" cy="193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064" y="4893921"/>
              <a:ext cx="662249" cy="66077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99050" y="4100206"/>
              <a:ext cx="1310022" cy="1125721"/>
              <a:chOff x="1917760" y="4235766"/>
              <a:chExt cx="1159949" cy="151542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7760" y="4235766"/>
                <a:ext cx="1076627" cy="1189673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917760" y="5381862"/>
                <a:ext cx="1159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Database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>
              <a:stCxn id="5" idx="3"/>
              <a:endCxn id="21" idx="1"/>
            </p:cNvCxnSpPr>
            <p:nvPr/>
          </p:nvCxnSpPr>
          <p:spPr>
            <a:xfrm flipV="1">
              <a:off x="1215313" y="4542075"/>
              <a:ext cx="683737" cy="6822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308854" y="5356369"/>
              <a:ext cx="645307" cy="682352"/>
              <a:chOff x="1368787" y="5494614"/>
              <a:chExt cx="548973" cy="71874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368787" y="5494614"/>
                <a:ext cx="548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ETL</a:t>
                </a:r>
                <a:endParaRPr lang="en-US" dirty="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0225" y="5791234"/>
                <a:ext cx="422126" cy="422126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7411437" y="3847216"/>
            <a:ext cx="1025547" cy="1104356"/>
            <a:chOff x="6709167" y="1287780"/>
            <a:chExt cx="1185241" cy="15826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832688" y="2501147"/>
              <a:ext cx="1061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Chart.js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94896" y="2651213"/>
            <a:ext cx="1113564" cy="1090550"/>
            <a:chOff x="7394897" y="2545849"/>
            <a:chExt cx="1113564" cy="1090550"/>
          </a:xfrm>
        </p:grpSpPr>
        <p:sp>
          <p:nvSpPr>
            <p:cNvPr id="19" name="TextBox 18"/>
            <p:cNvSpPr txBox="1"/>
            <p:nvPr/>
          </p:nvSpPr>
          <p:spPr>
            <a:xfrm>
              <a:off x="7509279" y="3318952"/>
              <a:ext cx="829866" cy="3174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94897" y="2545849"/>
              <a:ext cx="1113564" cy="76184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719467" y="2262728"/>
            <a:ext cx="3480008" cy="3037697"/>
            <a:chOff x="3719467" y="2262728"/>
            <a:chExt cx="3480008" cy="30376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9467" y="3316377"/>
              <a:ext cx="1107508" cy="1107508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4883489" y="3032134"/>
              <a:ext cx="961927" cy="61661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5901931" y="2262728"/>
              <a:ext cx="1297544" cy="1431981"/>
              <a:chOff x="7486076" y="2769428"/>
              <a:chExt cx="1300115" cy="1553467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6076" y="2769428"/>
                <a:ext cx="1123950" cy="12287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7486076" y="3953563"/>
                <a:ext cx="13001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Framework</a:t>
                </a:r>
                <a:endParaRPr lang="en-US" dirty="0"/>
              </a:p>
            </p:txBody>
          </p:sp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02153" y="4331331"/>
              <a:ext cx="1016203" cy="969094"/>
            </a:xfrm>
            <a:prstGeom prst="rect">
              <a:avLst/>
            </a:prstGeom>
          </p:spPr>
        </p:pic>
      </p:grpSp>
      <p:sp>
        <p:nvSpPr>
          <p:cNvPr id="35" name="Rectangle 34"/>
          <p:cNvSpPr/>
          <p:nvPr/>
        </p:nvSpPr>
        <p:spPr>
          <a:xfrm>
            <a:off x="7426505" y="2176220"/>
            <a:ext cx="110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Bootstrap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27810" y="4437622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08039" y="5293144"/>
            <a:ext cx="119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2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351" y="441374"/>
            <a:ext cx="7886700" cy="539394"/>
          </a:xfrm>
        </p:spPr>
        <p:txBody>
          <a:bodyPr>
            <a:noAutofit/>
          </a:bodyPr>
          <a:lstStyle/>
          <a:p>
            <a:r>
              <a:rPr lang="en-US" sz="3700" dirty="0" smtClean="0"/>
              <a:t>Python, Machine learning with Python</a:t>
            </a:r>
            <a:endParaRPr lang="en-US" sz="37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1351" y="1394788"/>
            <a:ext cx="8772097" cy="5241986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/>
              <a:t>Python, Machine learing with Python:</a:t>
            </a:r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400" b="1" dirty="0"/>
              <a:t>Pandas: </a:t>
            </a:r>
            <a:r>
              <a:rPr lang="en-US" sz="2400" dirty="0" smtClean="0"/>
              <a:t>providing </a:t>
            </a:r>
            <a:r>
              <a:rPr lang="en-US" sz="2400" dirty="0"/>
              <a:t>fast, flexible, and expressive data structures designed to make working with</a:t>
            </a:r>
            <a:r>
              <a:rPr lang="en-US" sz="2400" b="1" dirty="0"/>
              <a:t> </a:t>
            </a:r>
            <a:r>
              <a:rPr lang="en-US" sz="2400" b="1" i="1" dirty="0"/>
              <a:t>structured (tabular, </a:t>
            </a:r>
            <a:r>
              <a:rPr lang="en-US" sz="2400" b="1" i="1" dirty="0" smtClean="0"/>
              <a:t>multidimensional...) </a:t>
            </a:r>
            <a:r>
              <a:rPr lang="en-US" sz="2400" b="1" i="1" dirty="0"/>
              <a:t>and time series data</a:t>
            </a:r>
            <a:r>
              <a:rPr lang="en-US" sz="2400" i="1" dirty="0"/>
              <a:t> </a:t>
            </a:r>
            <a:r>
              <a:rPr lang="en-US" sz="2400" dirty="0" smtClean="0"/>
              <a:t>easy </a:t>
            </a:r>
            <a:r>
              <a:rPr lang="en-US" sz="2400" dirty="0"/>
              <a:t>and </a:t>
            </a:r>
            <a:r>
              <a:rPr lang="en-US" sz="2400" dirty="0" smtClean="0"/>
              <a:t>intuitive.</a:t>
            </a:r>
            <a:endParaRPr lang="pt-BR" sz="2400" dirty="0" smtClean="0"/>
          </a:p>
          <a:p>
            <a:r>
              <a:rPr lang="pt-BR" sz="2400" b="1" dirty="0"/>
              <a:t>Numpy</a:t>
            </a:r>
            <a:r>
              <a:rPr lang="pt-BR" sz="2400" dirty="0"/>
              <a:t>: support for large, multi-dimensional arrays and matrices, along with a large </a:t>
            </a:r>
            <a:r>
              <a:rPr lang="pt-BR" sz="2400" b="1" i="1" dirty="0"/>
              <a:t>collection of high-level mathematical functions to operate on these </a:t>
            </a:r>
            <a:r>
              <a:rPr lang="pt-BR" sz="2400" b="1" i="1" dirty="0" smtClean="0"/>
              <a:t>arrays.</a:t>
            </a:r>
          </a:p>
          <a:p>
            <a:r>
              <a:rPr lang="pt-BR" sz="2400" b="1" dirty="0" smtClean="0"/>
              <a:t>Scikit-Learn: </a:t>
            </a:r>
            <a:r>
              <a:rPr lang="en-US" sz="2400" dirty="0"/>
              <a:t>Scikit-learn provides a </a:t>
            </a:r>
            <a:r>
              <a:rPr lang="en-US" sz="2400" b="1" i="1" dirty="0"/>
              <a:t>wide selection of supervised and </a:t>
            </a:r>
            <a:r>
              <a:rPr lang="en-US" sz="2400" b="1" i="1" dirty="0" smtClean="0"/>
              <a:t>unsupervised machine </a:t>
            </a:r>
            <a:r>
              <a:rPr lang="en-US" sz="2400" b="1" i="1" dirty="0"/>
              <a:t>learning </a:t>
            </a:r>
            <a:r>
              <a:rPr lang="en-US" sz="2400" b="1" i="1" dirty="0" smtClean="0"/>
              <a:t>algorithms.</a:t>
            </a:r>
            <a:endParaRPr lang="pt-BR" sz="2400" b="1" i="1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9775" r="-160" b="12866"/>
          <a:stretch/>
        </p:blipFill>
        <p:spPr>
          <a:xfrm>
            <a:off x="2247886" y="1799304"/>
            <a:ext cx="459902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SQLite-Relational Database management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/>
              <a:t>SQLite </a:t>
            </a:r>
            <a:r>
              <a:rPr lang="pt-BR" b="1" dirty="0" smtClean="0"/>
              <a:t>(relational </a:t>
            </a:r>
            <a:r>
              <a:rPr lang="pt-BR" b="1" dirty="0"/>
              <a:t>database management </a:t>
            </a:r>
            <a:r>
              <a:rPr lang="pt-BR" b="1" dirty="0" smtClean="0"/>
              <a:t>system): </a:t>
            </a:r>
            <a:r>
              <a:rPr lang="pt-BR" dirty="0"/>
              <a:t>The lite in SQLite means </a:t>
            </a:r>
            <a:r>
              <a:rPr lang="pt-BR" b="1" i="1" dirty="0"/>
              <a:t>light weight</a:t>
            </a:r>
            <a:r>
              <a:rPr lang="pt-BR" dirty="0"/>
              <a:t> in terms of </a:t>
            </a:r>
            <a:r>
              <a:rPr lang="pt-BR" b="1" i="1" dirty="0"/>
              <a:t>setup, database administration, and required resource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SQLite has the following noticeable features: </a:t>
            </a:r>
            <a:r>
              <a:rPr lang="pt-BR" b="1" i="1" dirty="0"/>
              <a:t>self-contained, serverless, zero-configuration, transactional</a:t>
            </a:r>
            <a:r>
              <a:rPr lang="pt-BR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8232" y="1711126"/>
            <a:ext cx="2998111" cy="2344680"/>
            <a:chOff x="431964" y="4100206"/>
            <a:chExt cx="2627035" cy="193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964" y="4893921"/>
              <a:ext cx="606278" cy="66077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99050" y="4100206"/>
              <a:ext cx="1159949" cy="1158833"/>
              <a:chOff x="1917760" y="4235766"/>
              <a:chExt cx="1159949" cy="156000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760" y="4235766"/>
                <a:ext cx="1076627" cy="118967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17760" y="5381862"/>
                <a:ext cx="1159949" cy="41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Database</a:t>
                </a:r>
                <a:endParaRPr lang="en-US" dirty="0"/>
              </a:p>
            </p:txBody>
          </p:sp>
        </p:grpSp>
        <p:cxnSp>
          <p:nvCxnSpPr>
            <p:cNvPr id="7" name="Straight Arrow Connector 6"/>
            <p:cNvCxnSpPr>
              <a:stCxn id="5" idx="3"/>
              <a:endCxn id="11" idx="1"/>
            </p:cNvCxnSpPr>
            <p:nvPr/>
          </p:nvCxnSpPr>
          <p:spPr>
            <a:xfrm flipV="1">
              <a:off x="1038242" y="4542075"/>
              <a:ext cx="860808" cy="6822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308854" y="5356369"/>
              <a:ext cx="499439" cy="682352"/>
              <a:chOff x="1368787" y="5494614"/>
              <a:chExt cx="548973" cy="7187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68787" y="5494614"/>
                <a:ext cx="548973" cy="32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ETL</a:t>
                </a:r>
                <a:endParaRPr lang="en-US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225" y="5791234"/>
                <a:ext cx="422126" cy="4221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302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MVC - MVT Pattern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1351" y="3684920"/>
            <a:ext cx="8845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Model-View-Template (MVT)</a:t>
            </a:r>
            <a:r>
              <a:rPr lang="en-US" sz="2400" dirty="0"/>
              <a:t> is slightly different from </a:t>
            </a:r>
            <a:r>
              <a:rPr lang="en-US" sz="2400" b="1" dirty="0"/>
              <a:t>MVC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Django </a:t>
            </a:r>
            <a:r>
              <a:rPr lang="en-US" sz="2400" b="1" i="1" dirty="0"/>
              <a:t>itself takes care of the Controller part </a:t>
            </a:r>
            <a:r>
              <a:rPr lang="en-US" sz="2400" dirty="0"/>
              <a:t>(Software Code that controls the </a:t>
            </a:r>
            <a:r>
              <a:rPr lang="en-US" sz="2400" b="1" i="1" dirty="0"/>
              <a:t>interactions between the Model and View</a:t>
            </a:r>
            <a:r>
              <a:rPr lang="en-US" sz="2400" dirty="0"/>
              <a:t>), </a:t>
            </a:r>
            <a:r>
              <a:rPr lang="en-US" sz="2400" b="1" i="1" dirty="0"/>
              <a:t>leaving us with the template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template is a HTML file mixed with </a:t>
            </a:r>
            <a:r>
              <a:rPr lang="en-US" sz="2400" b="1" dirty="0"/>
              <a:t>Django Template Language (DTL)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" t="19807" r="3066" b="22323"/>
          <a:stretch/>
        </p:blipFill>
        <p:spPr>
          <a:xfrm>
            <a:off x="2767872" y="1618981"/>
            <a:ext cx="6238884" cy="191325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161351" y="1422483"/>
            <a:ext cx="2716049" cy="2262437"/>
            <a:chOff x="161351" y="1422483"/>
            <a:chExt cx="2716049" cy="22624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351" y="2207227"/>
              <a:ext cx="864379" cy="824857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1069838" y="1995527"/>
              <a:ext cx="750757" cy="4592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696065" y="1422483"/>
              <a:ext cx="1181335" cy="1136124"/>
              <a:chOff x="7269576" y="2769428"/>
              <a:chExt cx="1516615" cy="165484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6076" y="2769428"/>
                <a:ext cx="1123950" cy="12287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269576" y="3953563"/>
                <a:ext cx="1516615" cy="470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Framework</a:t>
                </a:r>
                <a:endParaRPr lang="en-US" sz="1500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6357" y="2963151"/>
              <a:ext cx="793118" cy="721769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161351" y="3026029"/>
            <a:ext cx="105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Python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6065" y="3210019"/>
            <a:ext cx="131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Anaconda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26" name="Content Placeholder 3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165" y="1512245"/>
            <a:ext cx="1168495" cy="1005720"/>
          </a:xfrm>
        </p:spPr>
      </p:pic>
      <p:grpSp>
        <p:nvGrpSpPr>
          <p:cNvPr id="27" name="Group 26"/>
          <p:cNvGrpSpPr/>
          <p:nvPr/>
        </p:nvGrpSpPr>
        <p:grpSpPr>
          <a:xfrm>
            <a:off x="3280396" y="1512245"/>
            <a:ext cx="1025547" cy="1215980"/>
            <a:chOff x="6709167" y="1287780"/>
            <a:chExt cx="1185241" cy="174267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9167" y="1287780"/>
              <a:ext cx="1185241" cy="131035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832688" y="2501147"/>
              <a:ext cx="1061720" cy="529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Chart.js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32679" y="1291478"/>
            <a:ext cx="1945102" cy="1597124"/>
            <a:chOff x="7394897" y="2545849"/>
            <a:chExt cx="1113564" cy="1005660"/>
          </a:xfrm>
        </p:grpSpPr>
        <p:sp>
          <p:nvSpPr>
            <p:cNvPr id="32" name="TextBox 31"/>
            <p:cNvSpPr txBox="1"/>
            <p:nvPr/>
          </p:nvSpPr>
          <p:spPr>
            <a:xfrm>
              <a:off x="7509279" y="3318952"/>
              <a:ext cx="829866" cy="2325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Folium</a:t>
              </a:r>
              <a:endParaRPr lang="en-US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4897" y="2545849"/>
              <a:ext cx="1113564" cy="761842"/>
            </a:xfrm>
            <a:prstGeom prst="rect">
              <a:avLst/>
            </a:prstGeom>
          </p:spPr>
        </p:pic>
      </p:grpSp>
      <p:sp>
        <p:nvSpPr>
          <p:cNvPr id="34" name="Rectangle 33"/>
          <p:cNvSpPr/>
          <p:nvPr/>
        </p:nvSpPr>
        <p:spPr>
          <a:xfrm>
            <a:off x="1844239" y="2431457"/>
            <a:ext cx="110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Bootstrap</a:t>
            </a:r>
          </a:p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994" y="3077788"/>
            <a:ext cx="896701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Bootstrap</a:t>
            </a:r>
            <a:r>
              <a:rPr lang="en-US" sz="2400" dirty="0"/>
              <a:t> is an open source toolkit for developing with HTML, CSS, and </a:t>
            </a:r>
            <a:r>
              <a:rPr lang="en-US" sz="2400" dirty="0" smtClean="0"/>
              <a:t>Java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Responsive</a:t>
            </a:r>
            <a:r>
              <a:rPr lang="en-US" sz="2400" i="1" dirty="0" smtClean="0"/>
              <a:t>: </a:t>
            </a:r>
            <a:r>
              <a:rPr lang="en-US" sz="2400" dirty="0" smtClean="0"/>
              <a:t>with </a:t>
            </a:r>
            <a:r>
              <a:rPr lang="en-US" sz="2400" dirty="0"/>
              <a:t>the increase in Smartphone usage, the demand for responsive websites has increased tremendously. A responsive layout and 12-column grid system are present in Bootstrap that aid </a:t>
            </a:r>
            <a:r>
              <a:rPr lang="en-US" sz="2400" b="1" i="1" dirty="0"/>
              <a:t>in website adjustment according to screen size</a:t>
            </a:r>
            <a:r>
              <a:rPr lang="en-US" sz="2400" b="1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Chart.js: </a:t>
            </a:r>
            <a:r>
              <a:rPr lang="en-US" sz="2400" dirty="0"/>
              <a:t>is a powerful data visualization </a:t>
            </a:r>
            <a:r>
              <a:rPr lang="en-US" sz="2400" dirty="0" smtClean="0"/>
              <a:t>library.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Folium: </a:t>
            </a:r>
            <a:r>
              <a:rPr lang="en-US" sz="2400" dirty="0" smtClean="0"/>
              <a:t>is another </a:t>
            </a:r>
            <a:r>
              <a:rPr lang="en-US" sz="2400" dirty="0"/>
              <a:t>data visualization </a:t>
            </a:r>
            <a:r>
              <a:rPr lang="en-US" sz="2400" b="1" i="1" dirty="0"/>
              <a:t>library in Python </a:t>
            </a:r>
            <a:r>
              <a:rPr lang="en-US" sz="2400" dirty="0"/>
              <a:t>that was built primarily to help </a:t>
            </a:r>
            <a:r>
              <a:rPr lang="en-US" sz="2400" i="1" dirty="0" smtClean="0"/>
              <a:t>visualize </a:t>
            </a:r>
            <a:r>
              <a:rPr lang="en-US" sz="2400" i="1" dirty="0"/>
              <a:t>geospatial </a:t>
            </a:r>
            <a:r>
              <a:rPr lang="en-US" sz="2400" i="1" dirty="0" smtClean="0"/>
              <a:t>data</a:t>
            </a:r>
            <a:r>
              <a:rPr lang="en-US" sz="2400" dirty="0" smtClean="0"/>
              <a:t>.</a:t>
            </a:r>
            <a:endParaRPr lang="en-US" sz="24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01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Machine Learn </a:t>
            </a:r>
            <a:r>
              <a:rPr lang="pt-BR" dirty="0" smtClean="0"/>
              <a:t>Solutions - ETL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120" y="1450555"/>
            <a:ext cx="3134581" cy="2721722"/>
            <a:chOff x="71120" y="1267675"/>
            <a:chExt cx="3134581" cy="2721722"/>
          </a:xfrm>
        </p:grpSpPr>
        <p:sp>
          <p:nvSpPr>
            <p:cNvPr id="18" name="Rounded Rectangle 17"/>
            <p:cNvSpPr/>
            <p:nvPr/>
          </p:nvSpPr>
          <p:spPr>
            <a:xfrm>
              <a:off x="71120" y="1267675"/>
              <a:ext cx="3134581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61351" y="1482440"/>
              <a:ext cx="2916358" cy="2205038"/>
              <a:chOff x="0" y="1291478"/>
              <a:chExt cx="2916358" cy="22050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481151"/>
                <a:ext cx="931624" cy="1015365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756409" y="1291478"/>
                <a:ext cx="1159949" cy="1515428"/>
                <a:chOff x="1917760" y="4235766"/>
                <a:chExt cx="1159949" cy="1515428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760" y="4235766"/>
                  <a:ext cx="1076627" cy="1189673"/>
                </a:xfrm>
                <a:prstGeom prst="rect">
                  <a:avLst/>
                </a:prstGeom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1917760" y="5381862"/>
                  <a:ext cx="11599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Database</a:t>
                  </a:r>
                  <a:endParaRPr lang="en-US" dirty="0"/>
                </a:p>
              </p:txBody>
            </p:sp>
          </p:grpSp>
          <p:cxnSp>
            <p:nvCxnSpPr>
              <p:cNvPr id="9" name="Straight Arrow Connector 8"/>
              <p:cNvCxnSpPr>
                <a:stCxn id="5" idx="3"/>
                <a:endCxn id="7" idx="1"/>
              </p:cNvCxnSpPr>
              <p:nvPr/>
            </p:nvCxnSpPr>
            <p:spPr>
              <a:xfrm flipV="1">
                <a:off x="931624" y="1886315"/>
                <a:ext cx="824785" cy="1102519"/>
              </a:xfrm>
              <a:prstGeom prst="straightConnector1">
                <a:avLst/>
              </a:prstGeom>
              <a:ln w="444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8874" y="2846946"/>
                <a:ext cx="422126" cy="422126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1842351" y="4420665"/>
            <a:ext cx="5740077" cy="1848056"/>
            <a:chOff x="1842351" y="4420665"/>
            <a:chExt cx="5740077" cy="1848056"/>
          </a:xfrm>
        </p:grpSpPr>
        <p:sp>
          <p:nvSpPr>
            <p:cNvPr id="33" name="Rounded Rectangle 32"/>
            <p:cNvSpPr/>
            <p:nvPr/>
          </p:nvSpPr>
          <p:spPr>
            <a:xfrm>
              <a:off x="1842351" y="4420665"/>
              <a:ext cx="5740077" cy="1848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038197" y="4734659"/>
              <a:ext cx="5348384" cy="1266825"/>
              <a:chOff x="3657821" y="2968307"/>
              <a:chExt cx="5348384" cy="126682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821" y="2968307"/>
                <a:ext cx="5348384" cy="1266825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>
                <a:off x="5004021" y="3455062"/>
                <a:ext cx="139677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770341" y="4086114"/>
                <a:ext cx="1925099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3329829" y="1456226"/>
            <a:ext cx="5740077" cy="2721722"/>
            <a:chOff x="3329829" y="1273346"/>
            <a:chExt cx="5740077" cy="2721722"/>
          </a:xfrm>
        </p:grpSpPr>
        <p:sp>
          <p:nvSpPr>
            <p:cNvPr id="32" name="Rounded Rectangle 31"/>
            <p:cNvSpPr/>
            <p:nvPr/>
          </p:nvSpPr>
          <p:spPr>
            <a:xfrm>
              <a:off x="3329829" y="1273346"/>
              <a:ext cx="5740077" cy="2721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01841" y="1544471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PRG_STUDENT</a:t>
              </a:r>
            </a:p>
            <a:p>
              <a:pPr algn="ctr"/>
              <a:r>
                <a:rPr lang="en-US" sz="1400" dirty="0" smtClean="0"/>
                <a:t>_SITE</a:t>
              </a:r>
              <a:endParaRPr lang="en-US" sz="14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50519" y="1519977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ADR_STUDENTS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99197" y="1538796"/>
              <a:ext cx="1677388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STUDENT</a:t>
              </a:r>
            </a:p>
            <a:p>
              <a:pPr algn="ctr"/>
              <a:r>
                <a:rPr lang="en-US" sz="1400" dirty="0" smtClean="0"/>
                <a:t>_INTERNSHIP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29653" y="3148998"/>
              <a:ext cx="3139440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Merged Table</a:t>
              </a:r>
              <a:endParaRPr lang="en-US" dirty="0"/>
            </a:p>
          </p:txBody>
        </p:sp>
        <p:cxnSp>
          <p:nvCxnSpPr>
            <p:cNvPr id="24" name="Elbow Connector 23"/>
            <p:cNvCxnSpPr>
              <a:stCxn id="20" idx="2"/>
              <a:endCxn id="22" idx="0"/>
            </p:cNvCxnSpPr>
            <p:nvPr/>
          </p:nvCxnSpPr>
          <p:spPr>
            <a:xfrm rot="16200000" flipH="1">
              <a:off x="5649023" y="2598647"/>
              <a:ext cx="1090541" cy="10160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2"/>
              <a:endCxn id="22" idx="0"/>
            </p:cNvCxnSpPr>
            <p:nvPr/>
          </p:nvCxnSpPr>
          <p:spPr>
            <a:xfrm rot="5400000">
              <a:off x="6582771" y="1693878"/>
              <a:ext cx="1071722" cy="1838518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7" idx="2"/>
              <a:endCxn id="22" idx="0"/>
            </p:cNvCxnSpPr>
            <p:nvPr/>
          </p:nvCxnSpPr>
          <p:spPr>
            <a:xfrm rot="16200000" flipH="1">
              <a:off x="4736931" y="1686555"/>
              <a:ext cx="1066047" cy="1858838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8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Random Forest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430337"/>
            <a:ext cx="8505825" cy="5114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7313" y="6545262"/>
            <a:ext cx="4867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4"/>
              </a:rPr>
              <a:t>Source: https</a:t>
            </a:r>
            <a:r>
              <a:rPr lang="en-US" sz="1000" dirty="0">
                <a:hlinkClick r:id="rId4"/>
              </a:rPr>
              <a:t>://fr.wikipedia.org/wiki/For%C3%AAt_d%27arbres_d%C3%A9cisionnels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" y="1291478"/>
            <a:ext cx="1704975" cy="9224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5838693" y="1291478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Remuneration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Random Forest - Comparative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89252" y="5759539"/>
            <a:ext cx="1689867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+ 15% Data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" y="1922529"/>
            <a:ext cx="9087914" cy="1016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1" y="1478237"/>
            <a:ext cx="5400675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" y="3484193"/>
            <a:ext cx="5400675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52" y="4074743"/>
            <a:ext cx="8917734" cy="8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Intership Predict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6" y="1291478"/>
            <a:ext cx="5529884" cy="499422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>
            <a:off x="1878496" y="2395330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17843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67739" y="2405269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1202635" y="3727174"/>
            <a:ext cx="318052" cy="255853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346437985"/>
              </p:ext>
            </p:extLst>
          </p:nvPr>
        </p:nvGraphicFramePr>
        <p:xfrm>
          <a:off x="961048" y="1738376"/>
          <a:ext cx="704989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Internship Prediction -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83" y="2250108"/>
            <a:ext cx="1701800" cy="3479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89696" y="1411370"/>
            <a:ext cx="2080591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Program-Enterprise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8600" y="1411370"/>
            <a:ext cx="2080591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Campus-Enterprise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91" y="1758093"/>
            <a:ext cx="4038600" cy="400215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445816" y="1411370"/>
            <a:ext cx="2602235" cy="462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Addresse</a:t>
            </a:r>
            <a:r>
              <a:rPr lang="en-US" dirty="0" smtClean="0"/>
              <a:t>-Enterprise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050"/>
            <a:ext cx="2806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Prediction -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2" y="1465597"/>
            <a:ext cx="6548368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0" y="2897016"/>
            <a:ext cx="2124649" cy="3380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76" y="2897016"/>
            <a:ext cx="1701800" cy="3380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53" y="2897016"/>
            <a:ext cx="2428420" cy="32566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3416" y="2094247"/>
            <a:ext cx="15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74" y="2709240"/>
            <a:ext cx="673100" cy="3632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586" y="2645740"/>
            <a:ext cx="723900" cy="369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63" y="2709240"/>
            <a:ext cx="685800" cy="372733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98711" y="3879238"/>
            <a:ext cx="13195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W0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8502" y="3903040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W1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1986" y="3903039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 W2 ×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8064" y="3879237"/>
            <a:ext cx="15266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r>
              <a:rPr lang="en-US" sz="320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049" y="3110596"/>
                <a:ext cx="835806" cy="3166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49" y="3110596"/>
                <a:ext cx="835806" cy="31666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8010996" y="3955688"/>
            <a:ext cx="704335" cy="2594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88202" y="4365158"/>
            <a:ext cx="5475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350" y="3586356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1404" y="3631315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77601" y="3631314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?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10" y="1231844"/>
            <a:ext cx="5861477" cy="499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51" y="6241775"/>
            <a:ext cx="873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Source: </a:t>
            </a:r>
            <a:r>
              <a:rPr lang="en-US" sz="1200" dirty="0">
                <a:hlinkClick r:id="rId3"/>
              </a:rPr>
              <a:t>https://medium.com/38th-street-studios/exploring-stochastic-gradient-descent-with-restarts-sgdr-fa206c38a74e</a:t>
            </a:r>
            <a:r>
              <a:rPr lang="pt-BR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3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r>
              <a:rPr lang="mr-IN" dirty="0" smtClean="0"/>
              <a:t>–</a:t>
            </a:r>
            <a:r>
              <a:rPr lang="en-US" dirty="0" smtClean="0"/>
              <a:t>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2611" y="2680545"/>
                <a:ext cx="835806" cy="3166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0.83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0.66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0.45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0.18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1" y="2680545"/>
                <a:ext cx="835806" cy="31666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8070" y="2690236"/>
                <a:ext cx="531236" cy="316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70" y="2690236"/>
                <a:ext cx="531236" cy="31684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8257" y="2048187"/>
            <a:ext cx="195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Desired output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461" y="2063576"/>
            <a:ext cx="121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29433" y="2448297"/>
                <a:ext cx="1597169" cy="377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(0.33−0)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(0.15−0)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(0.4−0)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(0.83−1)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(0.7−0)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(0.66−0)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(0.55−0)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(0.23−0)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(0.45−0)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(0.18−0)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33" y="2448297"/>
                <a:ext cx="1597169" cy="3772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0914" y="3888010"/>
                <a:ext cx="556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</m:t>
                      </m:r>
                      <m:r>
                        <a:rPr lang="en-US" b="0" i="1" smtClean="0">
                          <a:latin typeface="Cambria Math" charset="0"/>
                        </a:rPr>
                        <m:t>0=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14" y="3888010"/>
                <a:ext cx="55624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791" r="-32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Intership </a:t>
            </a:r>
            <a:r>
              <a:rPr lang="pt-BR" dirty="0" smtClean="0"/>
              <a:t>Predict -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35" y="1948069"/>
            <a:ext cx="6572250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51" y="272409"/>
            <a:ext cx="7886700" cy="850104"/>
          </a:xfrm>
        </p:spPr>
        <p:txBody>
          <a:bodyPr>
            <a:normAutofit fontScale="90000"/>
          </a:bodyPr>
          <a:lstStyle/>
          <a:p>
            <a:r>
              <a:rPr lang="pt-BR" dirty="0"/>
              <a:t>Intership </a:t>
            </a:r>
            <a:r>
              <a:rPr lang="pt-BR" dirty="0" smtClean="0"/>
              <a:t>Predict – Performance Problem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6048" y="1455895"/>
            <a:ext cx="8635675" cy="1515828"/>
            <a:chOff x="336048" y="1455895"/>
            <a:chExt cx="8635675" cy="1515828"/>
          </a:xfrm>
        </p:grpSpPr>
        <p:sp>
          <p:nvSpPr>
            <p:cNvPr id="3" name="Rounded Rectangle 2"/>
            <p:cNvSpPr/>
            <p:nvPr/>
          </p:nvSpPr>
          <p:spPr>
            <a:xfrm>
              <a:off x="336048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Weight Calculations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21101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Tables Transformations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06154" y="1455895"/>
              <a:ext cx="266556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Acceptable Response Time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6048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10 minutes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21101" y="2433243"/>
              <a:ext cx="2665569" cy="53848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&gt; 55 seconds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06154" y="2433243"/>
              <a:ext cx="2665569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&lt;10 seconds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" idx="2"/>
              <a:endCxn id="6" idx="0"/>
            </p:cNvCxnSpPr>
            <p:nvPr/>
          </p:nvCxnSpPr>
          <p:spPr>
            <a:xfrm>
              <a:off x="1668833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656257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638938" y="1994375"/>
              <a:ext cx="0" cy="4388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460514" y="4465378"/>
            <a:ext cx="1490870" cy="2070257"/>
            <a:chOff x="7215808" y="4508811"/>
            <a:chExt cx="1490870" cy="2070257"/>
          </a:xfrm>
        </p:grpSpPr>
        <p:pic>
          <p:nvPicPr>
            <p:cNvPr id="13" name="Picture 4" descr="RÃ©sultat de recherche d'images pour &quot;icon help each other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834" y="4508811"/>
              <a:ext cx="1036501" cy="1700925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215808" y="6209736"/>
              <a:ext cx="1490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Team Work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68833" y="2971723"/>
            <a:ext cx="5202517" cy="2626973"/>
            <a:chOff x="1668834" y="2971722"/>
            <a:chExt cx="5202517" cy="2626973"/>
          </a:xfrm>
        </p:grpSpPr>
        <p:grpSp>
          <p:nvGrpSpPr>
            <p:cNvPr id="21" name="Group 20"/>
            <p:cNvGrpSpPr/>
            <p:nvPr/>
          </p:nvGrpSpPr>
          <p:grpSpPr>
            <a:xfrm>
              <a:off x="1987830" y="3870542"/>
              <a:ext cx="2285999" cy="1728153"/>
              <a:chOff x="2286000" y="3870542"/>
              <a:chExt cx="2285999" cy="172815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286000" y="5060215"/>
                <a:ext cx="2285999" cy="538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Register Values/Table in Database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685" y="3870542"/>
                <a:ext cx="1076627" cy="1189673"/>
              </a:xfrm>
              <a:prstGeom prst="rect">
                <a:avLst/>
              </a:prstGeom>
            </p:spPr>
          </p:pic>
        </p:grpSp>
        <p:cxnSp>
          <p:nvCxnSpPr>
            <p:cNvPr id="25" name="Elbow Connector 24"/>
            <p:cNvCxnSpPr>
              <a:stCxn id="6" idx="2"/>
              <a:endCxn id="19" idx="0"/>
            </p:cNvCxnSpPr>
            <p:nvPr/>
          </p:nvCxnSpPr>
          <p:spPr>
            <a:xfrm rot="16200000" flipH="1">
              <a:off x="1950422" y="2690134"/>
              <a:ext cx="898819" cy="1461996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7" idx="2"/>
              <a:endCxn id="19" idx="0"/>
            </p:cNvCxnSpPr>
            <p:nvPr/>
          </p:nvCxnSpPr>
          <p:spPr>
            <a:xfrm rot="5400000">
              <a:off x="3442949" y="2659604"/>
              <a:ext cx="898819" cy="1523057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003740" y="4306580"/>
              <a:ext cx="1867611" cy="5384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 0.2 seconds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endCxn id="29" idx="1"/>
            </p:cNvCxnSpPr>
            <p:nvPr/>
          </p:nvCxnSpPr>
          <p:spPr>
            <a:xfrm>
              <a:off x="3814168" y="4575820"/>
              <a:ext cx="118957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2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Address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1351" y="1515474"/>
            <a:ext cx="31394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VILLE, CODE_POSTAL, PAYS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330255" y="4394342"/>
            <a:ext cx="2285999" cy="1728153"/>
            <a:chOff x="3072918" y="2870798"/>
            <a:chExt cx="2285999" cy="1728153"/>
          </a:xfrm>
        </p:grpSpPr>
        <p:sp>
          <p:nvSpPr>
            <p:cNvPr id="6" name="Rounded Rectangle 5"/>
            <p:cNvSpPr/>
            <p:nvPr/>
          </p:nvSpPr>
          <p:spPr>
            <a:xfrm>
              <a:off x="3072918" y="4060471"/>
              <a:ext cx="2285999" cy="538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Register LAT / LON in Database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7603" y="2870798"/>
              <a:ext cx="1076627" cy="1189673"/>
            </a:xfrm>
            <a:prstGeom prst="rect">
              <a:avLst/>
            </a:prstGeom>
          </p:spPr>
        </p:pic>
      </p:grpSp>
      <p:cxnSp>
        <p:nvCxnSpPr>
          <p:cNvPr id="9" name="Elbow Connector 8"/>
          <p:cNvCxnSpPr>
            <a:stCxn id="27" idx="2"/>
            <a:endCxn id="7" idx="1"/>
          </p:cNvCxnSpPr>
          <p:nvPr/>
        </p:nvCxnSpPr>
        <p:spPr>
          <a:xfrm rot="16200000" flipH="1">
            <a:off x="2433724" y="3487962"/>
            <a:ext cx="798563" cy="22038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992367" y="4739119"/>
            <a:ext cx="2903027" cy="48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MergedTable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>
          <a:xfrm flipV="1">
            <a:off x="5011567" y="4983883"/>
            <a:ext cx="980800" cy="52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06" y="2648790"/>
            <a:ext cx="1252128" cy="1267460"/>
          </a:xfrm>
          <a:prstGeom prst="rect">
            <a:avLst/>
          </a:prstGeom>
        </p:spPr>
      </p:pic>
      <p:cxnSp>
        <p:nvCxnSpPr>
          <p:cNvPr id="22" name="Elbow Connector 21"/>
          <p:cNvCxnSpPr>
            <a:stCxn id="5" idx="2"/>
          </p:cNvCxnSpPr>
          <p:nvPr/>
        </p:nvCxnSpPr>
        <p:spPr>
          <a:xfrm rot="16200000" flipH="1">
            <a:off x="1405220" y="2379804"/>
            <a:ext cx="651702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46209" y="3921376"/>
            <a:ext cx="1569721" cy="26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GMaps API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01967" y="2481151"/>
            <a:ext cx="1867611" cy="5384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System – Live 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0" y="1708438"/>
            <a:ext cx="8811709" cy="39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453515"/>
            <a:ext cx="3270443" cy="4540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5971771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PROJECT  REPORT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11" y="1670106"/>
            <a:ext cx="3747272" cy="2810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5731" y="4489856"/>
            <a:ext cx="20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CODE - Comments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81533" y="5165839"/>
            <a:ext cx="2903027" cy="48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2582 .PY Line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8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57" y="0"/>
            <a:ext cx="4040154" cy="21210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Future Evolutions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More friendly user interface </a:t>
            </a:r>
          </a:p>
          <a:p>
            <a:pPr lvl="1"/>
            <a:r>
              <a:rPr lang="pt-BR" dirty="0" smtClean="0"/>
              <a:t>with helps and Popups</a:t>
            </a:r>
          </a:p>
          <a:p>
            <a:pPr lvl="1"/>
            <a:r>
              <a:rPr lang="pt-BR" dirty="0"/>
              <a:t>Suggestion  and </a:t>
            </a:r>
            <a:r>
              <a:rPr lang="pt-BR" dirty="0" smtClean="0"/>
              <a:t>Guiding </a:t>
            </a:r>
            <a:r>
              <a:rPr lang="pt-BR" dirty="0"/>
              <a:t>error message </a:t>
            </a:r>
          </a:p>
          <a:p>
            <a:r>
              <a:rPr lang="pt-BR" dirty="0" smtClean="0"/>
              <a:t>Uniform graph interfaces</a:t>
            </a:r>
          </a:p>
          <a:p>
            <a:r>
              <a:rPr lang="pt-BR" dirty="0" smtClean="0"/>
              <a:t>Aditional graphs</a:t>
            </a:r>
          </a:p>
          <a:p>
            <a:r>
              <a:rPr lang="pt-BR" dirty="0" smtClean="0"/>
              <a:t>Functionalities such as</a:t>
            </a:r>
          </a:p>
          <a:p>
            <a:pPr lvl="1"/>
            <a:r>
              <a:rPr lang="pt-BR" dirty="0" smtClean="0"/>
              <a:t>Export reports </a:t>
            </a:r>
            <a:r>
              <a:rPr lang="pt-BR" dirty="0"/>
              <a:t>(Ex: PDF</a:t>
            </a:r>
            <a:r>
              <a:rPr lang="pt-BR" dirty="0" smtClean="0"/>
              <a:t>) /</a:t>
            </a:r>
            <a:r>
              <a:rPr lang="pt-BR" dirty="0"/>
              <a:t>Printing </a:t>
            </a:r>
            <a:r>
              <a:rPr lang="pt-BR" dirty="0" smtClean="0"/>
              <a:t>Options</a:t>
            </a:r>
          </a:p>
          <a:p>
            <a:pPr lvl="1"/>
            <a:r>
              <a:rPr lang="pt-BR" dirty="0" smtClean="0"/>
              <a:t>More admin options, such as user priviledges </a:t>
            </a:r>
          </a:p>
          <a:p>
            <a:r>
              <a:rPr lang="pt-BR" dirty="0" smtClean="0"/>
              <a:t>Problems with enterprise forecasting (name error’s)</a:t>
            </a:r>
          </a:p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99" y="1158723"/>
            <a:ext cx="6350000" cy="195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523"/>
            <a:ext cx="4717357" cy="3538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08" y="3733361"/>
            <a:ext cx="4477907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62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31" y="2542205"/>
            <a:ext cx="8772097" cy="2730835"/>
          </a:xfrm>
        </p:spPr>
        <p:txBody>
          <a:bodyPr/>
          <a:lstStyle/>
          <a:p>
            <a:r>
              <a:rPr lang="pt-BR" dirty="0" smtClean="0"/>
              <a:t>This system developed as a prototype needs little more </a:t>
            </a:r>
            <a:r>
              <a:rPr lang="pt-BR" dirty="0" smtClean="0"/>
              <a:t>refinements;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With the refinements, making the system go online, it would be of much use for the actors of the </a:t>
            </a:r>
            <a:r>
              <a:rPr lang="pt-BR" dirty="0" smtClean="0"/>
              <a:t>system.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309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9505" y="3350941"/>
            <a:ext cx="5625846" cy="145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87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About EISTI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EISTI - </a:t>
            </a:r>
            <a:r>
              <a:rPr lang="en-US" dirty="0" smtClean="0"/>
              <a:t>recognized </a:t>
            </a:r>
            <a:r>
              <a:rPr lang="en-US" dirty="0"/>
              <a:t>by </a:t>
            </a:r>
            <a:r>
              <a:rPr lang="en-US" dirty="0" smtClean="0"/>
              <a:t>CTI </a:t>
            </a:r>
            <a:r>
              <a:rPr lang="en-US" dirty="0"/>
              <a:t>(</a:t>
            </a:r>
            <a:r>
              <a:rPr lang="en-US" dirty="0" smtClean="0"/>
              <a:t>French Engineering </a:t>
            </a:r>
            <a:r>
              <a:rPr lang="en-US" dirty="0"/>
              <a:t>accreditation institution</a:t>
            </a:r>
            <a:r>
              <a:rPr lang="en-US" dirty="0" smtClean="0"/>
              <a:t>)</a:t>
            </a:r>
          </a:p>
          <a:p>
            <a:r>
              <a:rPr lang="fr-FR" dirty="0" smtClean="0"/>
              <a:t>Cergy &amp; Pau</a:t>
            </a:r>
            <a:endParaRPr lang="en-US" dirty="0" smtClean="0"/>
          </a:p>
          <a:p>
            <a:r>
              <a:rPr lang="en-US" dirty="0" smtClean="0"/>
              <a:t>Mathematics and Software engineering</a:t>
            </a:r>
          </a:p>
          <a:p>
            <a:r>
              <a:rPr lang="fr-FR" dirty="0" smtClean="0"/>
              <a:t> Exchange </a:t>
            </a:r>
            <a:r>
              <a:rPr lang="fr-FR" dirty="0" err="1" smtClean="0"/>
              <a:t>students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4" y="4601259"/>
            <a:ext cx="29718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87" y="3363008"/>
            <a:ext cx="4259861" cy="34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5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Background of the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08" y="1657238"/>
            <a:ext cx="3956277" cy="395627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1351" y="1424605"/>
            <a:ext cx="8772097" cy="475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dirty="0" err="1" smtClean="0"/>
              <a:t>Experience</a:t>
            </a:r>
            <a:endParaRPr lang="fr-FR" dirty="0" smtClean="0"/>
          </a:p>
          <a:p>
            <a:r>
              <a:rPr lang="fr-FR" dirty="0" err="1" smtClean="0"/>
              <a:t>Career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endParaRPr lang="fr-FR" dirty="0" smtClean="0"/>
          </a:p>
          <a:p>
            <a:r>
              <a:rPr lang="fr-FR" dirty="0" err="1" smtClean="0"/>
              <a:t>Internships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   But </a:t>
            </a:r>
            <a:r>
              <a:rPr lang="fr-FR" dirty="0" err="1"/>
              <a:t>w</a:t>
            </a:r>
            <a:r>
              <a:rPr lang="fr-FR" dirty="0" err="1" smtClean="0"/>
              <a:t>hat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chose </a:t>
            </a:r>
          </a:p>
          <a:p>
            <a:pPr marL="0" indent="0">
              <a:buNone/>
            </a:pPr>
            <a:r>
              <a:rPr lang="fr-FR" dirty="0" smtClean="0"/>
              <a:t>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internship</a:t>
            </a:r>
            <a:r>
              <a:rPr lang="fr-FR" dirty="0" smtClean="0"/>
              <a:t> 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0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</a:t>
            </a:r>
            <a:r>
              <a:rPr lang="fr-FR" dirty="0" err="1" smtClean="0"/>
              <a:t>needs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Upload </a:t>
            </a:r>
            <a:r>
              <a:rPr lang="en-US" dirty="0"/>
              <a:t>CSV file and store it within a database. </a:t>
            </a:r>
          </a:p>
          <a:p>
            <a:r>
              <a:rPr lang="en-US" dirty="0" smtClean="0"/>
              <a:t>Automatically </a:t>
            </a:r>
            <a:r>
              <a:rPr lang="en-US" dirty="0"/>
              <a:t>clean the data;</a:t>
            </a:r>
          </a:p>
          <a:p>
            <a:r>
              <a:rPr lang="en-US" dirty="0" smtClean="0"/>
              <a:t> Perform univariate </a:t>
            </a:r>
            <a:r>
              <a:rPr lang="en-US" dirty="0"/>
              <a:t>and bivariate analysis and statistics that are defined in advance and </a:t>
            </a:r>
            <a:r>
              <a:rPr lang="en-US" dirty="0" smtClean="0"/>
              <a:t>can be </a:t>
            </a:r>
            <a:r>
              <a:rPr lang="en-US" dirty="0"/>
              <a:t>configured;</a:t>
            </a:r>
          </a:p>
          <a:p>
            <a:r>
              <a:rPr lang="en-US" dirty="0" smtClean="0"/>
              <a:t> </a:t>
            </a:r>
            <a:r>
              <a:rPr lang="en-US" dirty="0"/>
              <a:t>Distance Calculation between the different </a:t>
            </a:r>
            <a:r>
              <a:rPr lang="en-US" dirty="0" smtClean="0"/>
              <a:t>locations.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User management (Login/Password /roles ).</a:t>
            </a:r>
          </a:p>
        </p:txBody>
      </p:sp>
    </p:spTree>
    <p:extLst>
      <p:ext uri="{BB962C8B-B14F-4D97-AF65-F5344CB8AC3E}">
        <p14:creationId xmlns:p14="http://schemas.microsoft.com/office/powerpoint/2010/main" val="119973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Management </a:t>
            </a:r>
            <a:r>
              <a:rPr lang="pt-BR" dirty="0" smtClean="0"/>
              <a:t>Solution - SCRUM</a:t>
            </a:r>
            <a:endParaRPr lang="en-US" dirty="0"/>
          </a:p>
        </p:txBody>
      </p:sp>
      <p:sp>
        <p:nvSpPr>
          <p:cNvPr id="3" name="AutoShape 2" descr="RÃ©sultat de recherche d'images pour &quot;scrum agile methodolog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92529"/>
            <a:ext cx="8821195" cy="45844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076661" y="4542182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63148" y="3611217"/>
            <a:ext cx="7056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6" y="1457649"/>
            <a:ext cx="2242310" cy="116670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13082600" y="9563894"/>
            <a:ext cx="19038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Ã©sultat de recherche d'images pour &quot;icon help each oth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00" y="1308411"/>
            <a:ext cx="1036501" cy="1700925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Management </a:t>
            </a:r>
            <a:r>
              <a:rPr lang="pt-BR" dirty="0" smtClean="0"/>
              <a:t>Solution - TeamGantt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4117" y="1291478"/>
            <a:ext cx="8776252" cy="1890600"/>
            <a:chOff x="144117" y="1291478"/>
            <a:chExt cx="8776252" cy="18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117" y="1291478"/>
              <a:ext cx="8776252" cy="18906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4888992" y="18836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70448" y="2036064"/>
              <a:ext cx="231648" cy="7071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158766" y="2444496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932227" y="2590800"/>
              <a:ext cx="231648" cy="36576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229" y="1883664"/>
            <a:ext cx="4857750" cy="4505325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692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Team Tasks Division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36104" y="1291478"/>
            <a:ext cx="8299174" cy="4602426"/>
            <a:chOff x="636104" y="1291478"/>
            <a:chExt cx="8299174" cy="4602426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22745863"/>
                </p:ext>
              </p:extLst>
            </p:nvPr>
          </p:nvGraphicFramePr>
          <p:xfrm>
            <a:off x="1086679" y="1291478"/>
            <a:ext cx="7411278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unded Rectangle 5"/>
            <p:cNvSpPr/>
            <p:nvPr/>
          </p:nvSpPr>
          <p:spPr>
            <a:xfrm>
              <a:off x="636104" y="5098773"/>
              <a:ext cx="8299174" cy="636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MANAGEMENT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06584" y="5575851"/>
              <a:ext cx="2970696" cy="31805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Gustavo / Indu / Viet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8578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Viet</a:t>
              </a:r>
            </a:p>
            <a:p>
              <a:pPr algn="ctr"/>
              <a:r>
                <a:rPr lang="pt-BR" dirty="0" smtClean="0"/>
                <a:t>Gustavo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2213" y="4094480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Cai</a:t>
              </a:r>
            </a:p>
            <a:p>
              <a:pPr algn="ctr"/>
              <a:r>
                <a:rPr lang="pt-BR" dirty="0" smtClean="0"/>
                <a:t>Indu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01733" y="4048828"/>
              <a:ext cx="999657" cy="62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Janet</a:t>
              </a:r>
            </a:p>
            <a:p>
              <a:pPr algn="ctr"/>
              <a:r>
                <a:rPr lang="pt-BR" dirty="0" smtClean="0"/>
                <a:t>Cylia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1060</Words>
  <Application>Microsoft Office PowerPoint</Application>
  <PresentationFormat>On-screen Show (4:3)</PresentationFormat>
  <Paragraphs>216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Mangal</vt:lpstr>
      <vt:lpstr>Tema do Office</vt:lpstr>
      <vt:lpstr>Geographical Statistics of Engineering Internships</vt:lpstr>
      <vt:lpstr>AGENDA</vt:lpstr>
      <vt:lpstr>Introduction</vt:lpstr>
      <vt:lpstr>About EISTI </vt:lpstr>
      <vt:lpstr>Background of the project</vt:lpstr>
      <vt:lpstr>Client needs &amp; requirements</vt:lpstr>
      <vt:lpstr>Management Solution - SCRUM</vt:lpstr>
      <vt:lpstr>Management Solution - TeamGantt</vt:lpstr>
      <vt:lpstr>Team Tasks Division</vt:lpstr>
      <vt:lpstr>Management Solutions</vt:lpstr>
      <vt:lpstr>Technical Solutions</vt:lpstr>
      <vt:lpstr>Python, Machine learning with Python</vt:lpstr>
      <vt:lpstr>SQLite-Relational Database management system</vt:lpstr>
      <vt:lpstr>DJANGO MVC - MVT Pattern</vt:lpstr>
      <vt:lpstr>User Interface</vt:lpstr>
      <vt:lpstr>Machine Learn Solutions - ETL</vt:lpstr>
      <vt:lpstr>Random Forest</vt:lpstr>
      <vt:lpstr>Random Forest - Comparative</vt:lpstr>
      <vt:lpstr>Intership Predict</vt:lpstr>
      <vt:lpstr>Internship Prediction - Algorithm</vt:lpstr>
      <vt:lpstr>Internship Prediction - Algorithm</vt:lpstr>
      <vt:lpstr>Gradient Descent</vt:lpstr>
      <vt:lpstr>Gradient Descent – Cost Function</vt:lpstr>
      <vt:lpstr>Intership Predict - Algorithm</vt:lpstr>
      <vt:lpstr>Intership Predict – Performance Problem</vt:lpstr>
      <vt:lpstr>Address</vt:lpstr>
      <vt:lpstr>The System – Live Presentation</vt:lpstr>
      <vt:lpstr>Documentation</vt:lpstr>
      <vt:lpstr>Future Evolutions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Fleury</dc:creator>
  <cp:lastModifiedBy>Fleury</cp:lastModifiedBy>
  <cp:revision>249</cp:revision>
  <dcterms:created xsi:type="dcterms:W3CDTF">2017-08-27T10:18:06Z</dcterms:created>
  <dcterms:modified xsi:type="dcterms:W3CDTF">2019-06-03T07:15:35Z</dcterms:modified>
</cp:coreProperties>
</file>