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0B577C-3B61-4AB8-84B5-FE03659D9EC5}">
  <a:tblStyle styleId="{870B577C-3B61-4AB8-84B5-FE03659D9EC5}"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4" name="Shape 2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Diapositiva de título">
    <p:spTree>
      <p:nvGrpSpPr>
        <p:cNvPr id="22"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cap="flat" cmpd="sng" w="9525">
              <a:solidFill>
                <a:srgbClr val="BFBFBF"/>
              </a:solidFill>
              <a:prstDash val="solid"/>
              <a:round/>
              <a:headEnd len="med" w="med" type="none"/>
              <a:tailEnd len="med" w="med" type="none"/>
            </a:ln>
          </p:spPr>
        </p:cxnSp>
        <p:cxnSp>
          <p:nvCxnSpPr>
            <p:cNvPr id="25" name="Shape 25"/>
            <p:cNvCxnSpPr/>
            <p:nvPr/>
          </p:nvCxnSpPr>
          <p:spPr>
            <a:xfrm flipH="1">
              <a:off x="7425267" y="3681413"/>
              <a:ext cx="4763558" cy="3176587"/>
            </a:xfrm>
            <a:prstGeom prst="straightConnector1">
              <a:avLst/>
            </a:prstGeom>
            <a:noFill/>
            <a:ln cap="flat" cmpd="sng" w="9525">
              <a:solidFill>
                <a:srgbClr val="D8D8D8"/>
              </a:solidFill>
              <a:prstDash val="solid"/>
              <a:round/>
              <a:headEnd len="med" w="med" type="none"/>
              <a:tailEnd len="med" w="med" type="none"/>
            </a:ln>
          </p:spPr>
        </p:cxnSp>
        <p:sp>
          <p:nvSpPr>
            <p:cNvPr id="26" name="Shape 26"/>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4" name="Shape 34"/>
          <p:cNvSpPr txBox="1"/>
          <p:nvPr>
            <p:ph type="ctrTitle"/>
          </p:nvPr>
        </p:nvSpPr>
        <p:spPr>
          <a:xfrm>
            <a:off x="1507067" y="2404534"/>
            <a:ext cx="7766936" cy="1646302"/>
          </a:xfrm>
          <a:prstGeom prst="rect">
            <a:avLst/>
          </a:prstGeom>
          <a:noFill/>
          <a:ln>
            <a:noFill/>
          </a:ln>
        </p:spPr>
        <p:txBody>
          <a:bodyPr anchorCtr="0" anchor="b" bIns="91425" lIns="91425" rIns="91425" wrap="square" tIns="91425"/>
          <a:lstStyle>
            <a:lvl1pPr indent="0" lvl="0" marL="0" marR="0" rtl="0" algn="r">
              <a:spcBef>
                <a:spcPts val="0"/>
              </a:spcBef>
              <a:buClr>
                <a:schemeClr val="accent1"/>
              </a:buClr>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subTitle"/>
          </p:nvPr>
        </p:nvSpPr>
        <p:spPr>
          <a:xfrm>
            <a:off x="1507067" y="4050833"/>
            <a:ext cx="7766936" cy="1096899"/>
          </a:xfrm>
          <a:prstGeom prst="rect">
            <a:avLst/>
          </a:prstGeom>
          <a:noFill/>
          <a:ln>
            <a:noFill/>
          </a:ln>
        </p:spPr>
        <p:txBody>
          <a:bodyPr anchorCtr="0" anchor="t" bIns="91425" lIns="91425" rIns="91425" wrap="square" tIns="91425"/>
          <a:lstStyle>
            <a:lvl1pPr indent="0" lvl="0" marL="0" marR="0" rtl="0" algn="r">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ítulo y descripció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2"/>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ita con descripción">
    <p:spTree>
      <p:nvGrpSpPr>
        <p:cNvPr id="96" name="Shape 96"/>
        <p:cNvGrpSpPr/>
        <p:nvPr/>
      </p:nvGrpSpPr>
      <p:grpSpPr>
        <a:xfrm>
          <a:off x="0" y="0"/>
          <a:ext cx="0" cy="0"/>
          <a:chOff x="0" y="0"/>
          <a:chExt cx="0" cy="0"/>
        </a:xfrm>
      </p:grpSpPr>
      <p:sp>
        <p:nvSpPr>
          <p:cNvPr id="97" name="Shape 97"/>
          <p:cNvSpPr txBox="1"/>
          <p:nvPr>
            <p:ph type="title"/>
          </p:nvPr>
        </p:nvSpPr>
        <p:spPr>
          <a:xfrm>
            <a:off x="931334" y="609600"/>
            <a:ext cx="8094134"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8" name="Shape 98"/>
          <p:cNvSpPr txBox="1"/>
          <p:nvPr>
            <p:ph idx="1" type="body"/>
          </p:nvPr>
        </p:nvSpPr>
        <p:spPr>
          <a:xfrm>
            <a:off x="1366139" y="3632200"/>
            <a:ext cx="7224524" cy="3810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2"/>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
        <p:nvSpPr>
          <p:cNvPr id="103" name="Shape 103"/>
          <p:cNvSpPr txBox="1"/>
          <p:nvPr/>
        </p:nvSpPr>
        <p:spPr>
          <a:xfrm>
            <a:off x="541870" y="790378"/>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rgbClr val="BFE471"/>
                </a:solidFill>
                <a:latin typeface="Arial"/>
                <a:ea typeface="Arial"/>
                <a:cs typeface="Arial"/>
                <a:sym typeface="Arial"/>
              </a:rPr>
              <a:t>“</a:t>
            </a:r>
          </a:p>
        </p:txBody>
      </p:sp>
      <p:sp>
        <p:nvSpPr>
          <p:cNvPr id="104" name="Shape 104"/>
          <p:cNvSpPr txBox="1"/>
          <p:nvPr/>
        </p:nvSpPr>
        <p:spPr>
          <a:xfrm>
            <a:off x="8893011" y="2886556"/>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rjeta de nombre">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60"/>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itar la tarjeta de nombre">
    <p:spTree>
      <p:nvGrpSpPr>
        <p:cNvPr id="111" name="Shape 111"/>
        <p:cNvGrpSpPr/>
        <p:nvPr/>
      </p:nvGrpSpPr>
      <p:grpSpPr>
        <a:xfrm>
          <a:off x="0" y="0"/>
          <a:ext cx="0" cy="0"/>
          <a:chOff x="0" y="0"/>
          <a:chExt cx="0" cy="0"/>
        </a:xfrm>
      </p:grpSpPr>
      <p:sp>
        <p:nvSpPr>
          <p:cNvPr id="112" name="Shape 112"/>
          <p:cNvSpPr txBox="1"/>
          <p:nvPr>
            <p:ph type="title"/>
          </p:nvPr>
        </p:nvSpPr>
        <p:spPr>
          <a:xfrm>
            <a:off x="931334" y="609600"/>
            <a:ext cx="8094134"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3" name="Shape 113"/>
          <p:cNvSpPr txBox="1"/>
          <p:nvPr>
            <p:ph idx="1" type="body"/>
          </p:nvPr>
        </p:nvSpPr>
        <p:spPr>
          <a:xfrm>
            <a:off x="677332" y="4013200"/>
            <a:ext cx="8596669" cy="514248"/>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
        <p:nvSpPr>
          <p:cNvPr id="118" name="Shape 118"/>
          <p:cNvSpPr txBox="1"/>
          <p:nvPr/>
        </p:nvSpPr>
        <p:spPr>
          <a:xfrm>
            <a:off x="541870" y="790378"/>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rgbClr val="BFE471"/>
                </a:solidFill>
                <a:latin typeface="Arial"/>
                <a:ea typeface="Arial"/>
                <a:cs typeface="Arial"/>
                <a:sym typeface="Arial"/>
              </a:rPr>
              <a:t>“</a:t>
            </a:r>
          </a:p>
        </p:txBody>
      </p:sp>
      <p:sp>
        <p:nvSpPr>
          <p:cNvPr id="119" name="Shape 119"/>
          <p:cNvSpPr txBox="1"/>
          <p:nvPr/>
        </p:nvSpPr>
        <p:spPr>
          <a:xfrm>
            <a:off x="8893011" y="2886556"/>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Verdadero o falso">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3"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2" name="Shape 122"/>
          <p:cNvSpPr txBox="1"/>
          <p:nvPr>
            <p:ph idx="1" type="body"/>
          </p:nvPr>
        </p:nvSpPr>
        <p:spPr>
          <a:xfrm>
            <a:off x="677332" y="4013200"/>
            <a:ext cx="8596669" cy="514248"/>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127" name="Shape 127"/>
        <p:cNvGrpSpPr/>
        <p:nvPr/>
      </p:nvGrpSpPr>
      <p:grpSpPr>
        <a:xfrm>
          <a:off x="0" y="0"/>
          <a:ext cx="0" cy="0"/>
          <a:chOff x="0" y="0"/>
          <a:chExt cx="0" cy="0"/>
        </a:xfrm>
      </p:grpSpPr>
      <p:sp>
        <p:nvSpPr>
          <p:cNvPr id="128" name="Shape 128"/>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9" name="Shape 129"/>
          <p:cNvSpPr txBox="1"/>
          <p:nvPr>
            <p:ph idx="1" type="body"/>
          </p:nvPr>
        </p:nvSpPr>
        <p:spPr>
          <a:xfrm rot="5400000">
            <a:off x="3035282" y="-197358"/>
            <a:ext cx="3880773" cy="8596668"/>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ítulo vertical y texto">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9" y="2582953"/>
            <a:ext cx="5251451" cy="1304743"/>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50" cy="7060150"/>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39" name="Shape 39"/>
        <p:cNvGrpSpPr/>
        <p:nvPr/>
      </p:nvGrpSpPr>
      <p:grpSpPr>
        <a:xfrm>
          <a:off x="0" y="0"/>
          <a:ext cx="0" cy="0"/>
          <a:chOff x="0" y="0"/>
          <a:chExt cx="0" cy="0"/>
        </a:xfrm>
      </p:grpSpPr>
      <p:sp>
        <p:nvSpPr>
          <p:cNvPr id="40" name="Shape 40"/>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1" name="Shape 41"/>
          <p:cNvSpPr txBox="1"/>
          <p:nvPr>
            <p:ph idx="1" type="body"/>
          </p:nvPr>
        </p:nvSpPr>
        <p:spPr>
          <a:xfrm>
            <a:off x="677334" y="2160589"/>
            <a:ext cx="8596668"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Encabezado de sección">
    <p:spTree>
      <p:nvGrpSpPr>
        <p:cNvPr id="45" name="Shape 45"/>
        <p:cNvGrpSpPr/>
        <p:nvPr/>
      </p:nvGrpSpPr>
      <p:grpSpPr>
        <a:xfrm>
          <a:off x="0" y="0"/>
          <a:ext cx="0" cy="0"/>
          <a:chOff x="0" y="0"/>
          <a:chExt cx="0" cy="0"/>
        </a:xfrm>
      </p:grpSpPr>
      <p:sp>
        <p:nvSpPr>
          <p:cNvPr id="46" name="Shape 46"/>
          <p:cNvSpPr txBox="1"/>
          <p:nvPr>
            <p:ph type="title"/>
          </p:nvPr>
        </p:nvSpPr>
        <p:spPr>
          <a:xfrm>
            <a:off x="677335" y="2700867"/>
            <a:ext cx="8596668" cy="1826581"/>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7" name="Shape 47"/>
          <p:cNvSpPr txBox="1"/>
          <p:nvPr>
            <p:ph idx="1" type="body"/>
          </p:nvPr>
        </p:nvSpPr>
        <p:spPr>
          <a:xfrm>
            <a:off x="677335" y="4527448"/>
            <a:ext cx="8596668"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20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51" name="Shape 51"/>
        <p:cNvGrpSpPr/>
        <p:nvPr/>
      </p:nvGrpSpPr>
      <p:grpSpPr>
        <a:xfrm>
          <a:off x="0" y="0"/>
          <a:ext cx="0" cy="0"/>
          <a:chOff x="0" y="0"/>
          <a:chExt cx="0" cy="0"/>
        </a:xfrm>
      </p:grpSpPr>
      <p:sp>
        <p:nvSpPr>
          <p:cNvPr id="52" name="Shape 52"/>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3" name="Shape 53"/>
          <p:cNvSpPr txBox="1"/>
          <p:nvPr>
            <p:ph idx="1" type="body"/>
          </p:nvPr>
        </p:nvSpPr>
        <p:spPr>
          <a:xfrm>
            <a:off x="677334" y="2160589"/>
            <a:ext cx="4184035" cy="3880772"/>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5089970" y="2160589"/>
            <a:ext cx="4184034"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ción">
    <p:spTree>
      <p:nvGrpSpPr>
        <p:cNvPr id="58" name="Shape 58"/>
        <p:cNvGrpSpPr/>
        <p:nvPr/>
      </p:nvGrpSpPr>
      <p:grpSpPr>
        <a:xfrm>
          <a:off x="0" y="0"/>
          <a:ext cx="0" cy="0"/>
          <a:chOff x="0" y="0"/>
          <a:chExt cx="0" cy="0"/>
        </a:xfrm>
      </p:grpSpPr>
      <p:sp>
        <p:nvSpPr>
          <p:cNvPr id="59" name="Shape 59"/>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0" name="Shape 60"/>
          <p:cNvSpPr txBox="1"/>
          <p:nvPr>
            <p:ph idx="1" type="body"/>
          </p:nvPr>
        </p:nvSpPr>
        <p:spPr>
          <a:xfrm>
            <a:off x="675745" y="2160983"/>
            <a:ext cx="4185623"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675745" y="2737245"/>
            <a:ext cx="4185623" cy="330411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5088383" y="2160983"/>
            <a:ext cx="418561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5088384" y="2737245"/>
            <a:ext cx="4185617" cy="330411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Solo el título">
    <p:spTree>
      <p:nvGrpSpPr>
        <p:cNvPr id="67" name="Shape 67"/>
        <p:cNvGrpSpPr/>
        <p:nvPr/>
      </p:nvGrpSpPr>
      <p:grpSpPr>
        <a:xfrm>
          <a:off x="0" y="0"/>
          <a:ext cx="0" cy="0"/>
          <a:chOff x="0" y="0"/>
          <a:chExt cx="0" cy="0"/>
        </a:xfrm>
      </p:grpSpPr>
      <p:sp>
        <p:nvSpPr>
          <p:cNvPr id="68" name="Shape 68"/>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En blanco">
    <p:spTree>
      <p:nvGrpSpPr>
        <p:cNvPr id="72" name="Shape 72"/>
        <p:cNvGrpSpPr/>
        <p:nvPr/>
      </p:nvGrpSpPr>
      <p:grpSpPr>
        <a:xfrm>
          <a:off x="0" y="0"/>
          <a:ext cx="0" cy="0"/>
          <a:chOff x="0" y="0"/>
          <a:chExt cx="0" cy="0"/>
        </a:xfrm>
      </p:grpSpPr>
      <p:sp>
        <p:nvSpPr>
          <p:cNvPr id="73" name="Shape 73"/>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ido con título">
    <p:spTree>
      <p:nvGrpSpPr>
        <p:cNvPr id="76" name="Shape 76"/>
        <p:cNvGrpSpPr/>
        <p:nvPr/>
      </p:nvGrpSpPr>
      <p:grpSpPr>
        <a:xfrm>
          <a:off x="0" y="0"/>
          <a:ext cx="0" cy="0"/>
          <a:chOff x="0" y="0"/>
          <a:chExt cx="0" cy="0"/>
        </a:xfrm>
      </p:grpSpPr>
      <p:sp>
        <p:nvSpPr>
          <p:cNvPr id="77" name="Shape 77"/>
          <p:cNvSpPr txBox="1"/>
          <p:nvPr>
            <p:ph type="title"/>
          </p:nvPr>
        </p:nvSpPr>
        <p:spPr>
          <a:xfrm>
            <a:off x="677334" y="1498604"/>
            <a:ext cx="3854528" cy="1278466"/>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8" name="Shape 78"/>
          <p:cNvSpPr txBox="1"/>
          <p:nvPr>
            <p:ph idx="1" type="body"/>
          </p:nvPr>
        </p:nvSpPr>
        <p:spPr>
          <a:xfrm>
            <a:off x="4760461" y="514924"/>
            <a:ext cx="4513541" cy="552643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4" y="2777069"/>
            <a:ext cx="3854528" cy="258444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1pPr>
            <a:lvl2pPr indent="-12562" lvl="1" marL="457063"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2pPr>
            <a:lvl3pPr indent="-12425" lvl="2" marL="914126"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3pPr>
            <a:lvl4pPr indent="-12288" lvl="3" marL="1371189"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4pPr>
            <a:lvl5pPr indent="-12151" lvl="4" marL="1828251"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5pPr>
            <a:lvl6pPr indent="-12013" lvl="5" marL="2285314"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6pPr>
            <a:lvl7pPr indent="-11876" lvl="6" marL="2742377"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7pPr>
            <a:lvl8pPr indent="-11739" lvl="7" marL="319944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8pPr>
            <a:lvl9pPr indent="-11603" lvl="8" marL="3656503"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n con título">
    <p:spTree>
      <p:nvGrpSpPr>
        <p:cNvPr id="83" name="Shape 83"/>
        <p:cNvGrpSpPr/>
        <p:nvPr/>
      </p:nvGrpSpPr>
      <p:grpSpPr>
        <a:xfrm>
          <a:off x="0" y="0"/>
          <a:ext cx="0" cy="0"/>
          <a:chOff x="0" y="0"/>
          <a:chExt cx="0" cy="0"/>
        </a:xfrm>
      </p:grpSpPr>
      <p:sp>
        <p:nvSpPr>
          <p:cNvPr id="84" name="Shape 84"/>
          <p:cNvSpPr txBox="1"/>
          <p:nvPr>
            <p:ph type="title"/>
          </p:nvPr>
        </p:nvSpPr>
        <p:spPr>
          <a:xfrm>
            <a:off x="677334" y="4800600"/>
            <a:ext cx="8596667" cy="566738"/>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5" name="Shape 85"/>
          <p:cNvSpPr/>
          <p:nvPr>
            <p:ph idx="2" type="pic"/>
          </p:nvPr>
        </p:nvSpPr>
        <p:spPr>
          <a:xfrm>
            <a:off x="677334" y="609600"/>
            <a:ext cx="8596668" cy="3845718"/>
          </a:xfrm>
          <a:prstGeom prst="rect">
            <a:avLst/>
          </a:prstGeom>
          <a:noFill/>
          <a:ln>
            <a:noFill/>
          </a:ln>
        </p:spPr>
        <p:txBody>
          <a:bodyPr anchorCtr="0" anchor="t" bIns="91425" lIns="91425" rIns="91425" wrap="square"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4" y="5367338"/>
            <a:ext cx="8596667" cy="67402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900">
                <a:solidFill>
                  <a:schemeClr val="accent1"/>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cap="flat" cmpd="sng" w="9525">
              <a:solidFill>
                <a:srgbClr val="BFBFBF"/>
              </a:solidFill>
              <a:prstDash val="solid"/>
              <a:round/>
              <a:headEnd len="med" w="med" type="none"/>
              <a:tailEnd len="med" w="med" type="none"/>
            </a:ln>
          </p:spPr>
        </p:cxnSp>
        <p:cxnSp>
          <p:nvCxnSpPr>
            <p:cNvPr id="8" name="Shape 8"/>
            <p:cNvCxnSpPr/>
            <p:nvPr/>
          </p:nvCxnSpPr>
          <p:spPr>
            <a:xfrm flipH="1">
              <a:off x="7425267" y="3681413"/>
              <a:ext cx="4763558" cy="3176587"/>
            </a:xfrm>
            <a:prstGeom prst="straightConnector1">
              <a:avLst/>
            </a:prstGeom>
            <a:noFill/>
            <a:ln cap="flat" cmpd="sng" w="9525">
              <a:solidFill>
                <a:srgbClr val="D8D8D8"/>
              </a:solidFill>
              <a:prstDash val="solid"/>
              <a:round/>
              <a:headEnd len="med" w="med" type="none"/>
              <a:tailEnd len="med" w="med" type="none"/>
            </a:ln>
          </p:spPr>
        </p:cxnSp>
        <p:sp>
          <p:nvSpPr>
            <p:cNvPr id="9" name="Shape 9"/>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7" name="Shape 17"/>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 name="Shape 18"/>
          <p:cNvSpPr txBox="1"/>
          <p:nvPr>
            <p:ph idx="1" type="body"/>
          </p:nvPr>
        </p:nvSpPr>
        <p:spPr>
          <a:xfrm>
            <a:off x="677334" y="2160589"/>
            <a:ext cx="8596668"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1507067" y="2404531"/>
            <a:ext cx="7766936" cy="1646302"/>
          </a:xfrm>
          <a:prstGeom prst="rect">
            <a:avLst/>
          </a:prstGeom>
          <a:noFill/>
          <a:ln>
            <a:noFill/>
          </a:ln>
        </p:spPr>
        <p:txBody>
          <a:bodyPr anchorCtr="0" anchor="b" bIns="45700" lIns="91425" rIns="91425" wrap="square" tIns="45700">
            <a:noAutofit/>
          </a:bodyPr>
          <a:lstStyle/>
          <a:p>
            <a:pPr indent="0" lvl="0" marL="0" marR="0" rtl="0" algn="r">
              <a:spcBef>
                <a:spcPts val="0"/>
              </a:spcBef>
              <a:buClr>
                <a:schemeClr val="accent1"/>
              </a:buClr>
              <a:buSzPct val="25000"/>
              <a:buFont typeface="Trebuchet MS"/>
              <a:buNone/>
            </a:pPr>
            <a:r>
              <a:rPr b="0" i="0" lang="en-US" sz="5400" u="none" cap="none" strike="noStrike">
                <a:solidFill>
                  <a:schemeClr val="accent1"/>
                </a:solidFill>
                <a:latin typeface="Trebuchet MS"/>
                <a:ea typeface="Trebuchet MS"/>
                <a:cs typeface="Trebuchet MS"/>
                <a:sym typeface="Trebuchet MS"/>
              </a:rPr>
              <a:t>Desarrollo Móvil Android Día </a:t>
            </a:r>
            <a:r>
              <a:rPr lang="en-US"/>
              <a:t>2</a:t>
            </a:r>
          </a:p>
        </p:txBody>
      </p:sp>
      <p:sp>
        <p:nvSpPr>
          <p:cNvPr id="144" name="Shape 144"/>
          <p:cNvSpPr txBox="1"/>
          <p:nvPr>
            <p:ph idx="1" type="subTitle"/>
          </p:nvPr>
        </p:nvSpPr>
        <p:spPr>
          <a:xfrm>
            <a:off x="1507067" y="4050833"/>
            <a:ext cx="7766936" cy="1096899"/>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0"/>
              </a:spcAft>
              <a:buClr>
                <a:schemeClr val="accent1"/>
              </a:buClr>
              <a:buSzPct val="25000"/>
              <a:buFont typeface="Noto Sans Symbols"/>
              <a:buNone/>
            </a:pPr>
            <a:r>
              <a:rPr b="0" i="0" lang="en-US" sz="1800" u="none" cap="none" strike="noStrike">
                <a:solidFill>
                  <a:srgbClr val="7F7F7F"/>
                </a:solidFill>
                <a:latin typeface="Trebuchet MS"/>
                <a:ea typeface="Trebuchet MS"/>
                <a:cs typeface="Trebuchet MS"/>
                <a:sym typeface="Trebuchet MS"/>
              </a:rPr>
              <a:t>Por: Roberto Carlos Callisaya Mamani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View y ViewGroup: Vistas para </a:t>
            </a:r>
            <a:br>
              <a:rPr b="0" i="0" lang="en-US" sz="3600" u="none" cap="none" strike="noStrike">
                <a:solidFill>
                  <a:schemeClr val="accent1"/>
                </a:solidFill>
                <a:latin typeface="Trebuchet MS"/>
                <a:ea typeface="Trebuchet MS"/>
                <a:cs typeface="Trebuchet MS"/>
                <a:sym typeface="Trebuchet MS"/>
              </a:rPr>
            </a:br>
            <a:r>
              <a:rPr b="0" i="0" lang="en-US" sz="3600" u="none" cap="none" strike="noStrike">
                <a:solidFill>
                  <a:schemeClr val="accent1"/>
                </a:solidFill>
                <a:latin typeface="Trebuchet MS"/>
                <a:ea typeface="Trebuchet MS"/>
                <a:cs typeface="Trebuchet MS"/>
                <a:sym typeface="Trebuchet MS"/>
              </a:rPr>
              <a:t>diseñar la interfaz de usuario</a:t>
            </a:r>
          </a:p>
        </p:txBody>
      </p:sp>
      <p:sp>
        <p:nvSpPr>
          <p:cNvPr id="202" name="Shape 202"/>
          <p:cNvSpPr txBox="1"/>
          <p:nvPr>
            <p:ph idx="1" type="body"/>
          </p:nvPr>
        </p:nvSpPr>
        <p:spPr>
          <a:xfrm>
            <a:off x="677326" y="2160600"/>
            <a:ext cx="6038100" cy="38808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View: Una vista(view) en android representa un widget, por ejemplo un bot</a:t>
            </a:r>
            <a:r>
              <a:rPr lang="en-US"/>
              <a:t>ó</a:t>
            </a:r>
            <a:r>
              <a:rPr b="0" i="0" lang="en-US" sz="1800" u="none" cap="none" strike="noStrike">
                <a:solidFill>
                  <a:srgbClr val="3F3F3F"/>
                </a:solidFill>
                <a:latin typeface="Trebuchet MS"/>
                <a:ea typeface="Trebuchet MS"/>
                <a:cs typeface="Trebuchet MS"/>
                <a:sym typeface="Trebuchet MS"/>
              </a:rPr>
              <a:t>n, una imagen, un texto o un layout manager. El SDK de android proporci</a:t>
            </a:r>
            <a:r>
              <a:rPr lang="en-US"/>
              <a:t>ón</a:t>
            </a:r>
            <a:r>
              <a:rPr b="0" i="0" lang="en-US" sz="1800" u="none" cap="none" strike="noStrike">
                <a:solidFill>
                  <a:srgbClr val="3F3F3F"/>
                </a:solidFill>
                <a:latin typeface="Trebuchet MS"/>
                <a:ea typeface="Trebuchet MS"/>
                <a:cs typeface="Trebuchet MS"/>
                <a:sym typeface="Trebuchet MS"/>
              </a:rPr>
              <a:t> Views est</a:t>
            </a:r>
            <a:r>
              <a:rPr lang="en-US"/>
              <a:t>á</a:t>
            </a:r>
            <a:r>
              <a:rPr b="0" i="0" lang="en-US" sz="1800" u="none" cap="none" strike="noStrike">
                <a:solidFill>
                  <a:srgbClr val="3F3F3F"/>
                </a:solidFill>
                <a:latin typeface="Trebuchet MS"/>
                <a:ea typeface="Trebuchet MS"/>
                <a:cs typeface="Trebuchet MS"/>
                <a:sym typeface="Trebuchet MS"/>
              </a:rPr>
              <a:t>ndares, por ejemplo a trav</a:t>
            </a:r>
            <a:r>
              <a:rPr lang="en-US"/>
              <a:t>é</a:t>
            </a:r>
            <a:r>
              <a:rPr b="0" i="0" lang="en-US" sz="1800" u="none" cap="none" strike="noStrike">
                <a:solidFill>
                  <a:srgbClr val="3F3F3F"/>
                </a:solidFill>
                <a:latin typeface="Trebuchet MS"/>
                <a:ea typeface="Trebuchet MS"/>
                <a:cs typeface="Trebuchet MS"/>
                <a:sym typeface="Trebuchet MS"/>
              </a:rPr>
              <a:t>s de las clases Button, TextView, EditText. </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Todos los View en Android extienden de la clase </a:t>
            </a:r>
            <a:r>
              <a:rPr b="1" i="0" lang="en-US" sz="1800" u="none" cap="none" strike="noStrike">
                <a:solidFill>
                  <a:srgbClr val="3F3F3F"/>
                </a:solidFill>
                <a:latin typeface="Trebuchet MS"/>
                <a:ea typeface="Trebuchet MS"/>
                <a:cs typeface="Trebuchet MS"/>
                <a:sym typeface="Trebuchet MS"/>
              </a:rPr>
              <a:t>android.view.View</a:t>
            </a:r>
          </a:p>
        </p:txBody>
      </p:sp>
      <p:pic>
        <p:nvPicPr>
          <p:cNvPr id="203" name="Shape 203"/>
          <p:cNvPicPr preferRelativeResize="0"/>
          <p:nvPr/>
        </p:nvPicPr>
        <p:blipFill rotWithShape="1">
          <a:blip r:embed="rId3">
            <a:alphaModFix/>
          </a:blip>
          <a:srcRect b="0" l="0" r="0" t="0"/>
          <a:stretch/>
        </p:blipFill>
        <p:spPr>
          <a:xfrm>
            <a:off x="8321827" y="76200"/>
            <a:ext cx="3779398" cy="663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Usando un Layout Manager</a:t>
            </a:r>
          </a:p>
        </p:txBody>
      </p:sp>
      <p:sp>
        <p:nvSpPr>
          <p:cNvPr id="209" name="Shape 209"/>
          <p:cNvSpPr txBox="1"/>
          <p:nvPr>
            <p:ph idx="1" type="body"/>
          </p:nvPr>
        </p:nvSpPr>
        <p:spPr>
          <a:xfrm>
            <a:off x="511079" y="1440153"/>
            <a:ext cx="5792739"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Un layout manager es responsable del diseño de si mismo y sus vistas(view) hijas. La clase. Base para este Layout Manager es la clase android.view.ViewGroup.</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Android es compatible con diferentes LayoutManger. Estos layout managers pueden anidarse para crear diseños complejos.</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Los </a:t>
            </a:r>
            <a:r>
              <a:rPr lang="en-US"/>
              <a:t>L</a:t>
            </a:r>
            <a:r>
              <a:rPr b="0" i="0" lang="en-US" sz="1800" u="none" cap="none" strike="noStrike">
                <a:solidFill>
                  <a:srgbClr val="3F3F3F"/>
                </a:solidFill>
                <a:latin typeface="Trebuchet MS"/>
                <a:ea typeface="Trebuchet MS"/>
                <a:cs typeface="Trebuchet MS"/>
                <a:sym typeface="Trebuchet MS"/>
              </a:rPr>
              <a:t>ayoutmanger de diseño mas relevantes de Android son:</a:t>
            </a:r>
            <a:r>
              <a:rPr lang="en-US"/>
              <a:t> </a:t>
            </a:r>
            <a:r>
              <a:rPr b="0" i="0" lang="en-US" sz="1800" u="none" cap="none" strike="noStrike">
                <a:solidFill>
                  <a:srgbClr val="3F3F3F"/>
                </a:solidFill>
                <a:latin typeface="Trebuchet MS"/>
                <a:ea typeface="Trebuchet MS"/>
                <a:cs typeface="Trebuchet MS"/>
                <a:sym typeface="Trebuchet MS"/>
              </a:rPr>
              <a:t>LinearLayout, FrameLayout, RelativeLayout, GridLayout, ConstraintLayout( proporcionado con un libreria externa). CoordinatorLayout.</a:t>
            </a:r>
          </a:p>
        </p:txBody>
      </p:sp>
      <p:pic>
        <p:nvPicPr>
          <p:cNvPr id="210" name="Shape 210"/>
          <p:cNvPicPr preferRelativeResize="0"/>
          <p:nvPr/>
        </p:nvPicPr>
        <p:blipFill rotWithShape="1">
          <a:blip r:embed="rId3">
            <a:alphaModFix/>
          </a:blip>
          <a:srcRect b="0" l="0" r="0" t="0"/>
          <a:stretch/>
        </p:blipFill>
        <p:spPr>
          <a:xfrm>
            <a:off x="6470073" y="1462838"/>
            <a:ext cx="5583940" cy="27465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677334" y="609600"/>
            <a:ext cx="8596668" cy="748145"/>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Atributos del Layout</a:t>
            </a:r>
          </a:p>
        </p:txBody>
      </p:sp>
      <p:sp>
        <p:nvSpPr>
          <p:cNvPr id="216" name="Shape 216"/>
          <p:cNvSpPr txBox="1"/>
          <p:nvPr>
            <p:ph idx="1" type="body"/>
          </p:nvPr>
        </p:nvSpPr>
        <p:spPr>
          <a:xfrm>
            <a:off x="677334" y="2160590"/>
            <a:ext cx="8596668" cy="238370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Todos los layout manager puede configurarse </a:t>
            </a:r>
            <a:r>
              <a:rPr lang="en-US"/>
              <a:t>vía</a:t>
            </a:r>
            <a:r>
              <a:rPr b="0" i="0" lang="en-US" sz="1800" u="none" cap="none" strike="noStrike">
                <a:solidFill>
                  <a:srgbClr val="3F3F3F"/>
                </a:solidFill>
                <a:latin typeface="Trebuchet MS"/>
                <a:ea typeface="Trebuchet MS"/>
                <a:cs typeface="Trebuchet MS"/>
                <a:sym typeface="Trebuchet MS"/>
              </a:rPr>
              <a:t> atributos. Los view anidados puede definir atributos por el cual pueden ser evaluados por su layot padre.</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Los widgets </a:t>
            </a:r>
            <a:r>
              <a:rPr lang="en-US"/>
              <a:t>pueden</a:t>
            </a:r>
            <a:r>
              <a:rPr b="0" i="0" lang="en-US" sz="1800" u="none" cap="none" strike="noStrike">
                <a:solidFill>
                  <a:srgbClr val="3F3F3F"/>
                </a:solidFill>
                <a:latin typeface="Trebuchet MS"/>
                <a:ea typeface="Trebuchet MS"/>
                <a:cs typeface="Trebuchet MS"/>
                <a:sym typeface="Trebuchet MS"/>
              </a:rPr>
              <a:t> especificar el ancho y alto deseado, mediante los siguientes atributos:</a:t>
            </a:r>
          </a:p>
          <a:p>
            <a:pPr indent="-285750" lvl="1" marL="742950" marR="0" rtl="0" algn="l">
              <a:spcBef>
                <a:spcPts val="1000"/>
              </a:spcBef>
              <a:spcAft>
                <a:spcPts val="0"/>
              </a:spcAft>
              <a:buClr>
                <a:schemeClr val="accent1"/>
              </a:buClr>
              <a:buSzPct val="80000"/>
              <a:buFont typeface="Noto Sans Symbols"/>
              <a:buChar char="▶"/>
            </a:pPr>
            <a:r>
              <a:rPr b="0" i="0" lang="en-US" sz="1600" u="none" cap="none" strike="noStrike">
                <a:solidFill>
                  <a:srgbClr val="3F3F3F"/>
                </a:solidFill>
                <a:latin typeface="Trebuchet MS"/>
                <a:ea typeface="Trebuchet MS"/>
                <a:cs typeface="Trebuchet MS"/>
                <a:sym typeface="Trebuchet MS"/>
              </a:rPr>
              <a:t>Android:layout_width = Define el ancho del widget.</a:t>
            </a:r>
          </a:p>
          <a:p>
            <a:pPr indent="-285750" lvl="1" marL="742950" marR="0" rtl="0" algn="l">
              <a:spcBef>
                <a:spcPts val="1000"/>
              </a:spcBef>
              <a:spcAft>
                <a:spcPts val="0"/>
              </a:spcAft>
              <a:buClr>
                <a:schemeClr val="accent1"/>
              </a:buClr>
              <a:buSzPct val="80000"/>
              <a:buFont typeface="Noto Sans Symbols"/>
              <a:buChar char="▶"/>
            </a:pPr>
            <a:r>
              <a:rPr b="0" i="0" lang="en-US" sz="1600" u="none" cap="none" strike="noStrike">
                <a:solidFill>
                  <a:srgbClr val="3F3F3F"/>
                </a:solidFill>
                <a:latin typeface="Trebuchet MS"/>
                <a:ea typeface="Trebuchet MS"/>
                <a:cs typeface="Trebuchet MS"/>
                <a:sym typeface="Trebuchet MS"/>
              </a:rPr>
              <a:t>Android:layout_height = Define la altura del widget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Wrap_content – Match_parent</a:t>
            </a:r>
          </a:p>
        </p:txBody>
      </p:sp>
      <p:sp>
        <p:nvSpPr>
          <p:cNvPr id="222" name="Shape 222"/>
          <p:cNvSpPr txBox="1"/>
          <p:nvPr>
            <p:ph idx="1" type="body"/>
          </p:nvPr>
        </p:nvSpPr>
        <p:spPr>
          <a:xfrm>
            <a:off x="677327" y="1385450"/>
            <a:ext cx="3554100" cy="49830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El valor wrap_content le indica a la aplicación que </a:t>
            </a:r>
            <a:r>
              <a:rPr lang="en-US"/>
              <a:t>asigna</a:t>
            </a:r>
            <a:r>
              <a:rPr b="0" i="0" lang="en-US" sz="1800" u="none" cap="none" strike="noStrike">
                <a:solidFill>
                  <a:srgbClr val="3F3F3F"/>
                </a:solidFill>
                <a:latin typeface="Trebuchet MS"/>
                <a:ea typeface="Trebuchet MS"/>
                <a:cs typeface="Trebuchet MS"/>
                <a:sym typeface="Trebuchet MS"/>
              </a:rPr>
              <a:t> la cantidad </a:t>
            </a:r>
            <a:r>
              <a:rPr lang="en-US"/>
              <a:t>mínima</a:t>
            </a:r>
            <a:r>
              <a:rPr b="0" i="0" lang="en-US" sz="1800" u="none" cap="none" strike="noStrike">
                <a:solidFill>
                  <a:srgbClr val="3F3F3F"/>
                </a:solidFill>
                <a:latin typeface="Trebuchet MS"/>
                <a:ea typeface="Trebuchet MS"/>
                <a:cs typeface="Trebuchet MS"/>
                <a:sym typeface="Trebuchet MS"/>
              </a:rPr>
              <a:t> para que el widget se procese correctamente.</a:t>
            </a:r>
          </a:p>
        </p:txBody>
      </p:sp>
      <p:pic>
        <p:nvPicPr>
          <p:cNvPr id="223" name="Shape 223"/>
          <p:cNvPicPr preferRelativeResize="0"/>
          <p:nvPr/>
        </p:nvPicPr>
        <p:blipFill rotWithShape="1">
          <a:blip r:embed="rId3">
            <a:alphaModFix/>
          </a:blip>
          <a:srcRect b="0" l="0" r="0" t="0"/>
          <a:stretch/>
        </p:blipFill>
        <p:spPr>
          <a:xfrm>
            <a:off x="4642775" y="1429500"/>
            <a:ext cx="7188974" cy="489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677334" y="3352081"/>
            <a:ext cx="3617575" cy="1580138"/>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El valor match_parent le indica a la aplicación que maximice el widget a la del padre.</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
        <p:nvSpPr>
          <p:cNvPr id="229" name="Shape 229"/>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Wrap_content – Match_parent</a:t>
            </a:r>
          </a:p>
        </p:txBody>
      </p:sp>
      <p:pic>
        <p:nvPicPr>
          <p:cNvPr id="230" name="Shape 230"/>
          <p:cNvPicPr preferRelativeResize="0"/>
          <p:nvPr/>
        </p:nvPicPr>
        <p:blipFill rotWithShape="1">
          <a:blip r:embed="rId3">
            <a:alphaModFix/>
          </a:blip>
          <a:srcRect b="0" l="0" r="0" t="0"/>
          <a:stretch/>
        </p:blipFill>
        <p:spPr>
          <a:xfrm>
            <a:off x="4447309" y="1269999"/>
            <a:ext cx="7584334" cy="54946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664843" y="256004"/>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Layout Managers: LinearLayout</a:t>
            </a:r>
          </a:p>
        </p:txBody>
      </p:sp>
      <p:sp>
        <p:nvSpPr>
          <p:cNvPr id="236" name="Shape 236"/>
          <p:cNvSpPr txBox="1"/>
          <p:nvPr>
            <p:ph idx="1" type="body"/>
          </p:nvPr>
        </p:nvSpPr>
        <p:spPr>
          <a:xfrm>
            <a:off x="137006" y="1175508"/>
            <a:ext cx="8141864" cy="2647364"/>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LinearLayout pone todos sus elementos secundarios en una sola dirección o fila, dependiendo del atributo </a:t>
            </a:r>
            <a:r>
              <a:rPr b="1" i="0" lang="en-US" sz="1800" u="none" cap="none" strike="noStrike">
                <a:solidFill>
                  <a:srgbClr val="3F3F3F"/>
                </a:solidFill>
                <a:latin typeface="Trebuchet MS"/>
                <a:ea typeface="Trebuchet MS"/>
                <a:cs typeface="Trebuchet MS"/>
                <a:sym typeface="Trebuchet MS"/>
              </a:rPr>
              <a:t>android:orientation</a:t>
            </a:r>
            <a:r>
              <a:rPr b="0" i="0" lang="en-US" sz="1800" u="none" cap="none" strike="noStrike">
                <a:solidFill>
                  <a:srgbClr val="3F3F3F"/>
                </a:solidFill>
                <a:latin typeface="Trebuchet MS"/>
                <a:ea typeface="Trebuchet MS"/>
                <a:cs typeface="Trebuchet MS"/>
                <a:sym typeface="Trebuchet MS"/>
              </a:rPr>
              <a:t>. Los valores posibles para este atributo </a:t>
            </a:r>
            <a:r>
              <a:rPr b="1" i="0" lang="en-US" sz="1800" u="none" cap="none" strike="noStrike">
                <a:solidFill>
                  <a:srgbClr val="3F3F3F"/>
                </a:solidFill>
                <a:latin typeface="Trebuchet MS"/>
                <a:ea typeface="Trebuchet MS"/>
                <a:cs typeface="Trebuchet MS"/>
                <a:sym typeface="Trebuchet MS"/>
              </a:rPr>
              <a:t>son horizontal y vertical</a:t>
            </a:r>
            <a:r>
              <a:rPr b="0" i="0" lang="en-US" sz="1800" u="none" cap="none" strike="noStrike">
                <a:solidFill>
                  <a:srgbClr val="3F3F3F"/>
                </a:solidFill>
                <a:latin typeface="Trebuchet MS"/>
                <a:ea typeface="Trebuchet MS"/>
                <a:cs typeface="Trebuchet MS"/>
                <a:sym typeface="Trebuchet MS"/>
              </a:rPr>
              <a:t>.  Horizontal es el valor predeterminado.</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LinearLayout puede anidarse para lograr diseños m</a:t>
            </a:r>
            <a:r>
              <a:rPr lang="en-US"/>
              <a:t>á</a:t>
            </a:r>
            <a:r>
              <a:rPr b="0" i="0" lang="en-US" sz="1800" u="none" cap="none" strike="noStrike">
                <a:solidFill>
                  <a:srgbClr val="3F3F3F"/>
                </a:solidFill>
                <a:latin typeface="Trebuchet MS"/>
                <a:ea typeface="Trebuchet MS"/>
                <a:cs typeface="Trebuchet MS"/>
                <a:sym typeface="Trebuchet MS"/>
              </a:rPr>
              <a:t>s complejos.</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LinearLayout soporta asignar un peso a los view individuales a trav</a:t>
            </a:r>
            <a:r>
              <a:rPr lang="en-US"/>
              <a:t>é</a:t>
            </a:r>
            <a:r>
              <a:rPr b="0" i="0" lang="en-US" sz="1800" u="none" cap="none" strike="noStrike">
                <a:solidFill>
                  <a:srgbClr val="3F3F3F"/>
                </a:solidFill>
                <a:latin typeface="Trebuchet MS"/>
                <a:ea typeface="Trebuchet MS"/>
                <a:cs typeface="Trebuchet MS"/>
                <a:sym typeface="Trebuchet MS"/>
              </a:rPr>
              <a:t>s de la propiedad layout_weight. Este valor especifica la cantidad de espacio adicional en el diseño que se asigna a la vista correspondiente.</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
        <p:nvSpPr>
          <p:cNvPr id="237" name="Shape 237"/>
          <p:cNvSpPr txBox="1"/>
          <p:nvPr/>
        </p:nvSpPr>
        <p:spPr>
          <a:xfrm>
            <a:off x="1984274" y="3822872"/>
            <a:ext cx="1253869"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chemeClr val="dk1"/>
                </a:solidFill>
                <a:latin typeface="Trebuchet MS"/>
                <a:ea typeface="Trebuchet MS"/>
                <a:cs typeface="Trebuchet MS"/>
                <a:sym typeface="Trebuchet MS"/>
              </a:rPr>
              <a:t>Horizontal</a:t>
            </a:r>
          </a:p>
        </p:txBody>
      </p:sp>
      <p:sp>
        <p:nvSpPr>
          <p:cNvPr id="238" name="Shape 238"/>
          <p:cNvSpPr txBox="1"/>
          <p:nvPr/>
        </p:nvSpPr>
        <p:spPr>
          <a:xfrm>
            <a:off x="7073524" y="5074745"/>
            <a:ext cx="982641"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chemeClr val="dk1"/>
                </a:solidFill>
                <a:latin typeface="Trebuchet MS"/>
                <a:ea typeface="Trebuchet MS"/>
                <a:cs typeface="Trebuchet MS"/>
                <a:sym typeface="Trebuchet MS"/>
              </a:rPr>
              <a:t>Vertical</a:t>
            </a:r>
          </a:p>
        </p:txBody>
      </p:sp>
      <p:pic>
        <p:nvPicPr>
          <p:cNvPr id="239" name="Shape 239"/>
          <p:cNvPicPr preferRelativeResize="0"/>
          <p:nvPr/>
        </p:nvPicPr>
        <p:blipFill rotWithShape="1">
          <a:blip r:embed="rId3">
            <a:alphaModFix/>
          </a:blip>
          <a:srcRect b="0" l="0" r="0" t="0"/>
          <a:stretch/>
        </p:blipFill>
        <p:spPr>
          <a:xfrm>
            <a:off x="649059" y="4243927"/>
            <a:ext cx="3920768" cy="2396820"/>
          </a:xfrm>
          <a:prstGeom prst="rect">
            <a:avLst/>
          </a:prstGeom>
          <a:noFill/>
          <a:ln>
            <a:noFill/>
          </a:ln>
        </p:spPr>
      </p:pic>
      <p:pic>
        <p:nvPicPr>
          <p:cNvPr id="240" name="Shape 240"/>
          <p:cNvPicPr preferRelativeResize="0"/>
          <p:nvPr/>
        </p:nvPicPr>
        <p:blipFill rotWithShape="1">
          <a:blip r:embed="rId4">
            <a:alphaModFix/>
          </a:blip>
          <a:srcRect b="0" l="0" r="0" t="0"/>
          <a:stretch/>
        </p:blipFill>
        <p:spPr>
          <a:xfrm>
            <a:off x="8056165" y="2908300"/>
            <a:ext cx="2523046" cy="39307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Layout Manager: RelativeLayout</a:t>
            </a:r>
          </a:p>
        </p:txBody>
      </p:sp>
      <p:sp>
        <p:nvSpPr>
          <p:cNvPr id="246" name="Shape 246"/>
          <p:cNvSpPr txBox="1"/>
          <p:nvPr>
            <p:ph idx="1" type="body"/>
          </p:nvPr>
        </p:nvSpPr>
        <p:spPr>
          <a:xfrm>
            <a:off x="677334" y="2160589"/>
            <a:ext cx="8596668" cy="169097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RelativeLayout, permite posicionar el widget relativo entre </a:t>
            </a:r>
            <a:r>
              <a:rPr lang="en-US"/>
              <a:t>sí</a:t>
            </a:r>
            <a:r>
              <a:rPr b="0" i="0" lang="en-US" sz="1800" u="none" cap="none" strike="noStrike">
                <a:solidFill>
                  <a:srgbClr val="3F3F3F"/>
                </a:solidFill>
                <a:latin typeface="Trebuchet MS"/>
                <a:ea typeface="Trebuchet MS"/>
                <a:cs typeface="Trebuchet MS"/>
                <a:sym typeface="Trebuchet MS"/>
              </a:rPr>
              <a:t>. Eso se puede utilizar para diseños complejos. RelativeLayout es un gestor de diseño complejo  y solo debe </a:t>
            </a:r>
            <a:r>
              <a:rPr lang="en-US"/>
              <a:t>utilizarse</a:t>
            </a:r>
            <a:r>
              <a:rPr b="0" i="0" lang="en-US" sz="1800" u="none" cap="none" strike="noStrike">
                <a:solidFill>
                  <a:srgbClr val="3F3F3F"/>
                </a:solidFill>
                <a:latin typeface="Trebuchet MS"/>
                <a:ea typeface="Trebuchet MS"/>
                <a:cs typeface="Trebuchet MS"/>
                <a:sym typeface="Trebuchet MS"/>
              </a:rPr>
              <a:t> si se requiere un diseño tan complejo ya que utiliza un cálculo intensivo de recursos para el diseño de sus </a:t>
            </a:r>
            <a:r>
              <a:rPr lang="en-US"/>
              <a:t>miembros</a:t>
            </a:r>
            <a:r>
              <a:rPr b="0" i="0" lang="en-US" sz="1800" u="none" cap="none" strike="noStrike">
                <a:solidFill>
                  <a:srgbClr val="3F3F3F"/>
                </a:solidFill>
                <a:latin typeface="Trebuchet MS"/>
                <a:ea typeface="Trebuchet MS"/>
                <a:cs typeface="Trebuchet MS"/>
                <a:sym typeface="Trebuchet MS"/>
              </a:rPr>
              <a:t>.</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Ejemplo de RelativeLayout</a:t>
            </a:r>
          </a:p>
        </p:txBody>
      </p:sp>
      <p:pic>
        <p:nvPicPr>
          <p:cNvPr id="252" name="Shape 252"/>
          <p:cNvPicPr preferRelativeResize="0"/>
          <p:nvPr/>
        </p:nvPicPr>
        <p:blipFill rotWithShape="1">
          <a:blip r:embed="rId3">
            <a:alphaModFix/>
          </a:blip>
          <a:srcRect b="0" l="0" r="0" t="0"/>
          <a:stretch/>
        </p:blipFill>
        <p:spPr>
          <a:xfrm>
            <a:off x="508751" y="1363009"/>
            <a:ext cx="10473553" cy="49868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LayoutManger: GridLayout</a:t>
            </a:r>
          </a:p>
        </p:txBody>
      </p:sp>
      <p:sp>
        <p:nvSpPr>
          <p:cNvPr id="258" name="Shape 258"/>
          <p:cNvSpPr txBox="1"/>
          <p:nvPr>
            <p:ph idx="1" type="body"/>
          </p:nvPr>
        </p:nvSpPr>
        <p:spPr>
          <a:xfrm>
            <a:off x="677334" y="1493622"/>
            <a:ext cx="9256375" cy="87355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GridLayout permite organizar los elementos hijos en una cuadr</a:t>
            </a:r>
            <a:r>
              <a:rPr lang="en-US"/>
              <a:t>í</a:t>
            </a:r>
            <a:r>
              <a:rPr b="0" i="0" lang="en-US" sz="1800" u="none" cap="none" strike="noStrike">
                <a:solidFill>
                  <a:srgbClr val="3F3F3F"/>
                </a:solidFill>
                <a:latin typeface="Trebuchet MS"/>
                <a:ea typeface="Trebuchet MS"/>
                <a:cs typeface="Trebuchet MS"/>
                <a:sym typeface="Trebuchet MS"/>
              </a:rPr>
              <a:t>cula. GridLayout separa su área de dibujo en: filas, columnas y celdas.</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
        <p:nvSpPr>
          <p:cNvPr id="259" name="Shape 259"/>
          <p:cNvSpPr txBox="1"/>
          <p:nvPr/>
        </p:nvSpPr>
        <p:spPr>
          <a:xfrm>
            <a:off x="677334" y="25908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lang="en-US" sz="3600">
                <a:solidFill>
                  <a:schemeClr val="accent1"/>
                </a:solidFill>
                <a:latin typeface="Trebuchet MS"/>
                <a:ea typeface="Trebuchet MS"/>
                <a:cs typeface="Trebuchet MS"/>
                <a:sym typeface="Trebuchet MS"/>
              </a:rPr>
              <a:t>LayoutManger: FrameLayout</a:t>
            </a:r>
          </a:p>
        </p:txBody>
      </p:sp>
      <p:sp>
        <p:nvSpPr>
          <p:cNvPr id="260" name="Shape 260"/>
          <p:cNvSpPr txBox="1"/>
          <p:nvPr/>
        </p:nvSpPr>
        <p:spPr>
          <a:xfrm>
            <a:off x="677333" y="3451609"/>
            <a:ext cx="9256375" cy="87355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lang="en-US" sz="1800">
                <a:solidFill>
                  <a:srgbClr val="3F3F3F"/>
                </a:solidFill>
                <a:latin typeface="Trebuchet MS"/>
                <a:ea typeface="Trebuchet MS"/>
                <a:cs typeface="Trebuchet MS"/>
                <a:sym typeface="Trebuchet MS"/>
              </a:rPr>
              <a:t>FrameLayout es un gestor de diseño que dibuja todos los elementos secundarios uno encima del otro. Esto permite crear efectos visuales agradables.</a:t>
            </a:r>
          </a:p>
          <a:p>
            <a:pPr indent="-342900" lvl="0" marL="342900" marR="0" rtl="0" algn="l">
              <a:spcBef>
                <a:spcPts val="1000"/>
              </a:spcBef>
              <a:spcAft>
                <a:spcPts val="0"/>
              </a:spcAft>
              <a:buClr>
                <a:schemeClr val="accent1"/>
              </a:buClr>
              <a:buFont typeface="Noto Sans Symbols"/>
              <a:buNone/>
            </a:pPr>
            <a:r>
              <a:t/>
            </a:r>
            <a:endParaRPr sz="1800">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Font typeface="Noto Sans Symbols"/>
              <a:buNone/>
            </a:pPr>
            <a:r>
              <a:t/>
            </a:r>
            <a:endParaRPr sz="1800">
              <a:solidFill>
                <a:srgbClr val="3F3F3F"/>
              </a:solidFill>
              <a:latin typeface="Trebuchet MS"/>
              <a:ea typeface="Trebuchet MS"/>
              <a:cs typeface="Trebuchet MS"/>
              <a:sym typeface="Trebuchet MS"/>
            </a:endParaRPr>
          </a:p>
        </p:txBody>
      </p:sp>
      <p:pic>
        <p:nvPicPr>
          <p:cNvPr id="261" name="Shape 261"/>
          <p:cNvPicPr preferRelativeResize="0"/>
          <p:nvPr/>
        </p:nvPicPr>
        <p:blipFill rotWithShape="1">
          <a:blip r:embed="rId3">
            <a:alphaModFix/>
          </a:blip>
          <a:srcRect b="0" l="0" r="0" t="0"/>
          <a:stretch/>
        </p:blipFill>
        <p:spPr>
          <a:xfrm>
            <a:off x="2866736" y="4379524"/>
            <a:ext cx="4530384" cy="16113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Layout Manager: Constraint Layout</a:t>
            </a:r>
          </a:p>
        </p:txBody>
      </p:sp>
      <p:sp>
        <p:nvSpPr>
          <p:cNvPr id="267" name="Shape 267"/>
          <p:cNvSpPr txBox="1"/>
          <p:nvPr>
            <p:ph idx="1" type="body"/>
          </p:nvPr>
        </p:nvSpPr>
        <p:spPr>
          <a:xfrm>
            <a:off x="677333" y="2160589"/>
            <a:ext cx="9103975" cy="109522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ConstraintLayout es proporcionado por una biblioteca externa. Le permite usar una </a:t>
            </a:r>
            <a:r>
              <a:rPr lang="en-US"/>
              <a:t>jerarquía</a:t>
            </a:r>
            <a:r>
              <a:rPr b="0" i="0" lang="en-US" sz="1800" u="none" cap="none" strike="noStrike">
                <a:solidFill>
                  <a:srgbClr val="3F3F3F"/>
                </a:solidFill>
                <a:latin typeface="Trebuchet MS"/>
                <a:ea typeface="Trebuchet MS"/>
                <a:cs typeface="Trebuchet MS"/>
                <a:sym typeface="Trebuchet MS"/>
              </a:rPr>
              <a:t> de vista plana y tiene un gran rendimiento. Tambi</a:t>
            </a:r>
            <a:r>
              <a:rPr lang="en-US"/>
              <a:t>é</a:t>
            </a:r>
            <a:r>
              <a:rPr b="0" i="0" lang="en-US" sz="1800" u="none" cap="none" strike="noStrike">
                <a:solidFill>
                  <a:srgbClr val="3F3F3F"/>
                </a:solidFill>
                <a:latin typeface="Trebuchet MS"/>
                <a:ea typeface="Trebuchet MS"/>
                <a:cs typeface="Trebuchet MS"/>
                <a:sym typeface="Trebuchet MS"/>
              </a:rPr>
              <a:t>n las herramientas de diseño soportan la disposición de restricciones.</a:t>
            </a:r>
          </a:p>
        </p:txBody>
      </p:sp>
      <p:pic>
        <p:nvPicPr>
          <p:cNvPr id="268" name="Shape 268"/>
          <p:cNvPicPr preferRelativeResize="0"/>
          <p:nvPr/>
        </p:nvPicPr>
        <p:blipFill rotWithShape="1">
          <a:blip r:embed="rId3">
            <a:alphaModFix/>
          </a:blip>
          <a:srcRect b="0" l="0" r="0" t="0"/>
          <a:stretch/>
        </p:blipFill>
        <p:spPr>
          <a:xfrm>
            <a:off x="1247602" y="3953741"/>
            <a:ext cx="7947206" cy="1942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Recursos</a:t>
            </a:r>
            <a:br>
              <a:rPr b="0" i="0" lang="en-US" sz="3600" u="none" cap="none" strike="noStrike">
                <a:solidFill>
                  <a:schemeClr val="accent1"/>
                </a:solidFill>
                <a:latin typeface="Trebuchet MS"/>
                <a:ea typeface="Trebuchet MS"/>
                <a:cs typeface="Trebuchet MS"/>
                <a:sym typeface="Trebuchet MS"/>
              </a:rPr>
            </a:br>
            <a:r>
              <a:rPr b="0" i="0" lang="en-US" sz="3600" u="none" cap="none" strike="noStrike">
                <a:solidFill>
                  <a:schemeClr val="accent1"/>
                </a:solidFill>
                <a:latin typeface="Trebuchet MS"/>
                <a:ea typeface="Trebuchet MS"/>
                <a:cs typeface="Trebuchet MS"/>
                <a:sym typeface="Trebuchet MS"/>
              </a:rPr>
              <a:t>	Archivos de recursos</a:t>
            </a:r>
          </a:p>
        </p:txBody>
      </p:sp>
      <p:sp>
        <p:nvSpPr>
          <p:cNvPr id="150" name="Shape 150"/>
          <p:cNvSpPr txBox="1"/>
          <p:nvPr>
            <p:ph idx="1" type="body"/>
          </p:nvPr>
        </p:nvSpPr>
        <p:spPr>
          <a:xfrm>
            <a:off x="677334" y="2160589"/>
            <a:ext cx="8596668"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Los recursos estáticos como imágenes y archivos de configuración XML, se utilizan frecuente en las aplicaciones Android.</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Los archivos de recursos deben colocarse en el directorio res/ de su proyecto en una subcarpeta predefinida. La subcarpeta espec</a:t>
            </a:r>
            <a:r>
              <a:rPr lang="en-US"/>
              <a:t>í</a:t>
            </a:r>
            <a:r>
              <a:rPr b="0" i="0" lang="en-US" sz="1800" u="none" cap="none" strike="noStrike">
                <a:solidFill>
                  <a:srgbClr val="3F3F3F"/>
                </a:solidFill>
                <a:latin typeface="Trebuchet MS"/>
                <a:ea typeface="Trebuchet MS"/>
                <a:cs typeface="Trebuchet MS"/>
                <a:sym typeface="Trebuchet MS"/>
              </a:rPr>
              <a:t>fica depende del tipo de recurso que se almacena.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Gradle para Android</a:t>
            </a:r>
          </a:p>
        </p:txBody>
      </p:sp>
      <p:sp>
        <p:nvSpPr>
          <p:cNvPr id="274" name="Shape 274"/>
          <p:cNvSpPr txBox="1"/>
          <p:nvPr>
            <p:ph idx="1" type="body"/>
          </p:nvPr>
        </p:nvSpPr>
        <p:spPr>
          <a:xfrm>
            <a:off x="677334" y="1482437"/>
            <a:ext cx="4753648" cy="50292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Gradle es un herramienta para automatizar la construcción de nuestros proyectos, por ejemplo tareas de compilación, testing, empaquetado y el despliegue de los mismo.</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Esta basado en conceptos introducidos por Ant y Maven</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Usa un Domain Specific Language (DSL), basado en Groovy para </a:t>
            </a:r>
            <a:r>
              <a:rPr lang="en-US"/>
              <a:t>declarar</a:t>
            </a:r>
            <a:r>
              <a:rPr b="0" i="0" lang="en-US" sz="1800" u="none" cap="none" strike="noStrike">
                <a:solidFill>
                  <a:srgbClr val="3F3F3F"/>
                </a:solidFill>
                <a:latin typeface="Trebuchet MS"/>
                <a:ea typeface="Trebuchet MS"/>
                <a:cs typeface="Trebuchet MS"/>
                <a:sym typeface="Trebuchet MS"/>
              </a:rPr>
              <a:t> la forma de construir el proyecto.</a:t>
            </a:r>
          </a:p>
        </p:txBody>
      </p:sp>
      <p:pic>
        <p:nvPicPr>
          <p:cNvPr id="275" name="Shape 275"/>
          <p:cNvPicPr preferRelativeResize="0"/>
          <p:nvPr/>
        </p:nvPicPr>
        <p:blipFill rotWithShape="1">
          <a:blip r:embed="rId3">
            <a:alphaModFix/>
          </a:blip>
          <a:srcRect b="0" l="0" r="0" t="0"/>
          <a:stretch/>
        </p:blipFill>
        <p:spPr>
          <a:xfrm>
            <a:off x="6289964" y="137391"/>
            <a:ext cx="5752367" cy="66034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677691" y="257897"/>
            <a:ext cx="8596668" cy="73963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Recursos (1/2)</a:t>
            </a:r>
          </a:p>
        </p:txBody>
      </p:sp>
      <p:graphicFrame>
        <p:nvGraphicFramePr>
          <p:cNvPr id="156" name="Shape 156"/>
          <p:cNvGraphicFramePr/>
          <p:nvPr/>
        </p:nvGraphicFramePr>
        <p:xfrm>
          <a:off x="602091" y="122052"/>
          <a:ext cx="3000000" cy="3000000"/>
        </p:xfrm>
        <a:graphic>
          <a:graphicData uri="http://schemas.openxmlformats.org/drawingml/2006/table">
            <a:tbl>
              <a:tblPr bandRow="1" firstRow="1">
                <a:noFill/>
                <a:tableStyleId>{870B577C-3B61-4AB8-84B5-FE03659D9EC5}</a:tableStyleId>
              </a:tblPr>
              <a:tblGrid>
                <a:gridCol w="2216725"/>
                <a:gridCol w="1924875"/>
                <a:gridCol w="6846200"/>
              </a:tblGrid>
              <a:tr h="426100">
                <a:tc>
                  <a:txBody>
                    <a:bodyPr>
                      <a:noAutofit/>
                    </a:bodyPr>
                    <a:lstStyle/>
                    <a:p>
                      <a:pPr indent="0" lvl="0" marL="0" marR="0" rtl="0" algn="l">
                        <a:spcBef>
                          <a:spcPts val="0"/>
                        </a:spcBef>
                        <a:buSzPct val="25000"/>
                        <a:buNone/>
                      </a:pPr>
                      <a:r>
                        <a:rPr lang="en-US" sz="1800" u="none" cap="none" strike="noStrike"/>
                        <a:t>RECURSO</a:t>
                      </a:r>
                    </a:p>
                  </a:txBody>
                  <a:tcPr marT="45725" marB="45725" marR="91450" marL="91450"/>
                </a:tc>
                <a:tc>
                  <a:txBody>
                    <a:bodyPr>
                      <a:noAutofit/>
                    </a:bodyPr>
                    <a:lstStyle/>
                    <a:p>
                      <a:pPr indent="0" lvl="0" marL="0" marR="0" rtl="0" algn="l">
                        <a:spcBef>
                          <a:spcPts val="0"/>
                        </a:spcBef>
                        <a:buSzPct val="25000"/>
                        <a:buNone/>
                      </a:pPr>
                      <a:r>
                        <a:rPr lang="en-US" sz="1800"/>
                        <a:t>CARPETA</a:t>
                      </a:r>
                    </a:p>
                  </a:txBody>
                  <a:tcPr marT="45725" marB="45725" marR="91450" marL="91450"/>
                </a:tc>
                <a:tc>
                  <a:txBody>
                    <a:bodyPr>
                      <a:noAutofit/>
                    </a:bodyPr>
                    <a:lstStyle/>
                    <a:p>
                      <a:pPr indent="0" lvl="0" marL="0" marR="0" rtl="0" algn="l">
                        <a:spcBef>
                          <a:spcPts val="0"/>
                        </a:spcBef>
                        <a:buSzPct val="25000"/>
                        <a:buNone/>
                      </a:pPr>
                      <a:r>
                        <a:rPr lang="en-US" sz="1800"/>
                        <a:t>DESCRIPCIÓN</a:t>
                      </a:r>
                    </a:p>
                  </a:txBody>
                  <a:tcPr marT="45725" marB="45725" marR="91450" marL="91450"/>
                </a:tc>
              </a:tr>
              <a:tr h="1057200">
                <a:tc>
                  <a:txBody>
                    <a:bodyPr>
                      <a:noAutofit/>
                    </a:bodyPr>
                    <a:lstStyle/>
                    <a:p>
                      <a:pPr indent="0" lvl="0" marL="0" marR="0" rtl="0" algn="l">
                        <a:spcBef>
                          <a:spcPts val="0"/>
                        </a:spcBef>
                        <a:buSzPct val="25000"/>
                        <a:buNone/>
                      </a:pPr>
                      <a:r>
                        <a:rPr lang="en-US" sz="1800">
                          <a:solidFill>
                            <a:srgbClr val="000000"/>
                          </a:solidFill>
                        </a:rPr>
                        <a:t>Drawables</a:t>
                      </a:r>
                    </a:p>
                  </a:txBody>
                  <a:tcPr marT="45725" marB="45725" marR="91450" marL="91450"/>
                </a:tc>
                <a:tc>
                  <a:txBody>
                    <a:bodyPr>
                      <a:noAutofit/>
                    </a:bodyPr>
                    <a:lstStyle/>
                    <a:p>
                      <a:pPr indent="0" lvl="0" marL="0" marR="0" rtl="0" algn="l">
                        <a:spcBef>
                          <a:spcPts val="0"/>
                        </a:spcBef>
                        <a:buSzPct val="25000"/>
                        <a:buNone/>
                      </a:pPr>
                      <a:r>
                        <a:rPr lang="en-US" sz="1800">
                          <a:solidFill>
                            <a:srgbClr val="000000"/>
                          </a:solidFill>
                        </a:rPr>
                        <a:t>/res/drawable</a:t>
                      </a:r>
                    </a:p>
                  </a:txBody>
                  <a:tcPr marT="45725" marB="45725" marR="91450" marL="91450"/>
                </a:tc>
                <a:tc>
                  <a:txBody>
                    <a:bodyPr>
                      <a:noAutofit/>
                    </a:bodyPr>
                    <a:lstStyle/>
                    <a:p>
                      <a:pPr indent="0" lvl="0" marL="0" marR="0" rtl="0" algn="ctr">
                        <a:spcBef>
                          <a:spcPts val="0"/>
                        </a:spcBef>
                        <a:buSzPct val="25000"/>
                        <a:buNone/>
                      </a:pPr>
                      <a:r>
                        <a:rPr lang="en-US" sz="1800">
                          <a:solidFill>
                            <a:srgbClr val="000000"/>
                          </a:solidFill>
                        </a:rPr>
                        <a:t>Imágenes( png, jpeg)</a:t>
                      </a:r>
                      <a:r>
                        <a:rPr lang="en-US" sz="1800">
                          <a:solidFill>
                            <a:srgbClr val="000000"/>
                          </a:solidFill>
                        </a:rPr>
                        <a:t> o elementos vectoriales o archivos XML, que escalan automáticamente con la densidad del dispositivo Android</a:t>
                      </a:r>
                    </a:p>
                  </a:txBody>
                  <a:tcPr marT="45725" marB="45725" marR="91450" marL="91450"/>
                </a:tc>
              </a:tr>
              <a:tr h="1057200">
                <a:tc>
                  <a:txBody>
                    <a:bodyPr>
                      <a:noAutofit/>
                    </a:bodyPr>
                    <a:lstStyle/>
                    <a:p>
                      <a:pPr indent="0" lvl="0" marL="0" marR="0" rtl="0" algn="l">
                        <a:spcBef>
                          <a:spcPts val="0"/>
                        </a:spcBef>
                        <a:buSzPct val="25000"/>
                        <a:buNone/>
                      </a:pPr>
                      <a:r>
                        <a:rPr lang="en-US" sz="1800">
                          <a:solidFill>
                            <a:srgbClr val="000000"/>
                          </a:solidFill>
                        </a:rPr>
                        <a:t>Simple Values</a:t>
                      </a:r>
                    </a:p>
                  </a:txBody>
                  <a:tcPr marT="45725" marB="45725" marR="91450" marL="91450"/>
                </a:tc>
                <a:tc>
                  <a:txBody>
                    <a:bodyPr>
                      <a:noAutofit/>
                    </a:bodyPr>
                    <a:lstStyle/>
                    <a:p>
                      <a:pPr indent="0" lvl="0" marL="0" marR="0" rtl="0" algn="l">
                        <a:spcBef>
                          <a:spcPts val="0"/>
                        </a:spcBef>
                        <a:buSzPct val="25000"/>
                        <a:buNone/>
                      </a:pPr>
                      <a:r>
                        <a:rPr lang="en-US" sz="1800">
                          <a:solidFill>
                            <a:srgbClr val="000000"/>
                          </a:solidFill>
                        </a:rPr>
                        <a:t>/res/values</a:t>
                      </a:r>
                    </a:p>
                  </a:txBody>
                  <a:tcPr marT="45725" marB="45725" marR="91450" marL="91450"/>
                </a:tc>
                <a:tc>
                  <a:txBody>
                    <a:bodyPr>
                      <a:noAutofit/>
                    </a:bodyPr>
                    <a:lstStyle/>
                    <a:p>
                      <a:pPr indent="0" lvl="0" marL="0" marR="0" rtl="0" algn="l">
                        <a:spcBef>
                          <a:spcPts val="0"/>
                        </a:spcBef>
                        <a:buSzPct val="25000"/>
                        <a:buNone/>
                      </a:pPr>
                      <a:r>
                        <a:rPr lang="en-US" sz="1800">
                          <a:solidFill>
                            <a:srgbClr val="000000"/>
                          </a:solidFill>
                        </a:rPr>
                        <a:t>Se utiliza para</a:t>
                      </a:r>
                      <a:r>
                        <a:rPr lang="en-US" sz="1800">
                          <a:solidFill>
                            <a:srgbClr val="000000"/>
                          </a:solidFill>
                        </a:rPr>
                        <a:t> definiar cadenas, colores, dimensiones, estilos y matrices estáticas de cadenas o número enteres a traves de archivos XML. </a:t>
                      </a:r>
                    </a:p>
                  </a:txBody>
                  <a:tcPr marT="45725" marB="45725" marR="91450" marL="91450"/>
                </a:tc>
              </a:tr>
              <a:tr h="1057200">
                <a:tc>
                  <a:txBody>
                    <a:bodyPr>
                      <a:noAutofit/>
                    </a:bodyPr>
                    <a:lstStyle/>
                    <a:p>
                      <a:pPr indent="0" lvl="0" marL="0" marR="0" rtl="0" algn="l">
                        <a:spcBef>
                          <a:spcPts val="0"/>
                        </a:spcBef>
                        <a:buSzPct val="25000"/>
                        <a:buNone/>
                      </a:pPr>
                      <a:r>
                        <a:rPr lang="en-US" sz="1800">
                          <a:solidFill>
                            <a:srgbClr val="000000"/>
                          </a:solidFill>
                        </a:rPr>
                        <a:t>Layouts</a:t>
                      </a:r>
                    </a:p>
                  </a:txBody>
                  <a:tcPr marT="45725" marB="45725" marR="91450" marL="91450"/>
                </a:tc>
                <a:tc>
                  <a:txBody>
                    <a:bodyPr>
                      <a:noAutofit/>
                    </a:bodyPr>
                    <a:lstStyle/>
                    <a:p>
                      <a:pPr indent="0" lvl="0" marL="0" marR="0" rtl="0" algn="l">
                        <a:spcBef>
                          <a:spcPts val="0"/>
                        </a:spcBef>
                        <a:buSzPct val="25000"/>
                        <a:buNone/>
                      </a:pPr>
                      <a:r>
                        <a:rPr lang="en-US" sz="1800">
                          <a:solidFill>
                            <a:srgbClr val="000000"/>
                          </a:solidFill>
                        </a:rPr>
                        <a:t>/res/layout</a:t>
                      </a:r>
                    </a:p>
                  </a:txBody>
                  <a:tcPr marT="45725" marB="45725" marR="91450" marL="91450"/>
                </a:tc>
                <a:tc>
                  <a:txBody>
                    <a:bodyPr>
                      <a:noAutofit/>
                    </a:bodyPr>
                    <a:lstStyle/>
                    <a:p>
                      <a:pPr indent="0" lvl="0" marL="0" marR="0" rtl="0" algn="l">
                        <a:spcBef>
                          <a:spcPts val="0"/>
                        </a:spcBef>
                        <a:buSzPct val="25000"/>
                        <a:buNone/>
                      </a:pPr>
                      <a:r>
                        <a:rPr lang="en-US" sz="1800">
                          <a:solidFill>
                            <a:srgbClr val="000000"/>
                          </a:solidFill>
                        </a:rPr>
                        <a:t>Los</a:t>
                      </a:r>
                      <a:r>
                        <a:rPr lang="en-US" sz="1800">
                          <a:solidFill>
                            <a:srgbClr val="000000"/>
                          </a:solidFill>
                        </a:rPr>
                        <a:t> archivos XML, con descripción de diseño se utilizan para definir las interfaces de usuario para las actividades y fragmentos.</a:t>
                      </a:r>
                    </a:p>
                  </a:txBody>
                  <a:tcPr marT="45725" marB="45725" marR="91450" marL="91450"/>
                </a:tc>
              </a:tr>
              <a:tr h="426100">
                <a:tc>
                  <a:txBody>
                    <a:bodyPr>
                      <a:noAutofit/>
                    </a:bodyPr>
                    <a:lstStyle/>
                    <a:p>
                      <a:pPr indent="0" lvl="0" marL="0" marR="0" rtl="0" algn="l">
                        <a:spcBef>
                          <a:spcPts val="0"/>
                        </a:spcBef>
                        <a:buSzPct val="25000"/>
                        <a:buNone/>
                      </a:pPr>
                      <a:r>
                        <a:rPr lang="en-US" sz="1800">
                          <a:solidFill>
                            <a:srgbClr val="000000"/>
                          </a:solidFill>
                        </a:rPr>
                        <a:t>Styles and themes</a:t>
                      </a:r>
                    </a:p>
                  </a:txBody>
                  <a:tcPr marT="45725" marB="45725" marR="91450" marL="91450"/>
                </a:tc>
                <a:tc>
                  <a:txBody>
                    <a:bodyPr>
                      <a:noAutofit/>
                    </a:bodyPr>
                    <a:lstStyle/>
                    <a:p>
                      <a:pPr indent="0" lvl="0" marL="0" marR="0" rtl="0" algn="l">
                        <a:spcBef>
                          <a:spcPts val="0"/>
                        </a:spcBef>
                        <a:buSzPct val="25000"/>
                        <a:buNone/>
                      </a:pPr>
                      <a:r>
                        <a:rPr lang="en-US" sz="1800">
                          <a:solidFill>
                            <a:srgbClr val="000000"/>
                          </a:solidFill>
                        </a:rPr>
                        <a:t>/res/values</a:t>
                      </a:r>
                    </a:p>
                  </a:txBody>
                  <a:tcPr marT="45725" marB="45725" marR="91450" marL="91450"/>
                </a:tc>
                <a:tc>
                  <a:txBody>
                    <a:bodyPr>
                      <a:noAutofit/>
                    </a:bodyPr>
                    <a:lstStyle/>
                    <a:p>
                      <a:pPr indent="0" lvl="0" marL="0" marR="0" rtl="0" algn="l">
                        <a:spcBef>
                          <a:spcPts val="0"/>
                        </a:spcBef>
                        <a:buSzPct val="25000"/>
                        <a:buNone/>
                      </a:pPr>
                      <a:r>
                        <a:rPr lang="en-US" sz="1800">
                          <a:solidFill>
                            <a:srgbClr val="000000"/>
                          </a:solidFill>
                        </a:rPr>
                        <a:t>Archivos que definen la apariencia de tu aplicación de Android.</a:t>
                      </a:r>
                    </a:p>
                  </a:txBody>
                  <a:tcPr marT="45725" marB="45725" marR="91450" marL="91450"/>
                </a:tc>
              </a:tr>
              <a:tr h="426100">
                <a:tc>
                  <a:txBody>
                    <a:bodyPr>
                      <a:noAutofit/>
                    </a:bodyPr>
                    <a:lstStyle/>
                    <a:p>
                      <a:pPr indent="0" lvl="0" marL="0" marR="0" rtl="0" algn="l">
                        <a:spcBef>
                          <a:spcPts val="0"/>
                        </a:spcBef>
                        <a:buNone/>
                      </a:pPr>
                      <a:r>
                        <a:rPr lang="en-US" sz="1800">
                          <a:solidFill>
                            <a:srgbClr val="000000"/>
                          </a:solidFill>
                        </a:rPr>
                        <a:t>Animations</a:t>
                      </a:r>
                    </a:p>
                  </a:txBody>
                  <a:tcPr marT="45725" marB="45725" marR="91450" marL="91450"/>
                </a:tc>
                <a:tc>
                  <a:txBody>
                    <a:bodyPr>
                      <a:noAutofit/>
                    </a:bodyPr>
                    <a:lstStyle/>
                    <a:p>
                      <a:pPr indent="0" lvl="0" marL="0" marR="0" rtl="0" algn="l">
                        <a:spcBef>
                          <a:spcPts val="0"/>
                        </a:spcBef>
                        <a:buNone/>
                      </a:pPr>
                      <a:r>
                        <a:rPr lang="en-US" sz="1800">
                          <a:solidFill>
                            <a:srgbClr val="000000"/>
                          </a:solidFill>
                        </a:rPr>
                        <a:t>/res/animator</a:t>
                      </a:r>
                    </a:p>
                  </a:txBody>
                  <a:tcPr marT="45725" marB="45725" marR="91450" marL="91450"/>
                </a:tc>
                <a:tc>
                  <a:txBody>
                    <a:bodyPr>
                      <a:noAutofit/>
                    </a:bodyPr>
                    <a:lstStyle/>
                    <a:p>
                      <a:pPr lvl="0" rtl="0">
                        <a:spcBef>
                          <a:spcPts val="0"/>
                        </a:spcBef>
                        <a:buClr>
                          <a:schemeClr val="dk1"/>
                        </a:buClr>
                        <a:buSzPct val="25000"/>
                        <a:buFont typeface="Arial"/>
                        <a:buNone/>
                      </a:pPr>
                      <a:r>
                        <a:rPr lang="en-US" sz="1800">
                          <a:solidFill>
                            <a:srgbClr val="000000"/>
                          </a:solidFill>
                        </a:rPr>
                        <a:t>Define animaciones en XML, para la API de animaciones que permite animar propiedades arbitrarias de objetos a lo largo del tiempo.</a:t>
                      </a:r>
                    </a:p>
                  </a:txBody>
                  <a:tcPr marT="45725" marB="45725" marR="91450" marL="91450"/>
                </a:tc>
              </a:tr>
              <a:tr h="426100">
                <a:tc>
                  <a:txBody>
                    <a:bodyPr>
                      <a:noAutofit/>
                    </a:bodyPr>
                    <a:lstStyle/>
                    <a:p>
                      <a:pPr lvl="0" rtl="0">
                        <a:spcBef>
                          <a:spcPts val="0"/>
                        </a:spcBef>
                        <a:buClr>
                          <a:schemeClr val="dk1"/>
                        </a:buClr>
                        <a:buSzPct val="25000"/>
                        <a:buFont typeface="Arial"/>
                        <a:buNone/>
                      </a:pPr>
                      <a:r>
                        <a:rPr lang="en-US" sz="1800">
                          <a:solidFill>
                            <a:srgbClr val="000000"/>
                          </a:solidFill>
                        </a:rPr>
                        <a:t>Raw data</a:t>
                      </a:r>
                    </a:p>
                    <a:p>
                      <a:pPr indent="0" lvl="0" marL="0" marR="0" rtl="0" algn="l">
                        <a:spcBef>
                          <a:spcPts val="0"/>
                        </a:spcBef>
                        <a:buNone/>
                      </a:pPr>
                      <a:r>
                        <a:t/>
                      </a:r>
                      <a:endParaRPr sz="1800">
                        <a:solidFill>
                          <a:srgbClr val="000000"/>
                        </a:solidFill>
                      </a:endParaRPr>
                    </a:p>
                  </a:txBody>
                  <a:tcPr marT="45725" marB="45725" marR="91450" marL="91450"/>
                </a:tc>
                <a:tc>
                  <a:txBody>
                    <a:bodyPr>
                      <a:noAutofit/>
                    </a:bodyPr>
                    <a:lstStyle/>
                    <a:p>
                      <a:pPr lvl="0" rtl="0">
                        <a:spcBef>
                          <a:spcPts val="0"/>
                        </a:spcBef>
                        <a:buClr>
                          <a:schemeClr val="dk1"/>
                        </a:buClr>
                        <a:buSzPct val="25000"/>
                        <a:buFont typeface="Arial"/>
                        <a:buNone/>
                      </a:pPr>
                      <a:r>
                        <a:rPr lang="en-US" sz="1800">
                          <a:solidFill>
                            <a:srgbClr val="000000"/>
                          </a:solidFill>
                        </a:rPr>
                        <a:t>/res/raw</a:t>
                      </a:r>
                    </a:p>
                    <a:p>
                      <a:pPr indent="0" lvl="0" marL="0" marR="0" rtl="0" algn="l">
                        <a:spcBef>
                          <a:spcPts val="0"/>
                        </a:spcBef>
                        <a:buNone/>
                      </a:pPr>
                      <a:r>
                        <a:t/>
                      </a:r>
                      <a:endParaRPr sz="1800">
                        <a:solidFill>
                          <a:srgbClr val="000000"/>
                        </a:solidFill>
                      </a:endParaRPr>
                    </a:p>
                  </a:txBody>
                  <a:tcPr marT="45725" marB="45725" marR="91450" marL="91450"/>
                </a:tc>
                <a:tc>
                  <a:txBody>
                    <a:bodyPr>
                      <a:noAutofit/>
                    </a:bodyPr>
                    <a:lstStyle/>
                    <a:p>
                      <a:pPr lvl="0" rtl="0">
                        <a:spcBef>
                          <a:spcPts val="0"/>
                        </a:spcBef>
                        <a:buClr>
                          <a:schemeClr val="dk1"/>
                        </a:buClr>
                        <a:buSzPct val="25000"/>
                        <a:buFont typeface="Arial"/>
                        <a:buNone/>
                      </a:pPr>
                      <a:r>
                        <a:rPr lang="en-US" sz="1800">
                          <a:solidFill>
                            <a:srgbClr val="000000"/>
                          </a:solidFill>
                        </a:rPr>
                        <a:t>Archivos arbitrarios guardados en su forma cruda. Se accede a ellos a través de un objeto inputStream</a:t>
                      </a:r>
                    </a:p>
                    <a:p>
                      <a:pPr lvl="0" rtl="0">
                        <a:spcBef>
                          <a:spcPts val="0"/>
                        </a:spcBef>
                        <a:buNone/>
                      </a:pPr>
                      <a:r>
                        <a:t/>
                      </a:r>
                      <a:endParaRPr sz="1800">
                        <a:solidFill>
                          <a:srgbClr val="000000"/>
                        </a:solidFill>
                      </a:endParaRPr>
                    </a:p>
                  </a:txBody>
                  <a:tcPr marT="45725" marB="45725" marR="91450" marL="91450"/>
                </a:tc>
              </a:tr>
              <a:tr h="426100">
                <a:tc>
                  <a:txBody>
                    <a:bodyPr>
                      <a:noAutofit/>
                    </a:bodyPr>
                    <a:lstStyle/>
                    <a:p>
                      <a:pPr lvl="0" rtl="0">
                        <a:spcBef>
                          <a:spcPts val="0"/>
                        </a:spcBef>
                        <a:buNone/>
                      </a:pPr>
                      <a:r>
                        <a:rPr lang="en-US" sz="1800">
                          <a:solidFill>
                            <a:srgbClr val="000000"/>
                          </a:solidFill>
                        </a:rPr>
                        <a:t>Menus</a:t>
                      </a:r>
                    </a:p>
                  </a:txBody>
                  <a:tcPr marT="45725" marB="45725" marR="91450" marL="91450"/>
                </a:tc>
                <a:tc>
                  <a:txBody>
                    <a:bodyPr>
                      <a:noAutofit/>
                    </a:bodyPr>
                    <a:lstStyle/>
                    <a:p>
                      <a:pPr lvl="0" rtl="0">
                        <a:spcBef>
                          <a:spcPts val="0"/>
                        </a:spcBef>
                        <a:buNone/>
                      </a:pPr>
                      <a:r>
                        <a:rPr lang="en-US" sz="1800">
                          <a:solidFill>
                            <a:srgbClr val="000000"/>
                          </a:solidFill>
                        </a:rPr>
                        <a:t>/RES/MENU</a:t>
                      </a:r>
                    </a:p>
                  </a:txBody>
                  <a:tcPr marT="45725" marB="45725" marR="91450" marL="91450"/>
                </a:tc>
                <a:tc>
                  <a:txBody>
                    <a:bodyPr>
                      <a:noAutofit/>
                    </a:bodyPr>
                    <a:lstStyle/>
                    <a:p>
                      <a:pPr lvl="0" rtl="0">
                        <a:spcBef>
                          <a:spcPts val="0"/>
                        </a:spcBef>
                        <a:buClr>
                          <a:schemeClr val="dk1"/>
                        </a:buClr>
                        <a:buSzPct val="25000"/>
                        <a:buFont typeface="Arial"/>
                        <a:buNone/>
                      </a:pPr>
                      <a:r>
                        <a:rPr lang="en-US" sz="1800">
                          <a:solidFill>
                            <a:srgbClr val="000000"/>
                          </a:solidFill>
                        </a:rPr>
                        <a:t>Define las acciones que se pueden utilizar en la barra de herramientas de la aplicación.</a:t>
                      </a: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Archivos de Recursos y R.java</a:t>
            </a:r>
          </a:p>
        </p:txBody>
      </p:sp>
      <p:sp>
        <p:nvSpPr>
          <p:cNvPr id="162" name="Shape 162"/>
          <p:cNvSpPr txBox="1"/>
          <p:nvPr>
            <p:ph idx="1" type="body"/>
          </p:nvPr>
        </p:nvSpPr>
        <p:spPr>
          <a:xfrm>
            <a:off x="677334" y="2160589"/>
            <a:ext cx="8596668"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Cada recurso relevante en la carpeta res, obtiene un ID asignada por el sistema de compilación de Android. La herramienta de Android genera un archivo R.java, que contiene los valores generados. Estas referencias son valores enteros estáticos.</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Si agrega un nuevo archivo de recursos, la referencia correspondiente se crea autom</a:t>
            </a:r>
            <a:r>
              <a:rPr lang="en-US"/>
              <a:t>á</a:t>
            </a:r>
            <a:r>
              <a:rPr b="0" i="0" lang="en-US" sz="1800" u="none" cap="none" strike="noStrike">
                <a:solidFill>
                  <a:srgbClr val="3F3F3F"/>
                </a:solidFill>
                <a:latin typeface="Trebuchet MS"/>
                <a:ea typeface="Trebuchet MS"/>
                <a:cs typeface="Trebuchet MS"/>
                <a:sym typeface="Trebuchet MS"/>
              </a:rPr>
              <a:t>ticamente en el archivo R.java. Los cambios manuales en le archivo R.java no son necesarios y seran sobreescritos por la herramienta.</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El sistema Android proporciona métodos para acceder a los archivos de recursos correspondientes mediante estos ID.</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Por ejemplo para acceder a un Cadena escrita en el archivos /res/string.xml, en su c</a:t>
            </a:r>
            <a:r>
              <a:rPr lang="en-US"/>
              <a:t>ó</a:t>
            </a:r>
            <a:r>
              <a:rPr b="0" i="0" lang="en-US" sz="1800" u="none" cap="none" strike="noStrike">
                <a:solidFill>
                  <a:srgbClr val="3F3F3F"/>
                </a:solidFill>
                <a:latin typeface="Trebuchet MS"/>
                <a:ea typeface="Trebuchet MS"/>
                <a:cs typeface="Trebuchet MS"/>
                <a:sym typeface="Trebuchet MS"/>
              </a:rPr>
              <a:t>digo fuente se deber</a:t>
            </a:r>
            <a:r>
              <a:rPr lang="en-US"/>
              <a:t>á</a:t>
            </a:r>
            <a:r>
              <a:rPr b="0" i="0" lang="en-US" sz="1800" u="none" cap="none" strike="noStrike">
                <a:solidFill>
                  <a:srgbClr val="3F3F3F"/>
                </a:solidFill>
                <a:latin typeface="Trebuchet MS"/>
                <a:ea typeface="Trebuchet MS"/>
                <a:cs typeface="Trebuchet MS"/>
                <a:sym typeface="Trebuchet MS"/>
              </a:rPr>
              <a:t> utilizar el m</a:t>
            </a:r>
            <a:r>
              <a:rPr lang="en-US"/>
              <a:t>é</a:t>
            </a:r>
            <a:r>
              <a:rPr b="0" i="0" lang="en-US" sz="1800" u="none" cap="none" strike="noStrike">
                <a:solidFill>
                  <a:srgbClr val="3F3F3F"/>
                </a:solidFill>
                <a:latin typeface="Trebuchet MS"/>
                <a:ea typeface="Trebuchet MS"/>
                <a:cs typeface="Trebuchet MS"/>
                <a:sym typeface="Trebuchet MS"/>
              </a:rPr>
              <a:t>todo getString(R.string.tustring).</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Archivos de Diseño ( Layout files)</a:t>
            </a:r>
          </a:p>
        </p:txBody>
      </p:sp>
      <p:sp>
        <p:nvSpPr>
          <p:cNvPr id="168" name="Shape 168"/>
          <p:cNvSpPr txBox="1"/>
          <p:nvPr>
            <p:ph idx="1" type="body"/>
          </p:nvPr>
        </p:nvSpPr>
        <p:spPr>
          <a:xfrm>
            <a:off x="677334" y="2160590"/>
            <a:ext cx="8596668" cy="177410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Las actividades de Android definen su interfaz de usuario con vistas y fragmentos. Esta interfaz puede definirse a través de archivos xml en la carpeta /res/layout o mediante Código Java.</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Un archivo de recursos de diseño se configura a trav</a:t>
            </a:r>
            <a:r>
              <a:rPr lang="en-US"/>
              <a:t>é</a:t>
            </a:r>
            <a:r>
              <a:rPr b="0" i="0" lang="en-US" sz="1800" u="none" cap="none" strike="noStrike">
                <a:solidFill>
                  <a:srgbClr val="3F3F3F"/>
                </a:solidFill>
                <a:latin typeface="Trebuchet MS"/>
                <a:ea typeface="Trebuchet MS"/>
                <a:cs typeface="Trebuchet MS"/>
                <a:sym typeface="Trebuchet MS"/>
              </a:rPr>
              <a:t>s de sus atributos en el archivo XML.</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Ejemplo activity_main.xml</a:t>
            </a:r>
          </a:p>
        </p:txBody>
      </p:sp>
      <p:sp>
        <p:nvSpPr>
          <p:cNvPr id="174" name="Shape 174"/>
          <p:cNvSpPr txBox="1"/>
          <p:nvPr>
            <p:ph idx="1" type="body"/>
          </p:nvPr>
        </p:nvSpPr>
        <p:spPr>
          <a:xfrm>
            <a:off x="677334" y="2160589"/>
            <a:ext cx="8596668"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175" name="Shape 175"/>
          <p:cNvPicPr preferRelativeResize="0"/>
          <p:nvPr/>
        </p:nvPicPr>
        <p:blipFill rotWithShape="1">
          <a:blip r:embed="rId3">
            <a:alphaModFix/>
          </a:blip>
          <a:srcRect b="0" l="0" r="0" t="0"/>
          <a:stretch/>
        </p:blipFill>
        <p:spPr>
          <a:xfrm>
            <a:off x="465384" y="1333404"/>
            <a:ext cx="11569845" cy="48881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Archivo de Diseño: C</a:t>
            </a:r>
            <a:r>
              <a:rPr lang="en-US"/>
              <a:t>ó</a:t>
            </a:r>
            <a:r>
              <a:rPr b="0" i="0" lang="en-US" sz="3600" u="none" cap="none" strike="noStrike">
                <a:solidFill>
                  <a:schemeClr val="accent1"/>
                </a:solidFill>
                <a:latin typeface="Trebuchet MS"/>
                <a:ea typeface="Trebuchet MS"/>
                <a:cs typeface="Trebuchet MS"/>
                <a:sym typeface="Trebuchet MS"/>
              </a:rPr>
              <a:t>digo Java</a:t>
            </a:r>
          </a:p>
        </p:txBody>
      </p:sp>
      <p:sp>
        <p:nvSpPr>
          <p:cNvPr id="181" name="Shape 181"/>
          <p:cNvSpPr txBox="1"/>
          <p:nvPr>
            <p:ph idx="1" type="body"/>
          </p:nvPr>
        </p:nvSpPr>
        <p:spPr>
          <a:xfrm>
            <a:off x="137007" y="1403750"/>
            <a:ext cx="2426084"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Un archivo de diseño (layout), se asigna a una actividad a trav</a:t>
            </a:r>
            <a:r>
              <a:rPr lang="en-US"/>
              <a:t>é</a:t>
            </a:r>
            <a:r>
              <a:rPr b="0" i="0" lang="en-US" sz="1800" u="none" cap="none" strike="noStrike">
                <a:solidFill>
                  <a:srgbClr val="3F3F3F"/>
                </a:solidFill>
                <a:latin typeface="Trebuchet MS"/>
                <a:ea typeface="Trebuchet MS"/>
                <a:cs typeface="Trebuchet MS"/>
                <a:sym typeface="Trebuchet MS"/>
              </a:rPr>
              <a:t>s de la llamada al método setContentView(), como se muestra en el ejemplo</a:t>
            </a:r>
          </a:p>
        </p:txBody>
      </p:sp>
      <p:pic>
        <p:nvPicPr>
          <p:cNvPr id="182" name="Shape 182"/>
          <p:cNvPicPr preferRelativeResize="0"/>
          <p:nvPr/>
        </p:nvPicPr>
        <p:blipFill rotWithShape="1">
          <a:blip r:embed="rId3">
            <a:alphaModFix/>
          </a:blip>
          <a:srcRect b="0" l="0" r="0" t="0"/>
          <a:stretch/>
        </p:blipFill>
        <p:spPr>
          <a:xfrm>
            <a:off x="2697699" y="1403750"/>
            <a:ext cx="9157858" cy="50719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Accediendo al View de un layout desde un Activity</a:t>
            </a:r>
          </a:p>
        </p:txBody>
      </p:sp>
      <p:sp>
        <p:nvSpPr>
          <p:cNvPr id="188" name="Shape 188"/>
          <p:cNvSpPr txBox="1"/>
          <p:nvPr>
            <p:ph idx="1" type="body"/>
          </p:nvPr>
        </p:nvSpPr>
        <p:spPr>
          <a:xfrm>
            <a:off x="677334" y="1930400"/>
            <a:ext cx="9260416" cy="2369847"/>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En tu actividad o fragmento java, es frecuentemente necesario acceder a los View, con el objetivo de modificar sus propiedades.</a:t>
            </a:r>
          </a:p>
          <a:p>
            <a:pPr indent="-342900" lvl="0" marL="342900" marR="0" rtl="0" algn="l">
              <a:spcBef>
                <a:spcPts val="1000"/>
              </a:spcBef>
              <a:spcAft>
                <a:spcPts val="0"/>
              </a:spcAft>
              <a:buClr>
                <a:schemeClr val="accent1"/>
              </a:buClr>
              <a:buSzPct val="88888"/>
              <a:buFont typeface="Noto Sans Symbols"/>
              <a:buChar char="▶"/>
            </a:pPr>
            <a:r>
              <a:rPr b="0" i="0" lang="en-US" sz="1800" u="none" cap="none" strike="noStrike">
                <a:solidFill>
                  <a:srgbClr val="3F3F3F"/>
                </a:solidFill>
                <a:latin typeface="Trebuchet MS"/>
                <a:ea typeface="Trebuchet MS"/>
                <a:cs typeface="Trebuchet MS"/>
                <a:sym typeface="Trebuchet MS"/>
              </a:rPr>
              <a:t>En una actividad t</a:t>
            </a:r>
            <a:r>
              <a:rPr lang="en-US"/>
              <a:t>ú</a:t>
            </a:r>
            <a:r>
              <a:rPr b="0" i="0" lang="en-US" sz="1800" u="none" cap="none" strike="noStrike">
                <a:solidFill>
                  <a:srgbClr val="3F3F3F"/>
                </a:solidFill>
                <a:latin typeface="Trebuchet MS"/>
                <a:ea typeface="Trebuchet MS"/>
                <a:cs typeface="Trebuchet MS"/>
                <a:sym typeface="Trebuchet MS"/>
              </a:rPr>
              <a:t> puedes usar el m</a:t>
            </a:r>
            <a:r>
              <a:rPr lang="en-US"/>
              <a:t>é</a:t>
            </a:r>
            <a:r>
              <a:rPr b="0" i="0" lang="en-US" sz="1800" u="none" cap="none" strike="noStrike">
                <a:solidFill>
                  <a:srgbClr val="3F3F3F"/>
                </a:solidFill>
                <a:latin typeface="Trebuchet MS"/>
                <a:ea typeface="Trebuchet MS"/>
                <a:cs typeface="Trebuchet MS"/>
                <a:sym typeface="Trebuchet MS"/>
              </a:rPr>
              <a:t>todo </a:t>
            </a:r>
            <a:r>
              <a:rPr b="1" i="0" lang="en-US" sz="2000" u="none" cap="none" strike="noStrike">
                <a:solidFill>
                  <a:srgbClr val="3F3F3F"/>
                </a:solidFill>
                <a:latin typeface="Trebuchet MS"/>
                <a:ea typeface="Trebuchet MS"/>
                <a:cs typeface="Trebuchet MS"/>
                <a:sym typeface="Trebuchet MS"/>
              </a:rPr>
              <a:t>findViewById(id)</a:t>
            </a:r>
            <a:r>
              <a:rPr b="0" i="0" lang="en-US" sz="1800" u="none" cap="none" strike="noStrike">
                <a:solidFill>
                  <a:srgbClr val="3F3F3F"/>
                </a:solidFill>
                <a:latin typeface="Trebuchet MS"/>
                <a:ea typeface="Trebuchet MS"/>
                <a:cs typeface="Trebuchet MS"/>
                <a:sym typeface="Trebuchet MS"/>
              </a:rPr>
              <a:t>. El id es el atributo </a:t>
            </a:r>
            <a:r>
              <a:rPr lang="en-US"/>
              <a:t>ú</a:t>
            </a:r>
            <a:r>
              <a:rPr b="0" i="0" lang="en-US" sz="1800" u="none" cap="none" strike="noStrike">
                <a:solidFill>
                  <a:srgbClr val="3F3F3F"/>
                </a:solidFill>
                <a:latin typeface="Trebuchet MS"/>
                <a:ea typeface="Trebuchet MS"/>
                <a:cs typeface="Trebuchet MS"/>
                <a:sym typeface="Trebuchet MS"/>
              </a:rPr>
              <a:t>nico de la Vista(View). </a:t>
            </a:r>
          </a:p>
          <a:p>
            <a:pPr indent="-342900" lvl="0" marL="342900" marR="0" rtl="0" algn="l">
              <a:spcBef>
                <a:spcPts val="1000"/>
              </a:spcBef>
              <a:spcAft>
                <a:spcPts val="0"/>
              </a:spcAft>
              <a:buClr>
                <a:schemeClr val="accent1"/>
              </a:buClr>
              <a:buSzPct val="79999"/>
              <a:buFont typeface="Noto Sans Symbols"/>
              <a:buChar char="▶"/>
            </a:pPr>
            <a:r>
              <a:rPr b="1" i="0" lang="en-US" sz="1800" u="none" cap="none" strike="noStrike">
                <a:solidFill>
                  <a:srgbClr val="3F3F3F"/>
                </a:solidFill>
                <a:latin typeface="Trebuchet MS"/>
                <a:ea typeface="Trebuchet MS"/>
                <a:cs typeface="Trebuchet MS"/>
                <a:sym typeface="Trebuchet MS"/>
              </a:rPr>
              <a:t>Ejemplo:</a:t>
            </a:r>
          </a:p>
        </p:txBody>
      </p:sp>
      <p:pic>
        <p:nvPicPr>
          <p:cNvPr id="189" name="Shape 189"/>
          <p:cNvPicPr preferRelativeResize="0"/>
          <p:nvPr/>
        </p:nvPicPr>
        <p:blipFill rotWithShape="1">
          <a:blip r:embed="rId3">
            <a:alphaModFix/>
          </a:blip>
          <a:srcRect b="0" l="0" r="0" t="0"/>
          <a:stretch/>
        </p:blipFill>
        <p:spPr>
          <a:xfrm>
            <a:off x="1035050" y="3750541"/>
            <a:ext cx="8841123" cy="29532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677334" y="609600"/>
            <a:ext cx="8596668" cy="7620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n-US" sz="3600" u="none" cap="none" strike="noStrike">
                <a:solidFill>
                  <a:schemeClr val="accent1"/>
                </a:solidFill>
                <a:latin typeface="Trebuchet MS"/>
                <a:ea typeface="Trebuchet MS"/>
                <a:cs typeface="Trebuchet MS"/>
                <a:sym typeface="Trebuchet MS"/>
              </a:rPr>
              <a:t>Referencia a recursos in XML</a:t>
            </a:r>
          </a:p>
        </p:txBody>
      </p:sp>
      <p:sp>
        <p:nvSpPr>
          <p:cNvPr id="195" name="Shape 195"/>
          <p:cNvSpPr txBox="1"/>
          <p:nvPr>
            <p:ph idx="1" type="body"/>
          </p:nvPr>
        </p:nvSpPr>
        <p:spPr>
          <a:xfrm>
            <a:off x="677334" y="1371601"/>
            <a:ext cx="8596668" cy="145472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En sus archivos XML, por ejemplo, los archivos de diseño(layout), pueden hacer referencia a otros recursos mediante el signo @.</a:t>
            </a:r>
          </a:p>
          <a:p>
            <a:pPr indent="-342900" lvl="0" marL="342900" marR="0" rtl="0" algn="l">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Trebuchet MS"/>
                <a:ea typeface="Trebuchet MS"/>
                <a:cs typeface="Trebuchet MS"/>
                <a:sym typeface="Trebuchet MS"/>
              </a:rPr>
              <a:t>Por ejemplo si a definido un Cadena con la clave ”title” en un recurso XML (re</a:t>
            </a:r>
            <a:r>
              <a:rPr lang="en-US"/>
              <a:t>s</a:t>
            </a:r>
            <a:r>
              <a:rPr b="0" i="0" lang="en-US" sz="1800" u="none" cap="none" strike="noStrike">
                <a:solidFill>
                  <a:srgbClr val="3F3F3F"/>
                </a:solidFill>
                <a:latin typeface="Trebuchet MS"/>
                <a:ea typeface="Trebuchet MS"/>
                <a:cs typeface="Trebuchet MS"/>
                <a:sym typeface="Trebuchet MS"/>
              </a:rPr>
              <a:t>/values/string.xml) se puede acceder a ella a través de @string/title.</a:t>
            </a:r>
          </a:p>
          <a:p>
            <a:pPr indent="-342900" lvl="0" marL="342900" marR="0" rtl="0" algn="l">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196" name="Shape 196"/>
          <p:cNvPicPr preferRelativeResize="0"/>
          <p:nvPr/>
        </p:nvPicPr>
        <p:blipFill rotWithShape="1">
          <a:blip r:embed="rId3">
            <a:alphaModFix/>
          </a:blip>
          <a:srcRect b="0" l="0" r="0" t="0"/>
          <a:stretch/>
        </p:blipFill>
        <p:spPr>
          <a:xfrm>
            <a:off x="677333" y="2826327"/>
            <a:ext cx="9136792" cy="3978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