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a74da9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a74da9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a74da9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a74da9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a74da92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a74da9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a74da92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a74da92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d952d5c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d952d5c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d952d6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4d952d6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d952d6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d952d6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d952d5c0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d952d5c0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4d952d5c0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4d952d5c0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4d952d5c0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4d952d5c0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0fd52962_0_3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0fd52962_0_3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4d952d5c0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4d952d5c0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4d952d5c0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4d952d5c0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30fd52962_0_3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30fd52962_0_3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30fd52962_0_3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30fd52962_0_3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0fd52962_0_3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0fd52962_0_3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0fd52962_0_3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0fd52962_0_3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0fd52962_8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0fd52962_8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a74da9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a74da9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0fd52962_0_3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0fd52962_0_3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0fd52962_0_3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0fd52962_0_3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0fd52962_0_3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0fd52962_0_3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cs.sjsu.edu/~pearce/oom/ood/distArch/server" TargetMode="External"/><Relationship Id="rId4" Type="http://schemas.openxmlformats.org/officeDocument/2006/relationships/hyperlink" Target="https://www.topcoder.com/blog/architectural-patterns-to-consider-for-building-enterprise-applications/" TargetMode="External"/><Relationship Id="rId5" Type="http://schemas.openxmlformats.org/officeDocument/2006/relationships/hyperlink" Target="https://www.titanwolf.org/Network/q/804fe0f0-7b68-41d5-a2aa-d81221728fa0/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1550" y="1047175"/>
            <a:ext cx="5788800" cy="141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744"/>
              <a:t>MEDICINE EXPRESS</a:t>
            </a:r>
            <a:endParaRPr sz="4744"/>
          </a:p>
          <a:p>
            <a:pPr indent="457200" lvl="0" marL="914400" rtl="0" algn="l">
              <a:spcBef>
                <a:spcPts val="0"/>
              </a:spcBef>
              <a:spcAft>
                <a:spcPts val="0"/>
              </a:spcAft>
              <a:buNone/>
            </a:pPr>
            <a:r>
              <a:rPr lang="en" sz="2077"/>
              <a:t>e-Healthcare Management System</a:t>
            </a:r>
            <a:endParaRPr sz="2077"/>
          </a:p>
          <a:p>
            <a:pPr indent="0" lvl="0" marL="3200400" rtl="0" algn="l">
              <a:spcBef>
                <a:spcPts val="0"/>
              </a:spcBef>
              <a:spcAft>
                <a:spcPts val="0"/>
              </a:spcAft>
              <a:buClr>
                <a:srgbClr val="000000"/>
              </a:buClr>
              <a:buSzPts val="545"/>
              <a:buFont typeface="Arial"/>
              <a:buNone/>
            </a:pPr>
            <a:r>
              <a:rPr lang="en" sz="2443">
                <a:latin typeface="Arial"/>
                <a:ea typeface="Arial"/>
                <a:cs typeface="Arial"/>
                <a:sym typeface="Arial"/>
              </a:rPr>
              <a:t>    </a:t>
            </a:r>
            <a:r>
              <a:rPr lang="en" sz="2443">
                <a:latin typeface="Arial"/>
                <a:ea typeface="Arial"/>
                <a:cs typeface="Arial"/>
                <a:sym typeface="Arial"/>
              </a:rPr>
              <a:t>CS 5200 Project</a:t>
            </a:r>
            <a:endParaRPr sz="2443">
              <a:latin typeface="Arial"/>
              <a:ea typeface="Arial"/>
              <a:cs typeface="Arial"/>
              <a:sym typeface="Arial"/>
            </a:endParaRPr>
          </a:p>
          <a:p>
            <a:pPr indent="0" lvl="0" marL="0" rtl="0" algn="l">
              <a:spcBef>
                <a:spcPts val="0"/>
              </a:spcBef>
              <a:spcAft>
                <a:spcPts val="0"/>
              </a:spcAft>
              <a:buNone/>
            </a:pPr>
            <a:r>
              <a:t/>
            </a:r>
            <a:endParaRPr sz="4300"/>
          </a:p>
        </p:txBody>
      </p:sp>
      <p:sp>
        <p:nvSpPr>
          <p:cNvPr id="135" name="Google Shape;135;p13"/>
          <p:cNvSpPr txBox="1"/>
          <p:nvPr>
            <p:ph idx="1" type="subTitle"/>
          </p:nvPr>
        </p:nvSpPr>
        <p:spPr>
          <a:xfrm>
            <a:off x="3537150" y="2461300"/>
            <a:ext cx="5393100" cy="24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t/>
            </a:r>
            <a:endParaRPr sz="2332">
              <a:latin typeface="Arial"/>
              <a:ea typeface="Arial"/>
              <a:cs typeface="Arial"/>
              <a:sym typeface="Arial"/>
            </a:endParaRPr>
          </a:p>
          <a:p>
            <a:pPr indent="0" lvl="0" marL="0" rtl="0" algn="l">
              <a:spcBef>
                <a:spcPts val="0"/>
              </a:spcBef>
              <a:spcAft>
                <a:spcPts val="0"/>
              </a:spcAft>
              <a:buSzPts val="605"/>
              <a:buNone/>
            </a:pPr>
            <a:r>
              <a:t/>
            </a:r>
            <a:endParaRPr sz="2332">
              <a:latin typeface="Arial"/>
              <a:ea typeface="Arial"/>
              <a:cs typeface="Arial"/>
              <a:sym typeface="Arial"/>
            </a:endParaRPr>
          </a:p>
          <a:p>
            <a:pPr indent="0" lvl="0" marL="0" rtl="0" algn="l">
              <a:spcBef>
                <a:spcPts val="0"/>
              </a:spcBef>
              <a:spcAft>
                <a:spcPts val="0"/>
              </a:spcAft>
              <a:buSzPts val="605"/>
              <a:buNone/>
            </a:pPr>
            <a:r>
              <a:rPr lang="en" sz="2632">
                <a:latin typeface="Arial"/>
                <a:ea typeface="Arial"/>
                <a:cs typeface="Arial"/>
                <a:sym typeface="Arial"/>
              </a:rPr>
              <a:t>Nikhil Kumar Pulipeta [700727975]</a:t>
            </a:r>
            <a:endParaRPr sz="2632">
              <a:latin typeface="Arial"/>
              <a:ea typeface="Arial"/>
              <a:cs typeface="Arial"/>
              <a:sym typeface="Arial"/>
            </a:endParaRPr>
          </a:p>
          <a:p>
            <a:pPr indent="0" lvl="0" marL="0" rtl="0" algn="l">
              <a:spcBef>
                <a:spcPts val="0"/>
              </a:spcBef>
              <a:spcAft>
                <a:spcPts val="0"/>
              </a:spcAft>
              <a:buSzPts val="605"/>
              <a:buNone/>
            </a:pPr>
            <a:r>
              <a:rPr lang="en" sz="2632">
                <a:latin typeface="Arial"/>
                <a:ea typeface="Arial"/>
                <a:cs typeface="Arial"/>
                <a:sym typeface="Arial"/>
              </a:rPr>
              <a:t>Sandhya Kamisetty    [700723853]</a:t>
            </a:r>
            <a:endParaRPr sz="2632">
              <a:latin typeface="Arial"/>
              <a:ea typeface="Arial"/>
              <a:cs typeface="Arial"/>
              <a:sym typeface="Arial"/>
            </a:endParaRPr>
          </a:p>
          <a:p>
            <a:pPr indent="0" lvl="0" marL="0" rtl="0" algn="l">
              <a:spcBef>
                <a:spcPts val="0"/>
              </a:spcBef>
              <a:spcAft>
                <a:spcPts val="0"/>
              </a:spcAft>
              <a:buSzPts val="605"/>
              <a:buNone/>
            </a:pPr>
            <a:r>
              <a:rPr lang="en" sz="2632">
                <a:latin typeface="Arial"/>
                <a:ea typeface="Arial"/>
                <a:cs typeface="Arial"/>
                <a:sym typeface="Arial"/>
              </a:rPr>
              <a:t>Nikita Mathukumilli     [700725375]</a:t>
            </a:r>
            <a:endParaRPr sz="2632">
              <a:latin typeface="Arial"/>
              <a:ea typeface="Arial"/>
              <a:cs typeface="Arial"/>
              <a:sym typeface="Arial"/>
            </a:endParaRPr>
          </a:p>
          <a:p>
            <a:pPr indent="0" lvl="0" marL="0" rtl="0" algn="l">
              <a:spcBef>
                <a:spcPts val="0"/>
              </a:spcBef>
              <a:spcAft>
                <a:spcPts val="0"/>
              </a:spcAft>
              <a:buSzPts val="605"/>
              <a:buNone/>
            </a:pPr>
            <a:r>
              <a:t/>
            </a:r>
            <a:endParaRPr sz="2332">
              <a:latin typeface="Arial"/>
              <a:ea typeface="Arial"/>
              <a:cs typeface="Arial"/>
              <a:sym typeface="Arial"/>
            </a:endParaRPr>
          </a:p>
          <a:p>
            <a:pPr indent="0" lvl="0" marL="0" rtl="0" algn="l">
              <a:spcBef>
                <a:spcPts val="0"/>
              </a:spcBef>
              <a:spcAft>
                <a:spcPts val="0"/>
              </a:spcAft>
              <a:buSzPts val="605"/>
              <a:buNone/>
            </a:pPr>
            <a:r>
              <a:t/>
            </a:r>
            <a:endParaRPr sz="1215"/>
          </a:p>
        </p:txBody>
      </p:sp>
      <p:pic>
        <p:nvPicPr>
          <p:cNvPr id="136" name="Google Shape;136;p13"/>
          <p:cNvPicPr preferRelativeResize="0"/>
          <p:nvPr/>
        </p:nvPicPr>
        <p:blipFill>
          <a:blip r:embed="rId3">
            <a:alphaModFix/>
          </a:blip>
          <a:stretch>
            <a:fillRect/>
          </a:stretch>
        </p:blipFill>
        <p:spPr>
          <a:xfrm>
            <a:off x="152400" y="2571750"/>
            <a:ext cx="2300950" cy="230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solidFill>
                  <a:srgbClr val="EBEBEB"/>
                </a:solidFill>
                <a:latin typeface="Arial"/>
                <a:ea typeface="Arial"/>
                <a:cs typeface="Arial"/>
                <a:sym typeface="Arial"/>
              </a:rPr>
              <a:t>Use Case Diagram</a:t>
            </a:r>
            <a:endParaRPr/>
          </a:p>
        </p:txBody>
      </p:sp>
      <p:sp>
        <p:nvSpPr>
          <p:cNvPr id="192" name="Google Shape;192;p22"/>
          <p:cNvSpPr txBox="1"/>
          <p:nvPr>
            <p:ph idx="1" type="body"/>
          </p:nvPr>
        </p:nvSpPr>
        <p:spPr>
          <a:xfrm>
            <a:off x="1297500" y="1307850"/>
            <a:ext cx="7038900" cy="3647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latin typeface="Arial"/>
                <a:ea typeface="Arial"/>
                <a:cs typeface="Arial"/>
                <a:sym typeface="Arial"/>
              </a:rPr>
              <a:t>Administrator</a:t>
            </a:r>
            <a:endParaRPr sz="2000">
              <a:latin typeface="Arial"/>
              <a:ea typeface="Arial"/>
              <a:cs typeface="Arial"/>
              <a:sym typeface="Arial"/>
            </a:endParaRPr>
          </a:p>
          <a:p>
            <a:pPr indent="0" lvl="0" marL="0" rtl="0" algn="just">
              <a:lnSpc>
                <a:spcPct val="150000"/>
              </a:lnSpc>
              <a:spcBef>
                <a:spcPts val="0"/>
              </a:spcBef>
              <a:spcAft>
                <a:spcPts val="0"/>
              </a:spcAft>
              <a:buNone/>
            </a:pPr>
            <a:r>
              <a:t/>
            </a:r>
            <a:endParaRPr sz="2000">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1517525" y="1678700"/>
            <a:ext cx="6177576" cy="327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Doctor</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a:t>
            </a:r>
            <a:endParaRPr/>
          </a:p>
        </p:txBody>
      </p:sp>
      <p:pic>
        <p:nvPicPr>
          <p:cNvPr id="200" name="Google Shape;200;p23"/>
          <p:cNvPicPr preferRelativeResize="0"/>
          <p:nvPr/>
        </p:nvPicPr>
        <p:blipFill>
          <a:blip r:embed="rId3">
            <a:alphaModFix/>
          </a:blip>
          <a:stretch>
            <a:fillRect/>
          </a:stretch>
        </p:blipFill>
        <p:spPr>
          <a:xfrm>
            <a:off x="698325" y="1307850"/>
            <a:ext cx="7251949" cy="365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4" name="Shape 204"/>
        <p:cNvGrpSpPr/>
        <p:nvPr/>
      </p:nvGrpSpPr>
      <p:grpSpPr>
        <a:xfrm>
          <a:off x="0" y="0"/>
          <a:ext cx="0" cy="0"/>
          <a:chOff x="0" y="0"/>
          <a:chExt cx="0" cy="0"/>
        </a:xfrm>
      </p:grpSpPr>
      <p:sp>
        <p:nvSpPr>
          <p:cNvPr id="205" name="Google Shape;205;p24"/>
          <p:cNvSpPr txBox="1"/>
          <p:nvPr>
            <p:ph type="title"/>
          </p:nvPr>
        </p:nvSpPr>
        <p:spPr>
          <a:xfrm>
            <a:off x="894625" y="340025"/>
            <a:ext cx="7038900" cy="914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latin typeface="Arial"/>
                <a:ea typeface="Arial"/>
                <a:cs typeface="Arial"/>
                <a:sym typeface="Arial"/>
              </a:rPr>
              <a:t>Medical Store</a:t>
            </a:r>
            <a:endParaRPr sz="3400"/>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a:t>
            </a:r>
            <a:endParaRPr/>
          </a:p>
        </p:txBody>
      </p:sp>
      <p:pic>
        <p:nvPicPr>
          <p:cNvPr id="207" name="Google Shape;207;p24"/>
          <p:cNvPicPr preferRelativeResize="0"/>
          <p:nvPr/>
        </p:nvPicPr>
        <p:blipFill>
          <a:blip r:embed="rId3">
            <a:alphaModFix/>
          </a:blip>
          <a:stretch>
            <a:fillRect/>
          </a:stretch>
        </p:blipFill>
        <p:spPr>
          <a:xfrm>
            <a:off x="894625" y="1450375"/>
            <a:ext cx="7235151" cy="394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8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Patient</a:t>
            </a:r>
            <a:endParaRPr/>
          </a:p>
        </p:txBody>
      </p:sp>
      <p:sp>
        <p:nvSpPr>
          <p:cNvPr id="213" name="Google Shape;213;p25"/>
          <p:cNvSpPr txBox="1"/>
          <p:nvPr>
            <p:ph idx="1" type="body"/>
          </p:nvPr>
        </p:nvSpPr>
        <p:spPr>
          <a:xfrm>
            <a:off x="940075" y="1177100"/>
            <a:ext cx="7248600" cy="328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34343"/>
                </a:solidFill>
              </a:rPr>
              <a:t>i</a:t>
            </a:r>
            <a:endParaRPr>
              <a:solidFill>
                <a:srgbClr val="434343"/>
              </a:solidFill>
            </a:endParaRPr>
          </a:p>
        </p:txBody>
      </p:sp>
      <p:pic>
        <p:nvPicPr>
          <p:cNvPr id="214" name="Google Shape;214;p25"/>
          <p:cNvPicPr preferRelativeResize="0"/>
          <p:nvPr/>
        </p:nvPicPr>
        <p:blipFill>
          <a:blip r:embed="rId3">
            <a:alphaModFix/>
          </a:blip>
          <a:stretch>
            <a:fillRect/>
          </a:stretch>
        </p:blipFill>
        <p:spPr>
          <a:xfrm>
            <a:off x="859500" y="926000"/>
            <a:ext cx="7802525" cy="386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8" name="Shape 218"/>
        <p:cNvGrpSpPr/>
        <p:nvPr/>
      </p:nvGrpSpPr>
      <p:grpSpPr>
        <a:xfrm>
          <a:off x="0" y="0"/>
          <a:ext cx="0" cy="0"/>
          <a:chOff x="0" y="0"/>
          <a:chExt cx="0" cy="0"/>
        </a:xfrm>
      </p:grpSpPr>
      <p:sp>
        <p:nvSpPr>
          <p:cNvPr id="219" name="Google Shape;219;p26"/>
          <p:cNvSpPr txBox="1"/>
          <p:nvPr>
            <p:ph type="title"/>
          </p:nvPr>
        </p:nvSpPr>
        <p:spPr>
          <a:xfrm>
            <a:off x="49375" y="4249475"/>
            <a:ext cx="2241000" cy="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Class Diagram</a:t>
            </a:r>
            <a:endParaRPr sz="2100"/>
          </a:p>
        </p:txBody>
      </p:sp>
      <p:pic>
        <p:nvPicPr>
          <p:cNvPr id="220" name="Google Shape;220;p26"/>
          <p:cNvPicPr preferRelativeResize="0"/>
          <p:nvPr/>
        </p:nvPicPr>
        <p:blipFill>
          <a:blip r:embed="rId3">
            <a:alphaModFix/>
          </a:blip>
          <a:stretch>
            <a:fillRect/>
          </a:stretch>
        </p:blipFill>
        <p:spPr>
          <a:xfrm>
            <a:off x="2442775" y="0"/>
            <a:ext cx="5415625"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226" name="Google Shape;22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Searching</a:t>
            </a:r>
            <a:endParaRPr sz="2000"/>
          </a:p>
          <a:p>
            <a:pPr indent="-355600" lvl="1" marL="914400" rtl="0" algn="l">
              <a:spcBef>
                <a:spcPts val="0"/>
              </a:spcBef>
              <a:spcAft>
                <a:spcPts val="0"/>
              </a:spcAft>
              <a:buSzPts val="2000"/>
              <a:buChar char="○"/>
            </a:pPr>
            <a:r>
              <a:rPr lang="en" sz="2000"/>
              <a:t>When we have list of Doctor names with Speciality, We use linear search to get </a:t>
            </a:r>
            <a:r>
              <a:rPr lang="en" sz="2000"/>
              <a:t>doctor</a:t>
            </a:r>
            <a:r>
              <a:rPr lang="en" sz="2000"/>
              <a:t> name by comparing search string as substring.</a:t>
            </a:r>
            <a:endParaRPr sz="2000"/>
          </a:p>
          <a:p>
            <a:pPr indent="-355600" lvl="0" marL="457200" rtl="0" algn="l">
              <a:spcBef>
                <a:spcPts val="0"/>
              </a:spcBef>
              <a:spcAft>
                <a:spcPts val="0"/>
              </a:spcAft>
              <a:buSzPts val="2000"/>
              <a:buChar char="●"/>
            </a:pPr>
            <a:r>
              <a:rPr lang="en" sz="2000"/>
              <a:t>Sorting</a:t>
            </a:r>
            <a:endParaRPr sz="2000"/>
          </a:p>
          <a:p>
            <a:pPr indent="-355600" lvl="1" marL="914400" rtl="0" algn="l">
              <a:spcBef>
                <a:spcPts val="0"/>
              </a:spcBef>
              <a:spcAft>
                <a:spcPts val="0"/>
              </a:spcAft>
              <a:buSzPts val="2000"/>
              <a:buChar char="○"/>
            </a:pPr>
            <a:r>
              <a:rPr lang="en" sz="2000"/>
              <a:t>In the View pages of all modules, we use default Collections sorting method to </a:t>
            </a:r>
            <a:r>
              <a:rPr lang="en" sz="2000"/>
              <a:t>sort according to UHID or price in order’s list.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Structures</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Arrays </a:t>
            </a:r>
            <a:endParaRPr sz="2000"/>
          </a:p>
          <a:p>
            <a:pPr indent="-355600" lvl="1" marL="914400" rtl="0" algn="l">
              <a:spcBef>
                <a:spcPts val="0"/>
              </a:spcBef>
              <a:spcAft>
                <a:spcPts val="0"/>
              </a:spcAft>
              <a:buSzPts val="2000"/>
              <a:buChar char="○"/>
            </a:pPr>
            <a:r>
              <a:rPr lang="en" sz="2000"/>
              <a:t>We are storing list of UHID (Patient ID - Integer) in array. Which will be useful to process easily for operations like searching and sorting</a:t>
            </a:r>
            <a:endParaRPr sz="2000"/>
          </a:p>
          <a:p>
            <a:pPr indent="-355600" lvl="0" marL="457200" rtl="0" algn="l">
              <a:spcBef>
                <a:spcPts val="0"/>
              </a:spcBef>
              <a:spcAft>
                <a:spcPts val="0"/>
              </a:spcAft>
              <a:buSzPts val="2000"/>
              <a:buChar char="●"/>
            </a:pPr>
            <a:r>
              <a:rPr lang="en" sz="2000"/>
              <a:t>Hash Tables</a:t>
            </a:r>
            <a:endParaRPr sz="2000"/>
          </a:p>
          <a:p>
            <a:pPr indent="-355600" lvl="1" marL="914400" rtl="0" algn="l">
              <a:spcBef>
                <a:spcPts val="0"/>
              </a:spcBef>
              <a:spcAft>
                <a:spcPts val="0"/>
              </a:spcAft>
              <a:buSzPts val="2000"/>
              <a:buChar char="○"/>
            </a:pPr>
            <a:r>
              <a:rPr lang="en" sz="2000"/>
              <a:t>For faster viewing of data we need to get data in O(1)</a:t>
            </a:r>
            <a:endParaRPr sz="2000"/>
          </a:p>
          <a:p>
            <a:pPr indent="-355600" lvl="1" marL="914400" rtl="0" algn="l">
              <a:spcBef>
                <a:spcPts val="0"/>
              </a:spcBef>
              <a:spcAft>
                <a:spcPts val="0"/>
              </a:spcAft>
              <a:buSzPts val="2000"/>
              <a:buChar char="○"/>
            </a:pPr>
            <a:r>
              <a:rPr lang="en" sz="2000"/>
              <a:t>So we store patient data in Hash map with UHID as Key and patient details as value.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6" name="Shape 236"/>
        <p:cNvGrpSpPr/>
        <p:nvPr/>
      </p:nvGrpSpPr>
      <p:grpSpPr>
        <a:xfrm>
          <a:off x="0" y="0"/>
          <a:ext cx="0" cy="0"/>
          <a:chOff x="0" y="0"/>
          <a:chExt cx="0" cy="0"/>
        </a:xfrm>
      </p:grpSpPr>
      <p:sp>
        <p:nvSpPr>
          <p:cNvPr id="237" name="Google Shape;237;p2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HOME PAGE</a:t>
            </a:r>
            <a:endParaRPr/>
          </a:p>
        </p:txBody>
      </p:sp>
      <p:pic>
        <p:nvPicPr>
          <p:cNvPr id="238" name="Google Shape;238;p29"/>
          <p:cNvPicPr preferRelativeResize="0"/>
          <p:nvPr/>
        </p:nvPicPr>
        <p:blipFill>
          <a:blip r:embed="rId3">
            <a:alphaModFix/>
          </a:blip>
          <a:stretch>
            <a:fillRect/>
          </a:stretch>
        </p:blipFill>
        <p:spPr>
          <a:xfrm>
            <a:off x="1156263" y="152400"/>
            <a:ext cx="6831471" cy="400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2" name="Shape 242"/>
        <p:cNvGrpSpPr/>
        <p:nvPr/>
      </p:nvGrpSpPr>
      <p:grpSpPr>
        <a:xfrm>
          <a:off x="0" y="0"/>
          <a:ext cx="0" cy="0"/>
          <a:chOff x="0" y="0"/>
          <a:chExt cx="0" cy="0"/>
        </a:xfrm>
      </p:grpSpPr>
      <p:sp>
        <p:nvSpPr>
          <p:cNvPr id="243" name="Google Shape;243;p3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                                                                                ADMIN ACCESS PAGE</a:t>
            </a:r>
            <a:endParaRPr/>
          </a:p>
        </p:txBody>
      </p:sp>
      <p:pic>
        <p:nvPicPr>
          <p:cNvPr id="244" name="Google Shape;244;p30"/>
          <p:cNvPicPr preferRelativeResize="0"/>
          <p:nvPr/>
        </p:nvPicPr>
        <p:blipFill>
          <a:blip r:embed="rId3">
            <a:alphaModFix/>
          </a:blip>
          <a:stretch>
            <a:fillRect/>
          </a:stretch>
        </p:blipFill>
        <p:spPr>
          <a:xfrm>
            <a:off x="152400" y="152400"/>
            <a:ext cx="8839199" cy="40002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8" name="Shape 248"/>
        <p:cNvGrpSpPr/>
        <p:nvPr/>
      </p:nvGrpSpPr>
      <p:grpSpPr>
        <a:xfrm>
          <a:off x="0" y="0"/>
          <a:ext cx="0" cy="0"/>
          <a:chOff x="0" y="0"/>
          <a:chExt cx="0" cy="0"/>
        </a:xfrm>
      </p:grpSpPr>
      <p:sp>
        <p:nvSpPr>
          <p:cNvPr id="249" name="Google Shape;249;p3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DOCTOR HOME PAGE</a:t>
            </a:r>
            <a:endParaRPr/>
          </a:p>
        </p:txBody>
      </p:sp>
      <p:pic>
        <p:nvPicPr>
          <p:cNvPr id="250" name="Google Shape;250;p31"/>
          <p:cNvPicPr preferRelativeResize="0"/>
          <p:nvPr/>
        </p:nvPicPr>
        <p:blipFill>
          <a:blip r:embed="rId3">
            <a:alphaModFix/>
          </a:blip>
          <a:stretch>
            <a:fillRect/>
          </a:stretch>
        </p:blipFill>
        <p:spPr>
          <a:xfrm>
            <a:off x="152400" y="152400"/>
            <a:ext cx="8839197" cy="34363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Arial"/>
                <a:ea typeface="Arial"/>
                <a:cs typeface="Arial"/>
                <a:sym typeface="Arial"/>
              </a:rPr>
              <a:t>Domain Knowledge</a:t>
            </a:r>
            <a:endParaRPr sz="3400">
              <a:latin typeface="Arial"/>
              <a:ea typeface="Arial"/>
              <a:cs typeface="Arial"/>
              <a:sym typeface="Arial"/>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Font typeface="Arial"/>
              <a:buChar char="●"/>
            </a:pPr>
            <a:r>
              <a:rPr lang="en" sz="2000">
                <a:solidFill>
                  <a:srgbClr val="FFFFFF"/>
                </a:solidFill>
                <a:latin typeface="Arial"/>
                <a:ea typeface="Arial"/>
                <a:cs typeface="Arial"/>
                <a:sym typeface="Arial"/>
              </a:rPr>
              <a:t>Medicine Express project is a Pharmacy Management System which is developed for establishment of Medical </a:t>
            </a:r>
            <a:r>
              <a:rPr lang="en" sz="2000">
                <a:solidFill>
                  <a:srgbClr val="FFFFFF"/>
                </a:solidFill>
                <a:latin typeface="Arial"/>
                <a:ea typeface="Arial"/>
                <a:cs typeface="Arial"/>
                <a:sym typeface="Arial"/>
              </a:rPr>
              <a:t>stores</a:t>
            </a:r>
            <a:r>
              <a:rPr lang="en" sz="2000">
                <a:solidFill>
                  <a:srgbClr val="FFFFFF"/>
                </a:solidFill>
                <a:latin typeface="Arial"/>
                <a:ea typeface="Arial"/>
                <a:cs typeface="Arial"/>
                <a:sym typeface="Arial"/>
              </a:rPr>
              <a:t> in the city.</a:t>
            </a:r>
            <a:endParaRPr sz="2000">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2000">
                <a:solidFill>
                  <a:srgbClr val="FFFFFF"/>
                </a:solidFill>
                <a:latin typeface="Arial"/>
                <a:ea typeface="Arial"/>
                <a:cs typeface="Arial"/>
                <a:sym typeface="Arial"/>
              </a:rPr>
              <a:t>To manage all operations of the medical store this project is being developed. </a:t>
            </a:r>
            <a:endParaRPr sz="2000">
              <a:solidFill>
                <a:srgbClr val="FFFFFF"/>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2000">
                <a:solidFill>
                  <a:srgbClr val="FFFFFF"/>
                </a:solidFill>
                <a:latin typeface="Arial"/>
                <a:ea typeface="Arial"/>
                <a:cs typeface="Arial"/>
                <a:sym typeface="Arial"/>
              </a:rPr>
              <a:t>It will have the entire basic modules to manage the medical store operations and patient-doctor history.</a:t>
            </a:r>
            <a:endParaRPr sz="20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PATIENT ACCESS PAGE</a:t>
            </a:r>
            <a:endParaRPr/>
          </a:p>
        </p:txBody>
      </p:sp>
      <p:pic>
        <p:nvPicPr>
          <p:cNvPr id="256" name="Google Shape;256;p32"/>
          <p:cNvPicPr preferRelativeResize="0"/>
          <p:nvPr/>
        </p:nvPicPr>
        <p:blipFill>
          <a:blip r:embed="rId3">
            <a:alphaModFix/>
          </a:blip>
          <a:stretch>
            <a:fillRect/>
          </a:stretch>
        </p:blipFill>
        <p:spPr>
          <a:xfrm>
            <a:off x="943113" y="221525"/>
            <a:ext cx="6675218" cy="4000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152400" y="152400"/>
            <a:ext cx="8839201" cy="4566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solidFill>
                  <a:srgbClr val="EBEBEB"/>
                </a:solidFill>
                <a:latin typeface="Arial"/>
                <a:ea typeface="Arial"/>
                <a:cs typeface="Arial"/>
                <a:sym typeface="Arial"/>
              </a:rPr>
              <a:t>References</a:t>
            </a:r>
            <a:endParaRPr/>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Arial"/>
              <a:buChar char="●"/>
            </a:pPr>
            <a:r>
              <a:rPr lang="en" sz="2000">
                <a:uFill>
                  <a:noFill/>
                </a:uFill>
                <a:latin typeface="Arial"/>
                <a:ea typeface="Arial"/>
                <a:cs typeface="Arial"/>
                <a:sym typeface="Arial"/>
                <a:hlinkClick r:id="rId3"/>
              </a:rPr>
              <a:t>http://www.cs.sjsu.edu/~pearce/oom/ood/distArch/server</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uFill>
                  <a:noFill/>
                </a:uFill>
                <a:latin typeface="Arial"/>
                <a:ea typeface="Arial"/>
                <a:cs typeface="Arial"/>
                <a:sym typeface="Arial"/>
                <a:hlinkClick r:id="rId4"/>
              </a:rPr>
              <a:t>https://www.topcoder.com/blog/architectural-patterns-to-consider-for-building-enterprise-applications/</a:t>
            </a:r>
            <a:endParaRPr sz="2000">
              <a:latin typeface="Arial"/>
              <a:ea typeface="Arial"/>
              <a:cs typeface="Arial"/>
              <a:sym typeface="Arial"/>
            </a:endParaRPr>
          </a:p>
          <a:p>
            <a:pPr indent="-355600" lvl="0" marL="457200" rtl="0" algn="just">
              <a:spcBef>
                <a:spcPts val="0"/>
              </a:spcBef>
              <a:spcAft>
                <a:spcPts val="0"/>
              </a:spcAft>
              <a:buSzPts val="2000"/>
              <a:buFont typeface="Arial"/>
              <a:buChar char="●"/>
            </a:pPr>
            <a:r>
              <a:rPr lang="en" sz="2000">
                <a:uFill>
                  <a:noFill/>
                </a:uFill>
                <a:latin typeface="Arial"/>
                <a:ea typeface="Arial"/>
                <a:cs typeface="Arial"/>
                <a:sym typeface="Arial"/>
                <a:hlinkClick r:id="rId5"/>
              </a:rPr>
              <a:t>https://www.titanwolf.org/Network/q/804fe0f0-7b68-41d5-a2aa-d81221728fa0/y</a:t>
            </a:r>
            <a:endParaRPr b="1"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Course Slides</a:t>
            </a:r>
            <a:endParaRPr b="1"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Text Book</a:t>
            </a:r>
            <a:endParaRPr b="1" sz="2000">
              <a:latin typeface="Arial"/>
              <a:ea typeface="Arial"/>
              <a:cs typeface="Arial"/>
              <a:sym typeface="Arial"/>
            </a:endParaRPr>
          </a:p>
          <a:p>
            <a:pPr indent="0" lvl="0" marL="457200" rtl="0" algn="l">
              <a:spcBef>
                <a:spcPts val="0"/>
              </a:spcBef>
              <a:spcAft>
                <a:spcPts val="12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1" name="Shape 271"/>
        <p:cNvGrpSpPr/>
        <p:nvPr/>
      </p:nvGrpSpPr>
      <p:grpSpPr>
        <a:xfrm>
          <a:off x="0" y="0"/>
          <a:ext cx="0" cy="0"/>
          <a:chOff x="0" y="0"/>
          <a:chExt cx="0" cy="0"/>
        </a:xfrm>
      </p:grpSpPr>
      <p:sp>
        <p:nvSpPr>
          <p:cNvPr id="272" name="Google Shape;272;p35"/>
          <p:cNvSpPr txBox="1"/>
          <p:nvPr>
            <p:ph type="title"/>
          </p:nvPr>
        </p:nvSpPr>
        <p:spPr>
          <a:xfrm>
            <a:off x="823850" y="866775"/>
            <a:ext cx="72384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600">
                <a:solidFill>
                  <a:srgbClr val="FFFFFF"/>
                </a:solidFill>
                <a:latin typeface="Arial"/>
                <a:ea typeface="Arial"/>
                <a:cs typeface="Arial"/>
                <a:sym typeface="Arial"/>
              </a:rPr>
              <a:t>THANK YOU</a:t>
            </a:r>
            <a:endParaRPr sz="6600">
              <a:solidFill>
                <a:srgbClr val="FFFFFF"/>
              </a:solidFill>
              <a:latin typeface="Arial"/>
              <a:ea typeface="Arial"/>
              <a:cs typeface="Arial"/>
              <a:sym typeface="Arial"/>
            </a:endParaRPr>
          </a:p>
          <a:p>
            <a:pPr indent="0" lvl="0" marL="0" rtl="0" algn="l">
              <a:spcBef>
                <a:spcPts val="0"/>
              </a:spcBef>
              <a:spcAft>
                <a:spcPts val="0"/>
              </a:spcAft>
              <a:buNone/>
            </a:pPr>
            <a:r>
              <a:rPr lang="en" sz="6600">
                <a:solidFill>
                  <a:srgbClr val="FFFFFF"/>
                </a:solidFill>
                <a:latin typeface="Arial"/>
                <a:ea typeface="Arial"/>
                <a:cs typeface="Arial"/>
                <a:sym typeface="Arial"/>
              </a:rPr>
              <a:t>						</a:t>
            </a:r>
            <a:r>
              <a:rPr lang="en" sz="2100">
                <a:solidFill>
                  <a:srgbClr val="FFFFFF"/>
                </a:solidFill>
                <a:latin typeface="Arial"/>
                <a:ea typeface="Arial"/>
                <a:cs typeface="Arial"/>
                <a:sym typeface="Arial"/>
              </a:rPr>
              <a:t>Any Questions ?</a:t>
            </a:r>
            <a:endParaRPr sz="21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46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solidFill>
                  <a:srgbClr val="EBEBEB"/>
                </a:solidFill>
                <a:latin typeface="Arial"/>
                <a:ea typeface="Arial"/>
                <a:cs typeface="Arial"/>
                <a:sym typeface="Arial"/>
              </a:rPr>
              <a:t>Existing System</a:t>
            </a:r>
            <a:endParaRPr sz="1600"/>
          </a:p>
        </p:txBody>
      </p:sp>
      <p:sp>
        <p:nvSpPr>
          <p:cNvPr id="148" name="Google Shape;148;p15"/>
          <p:cNvSpPr txBox="1"/>
          <p:nvPr>
            <p:ph idx="1" type="body"/>
          </p:nvPr>
        </p:nvSpPr>
        <p:spPr>
          <a:xfrm>
            <a:off x="1297500" y="1116150"/>
            <a:ext cx="7038900" cy="3285000"/>
          </a:xfrm>
          <a:prstGeom prst="rect">
            <a:avLst/>
          </a:prstGeom>
        </p:spPr>
        <p:txBody>
          <a:bodyPr anchorCtr="0" anchor="t" bIns="91425" lIns="91425" spcFirstLastPara="1" rIns="91425" wrap="square" tIns="91425">
            <a:noAutofit/>
          </a:bodyPr>
          <a:lstStyle/>
          <a:p>
            <a:pPr indent="0" lvl="0" marL="457200" rtl="0" algn="l">
              <a:lnSpc>
                <a:spcPct val="105000"/>
              </a:lnSpc>
              <a:spcBef>
                <a:spcPts val="1000"/>
              </a:spcBef>
              <a:spcAft>
                <a:spcPts val="0"/>
              </a:spcAft>
              <a:buNone/>
            </a:pPr>
            <a:r>
              <a:t/>
            </a:r>
            <a:endParaRPr sz="1700">
              <a:solidFill>
                <a:srgbClr val="FFFFFF"/>
              </a:solidFill>
              <a:latin typeface="Arial"/>
              <a:ea typeface="Arial"/>
              <a:cs typeface="Arial"/>
              <a:sym typeface="Arial"/>
            </a:endParaRPr>
          </a:p>
          <a:p>
            <a:pPr indent="0" lvl="0" marL="457200" rtl="0" algn="l">
              <a:lnSpc>
                <a:spcPct val="105000"/>
              </a:lnSpc>
              <a:spcBef>
                <a:spcPts val="1000"/>
              </a:spcBef>
              <a:spcAft>
                <a:spcPts val="0"/>
              </a:spcAft>
              <a:buNone/>
            </a:pPr>
            <a:r>
              <a:t/>
            </a:r>
            <a:endParaRPr sz="1700">
              <a:solidFill>
                <a:srgbClr val="FFFFFF"/>
              </a:solidFill>
              <a:latin typeface="Arial"/>
              <a:ea typeface="Arial"/>
              <a:cs typeface="Arial"/>
              <a:sym typeface="Arial"/>
            </a:endParaRPr>
          </a:p>
          <a:p>
            <a:pPr indent="-336550" lvl="0" marL="457200" rtl="0" algn="l">
              <a:lnSpc>
                <a:spcPct val="105000"/>
              </a:lnSpc>
              <a:spcBef>
                <a:spcPts val="1000"/>
              </a:spcBef>
              <a:spcAft>
                <a:spcPts val="0"/>
              </a:spcAft>
              <a:buSzPts val="1700"/>
              <a:buFont typeface="Arial"/>
              <a:buChar char="●"/>
            </a:pPr>
            <a:r>
              <a:rPr lang="en" sz="1700">
                <a:solidFill>
                  <a:srgbClr val="FFFFFF"/>
                </a:solidFill>
                <a:latin typeface="Arial"/>
                <a:ea typeface="Arial"/>
                <a:cs typeface="Arial"/>
                <a:sym typeface="Arial"/>
              </a:rPr>
              <a:t>Currently, the medical works are based on the manual process, and each work is maintained in the paper.</a:t>
            </a:r>
            <a:endParaRPr sz="1700">
              <a:solidFill>
                <a:srgbClr val="FFFFFF"/>
              </a:solidFill>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solidFill>
                  <a:srgbClr val="FFFFFF"/>
                </a:solidFill>
                <a:latin typeface="Arial"/>
                <a:ea typeface="Arial"/>
                <a:cs typeface="Arial"/>
                <a:sym typeface="Arial"/>
              </a:rPr>
              <a:t>The details of purchasing drugs, audits, store transactions were maintained on the paper. while, anyone can enter into the system and can make changes in these reports, so it is not a safe method to keep the information on the paper.</a:t>
            </a:r>
            <a:endParaRPr sz="1700">
              <a:solidFill>
                <a:srgbClr val="FFFFFF"/>
              </a:solidFill>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solidFill>
                  <a:srgbClr val="FFFFFF"/>
                </a:solidFill>
                <a:latin typeface="Arial"/>
                <a:ea typeface="Arial"/>
                <a:cs typeface="Arial"/>
                <a:sym typeface="Arial"/>
              </a:rPr>
              <a:t>The pharmacist face problems in searching the products from the shelf. As it is not an easy method to remember about the place of each medicine. There is no Pharmacy Management System which can alert the pharmacist about the end of the drugs.</a:t>
            </a:r>
            <a:endParaRPr sz="1700">
              <a:solidFill>
                <a:srgbClr val="FFFFFF"/>
              </a:solidFill>
              <a:latin typeface="Arial"/>
              <a:ea typeface="Arial"/>
              <a:cs typeface="Arial"/>
              <a:sym typeface="Arial"/>
            </a:endParaRPr>
          </a:p>
          <a:p>
            <a:pPr indent="0" lvl="0" marL="0" rtl="0" algn="l">
              <a:lnSpc>
                <a:spcPct val="105000"/>
              </a:lnSpc>
              <a:spcBef>
                <a:spcPts val="0"/>
              </a:spcBef>
              <a:spcAft>
                <a:spcPts val="1200"/>
              </a:spcAft>
              <a:buSzPts val="688"/>
              <a:buNone/>
            </a:pPr>
            <a:r>
              <a:t/>
            </a:r>
            <a:endParaRPr sz="712"/>
          </a:p>
        </p:txBody>
      </p:sp>
      <p:pic>
        <p:nvPicPr>
          <p:cNvPr id="149" name="Google Shape;149;p15"/>
          <p:cNvPicPr preferRelativeResize="0"/>
          <p:nvPr/>
        </p:nvPicPr>
        <p:blipFill>
          <a:blip r:embed="rId3">
            <a:alphaModFix/>
          </a:blip>
          <a:stretch>
            <a:fillRect/>
          </a:stretch>
        </p:blipFill>
        <p:spPr>
          <a:xfrm>
            <a:off x="4572000" y="0"/>
            <a:ext cx="4572001" cy="198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solidFill>
                  <a:srgbClr val="EBEBEB"/>
                </a:solidFill>
                <a:latin typeface="Arial"/>
                <a:ea typeface="Arial"/>
                <a:cs typeface="Arial"/>
                <a:sym typeface="Arial"/>
              </a:rPr>
              <a:t>Objectives</a:t>
            </a:r>
            <a:endParaRPr sz="1600"/>
          </a:p>
        </p:txBody>
      </p:sp>
      <p:sp>
        <p:nvSpPr>
          <p:cNvPr id="155" name="Google Shape;155;p16"/>
          <p:cNvSpPr txBox="1"/>
          <p:nvPr>
            <p:ph idx="1" type="body"/>
          </p:nvPr>
        </p:nvSpPr>
        <p:spPr>
          <a:xfrm>
            <a:off x="1297500" y="1211000"/>
            <a:ext cx="7038900" cy="32679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Font typeface="Arial"/>
              <a:buChar char="●"/>
            </a:pPr>
            <a:r>
              <a:rPr lang="en" sz="2000">
                <a:solidFill>
                  <a:srgbClr val="FFFFFF"/>
                </a:solidFill>
                <a:latin typeface="Arial"/>
                <a:ea typeface="Arial"/>
                <a:cs typeface="Arial"/>
                <a:sym typeface="Arial"/>
              </a:rPr>
              <a:t>The main objective of the application is to automate the existing system of manually maintained records of the counter sales, purchases, reorder levels, Supplier and Customer monetary positions and other related transactions made by the seller.</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We are using bar graph to indicate the sales growth for a medical store, which helps to grow his business.</a:t>
            </a:r>
            <a:endParaRPr sz="2000">
              <a:solidFill>
                <a:srgbClr val="FFFFFF"/>
              </a:solidFill>
              <a:latin typeface="Arial"/>
              <a:ea typeface="Arial"/>
              <a:cs typeface="Arial"/>
              <a:sym typeface="Arial"/>
            </a:endParaRPr>
          </a:p>
          <a:p>
            <a:pPr indent="0" lvl="0" marL="457200" rtl="0" algn="l">
              <a:spcBef>
                <a:spcPts val="1000"/>
              </a:spcBef>
              <a:spcAft>
                <a:spcPts val="0"/>
              </a:spcAft>
              <a:buNone/>
            </a:pPr>
            <a:r>
              <a:t/>
            </a:r>
            <a:endParaRPr sz="2000">
              <a:solidFill>
                <a:srgbClr val="FFFFFF"/>
              </a:solidFill>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Arial"/>
                <a:ea typeface="Arial"/>
                <a:cs typeface="Arial"/>
                <a:sym typeface="Arial"/>
              </a:rPr>
              <a:t>Functional Requirements</a:t>
            </a:r>
            <a:endParaRPr sz="3400"/>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Arial"/>
              <a:buAutoNum type="arabicPeriod"/>
            </a:pPr>
            <a:r>
              <a:rPr lang="en" sz="2600">
                <a:latin typeface="Arial"/>
                <a:ea typeface="Arial"/>
                <a:cs typeface="Arial"/>
                <a:sym typeface="Arial"/>
              </a:rPr>
              <a:t>Administrator</a:t>
            </a:r>
            <a:endParaRPr sz="2600">
              <a:latin typeface="Arial"/>
              <a:ea typeface="Arial"/>
              <a:cs typeface="Arial"/>
              <a:sym typeface="Arial"/>
            </a:endParaRPr>
          </a:p>
          <a:p>
            <a:pPr indent="-393700" lvl="0" marL="457200" rtl="0" algn="l">
              <a:spcBef>
                <a:spcPts val="0"/>
              </a:spcBef>
              <a:spcAft>
                <a:spcPts val="0"/>
              </a:spcAft>
              <a:buSzPts val="2600"/>
              <a:buFont typeface="Arial"/>
              <a:buAutoNum type="arabicPeriod"/>
            </a:pPr>
            <a:r>
              <a:rPr lang="en" sz="2600">
                <a:latin typeface="Arial"/>
                <a:ea typeface="Arial"/>
                <a:cs typeface="Arial"/>
                <a:sym typeface="Arial"/>
              </a:rPr>
              <a:t>Medical Store</a:t>
            </a:r>
            <a:endParaRPr sz="2600">
              <a:latin typeface="Arial"/>
              <a:ea typeface="Arial"/>
              <a:cs typeface="Arial"/>
              <a:sym typeface="Arial"/>
            </a:endParaRPr>
          </a:p>
          <a:p>
            <a:pPr indent="-393700" lvl="0" marL="457200" rtl="0" algn="l">
              <a:spcBef>
                <a:spcPts val="0"/>
              </a:spcBef>
              <a:spcAft>
                <a:spcPts val="0"/>
              </a:spcAft>
              <a:buSzPts val="2600"/>
              <a:buFont typeface="Arial"/>
              <a:buAutoNum type="arabicPeriod"/>
            </a:pPr>
            <a:r>
              <a:rPr lang="en" sz="2600">
                <a:latin typeface="Arial"/>
                <a:ea typeface="Arial"/>
                <a:cs typeface="Arial"/>
                <a:sym typeface="Arial"/>
              </a:rPr>
              <a:t>Doctor</a:t>
            </a:r>
            <a:endParaRPr sz="2600">
              <a:latin typeface="Arial"/>
              <a:ea typeface="Arial"/>
              <a:cs typeface="Arial"/>
              <a:sym typeface="Arial"/>
            </a:endParaRPr>
          </a:p>
          <a:p>
            <a:pPr indent="-393700" lvl="0" marL="457200" rtl="0" algn="l">
              <a:spcBef>
                <a:spcPts val="0"/>
              </a:spcBef>
              <a:spcAft>
                <a:spcPts val="0"/>
              </a:spcAft>
              <a:buSzPts val="2600"/>
              <a:buFont typeface="Arial"/>
              <a:buAutoNum type="arabicPeriod"/>
            </a:pPr>
            <a:r>
              <a:rPr lang="en" sz="2600">
                <a:latin typeface="Arial"/>
                <a:ea typeface="Arial"/>
                <a:cs typeface="Arial"/>
                <a:sym typeface="Arial"/>
              </a:rPr>
              <a:t>Patient</a:t>
            </a:r>
            <a:endParaRPr sz="2600">
              <a:latin typeface="Arial"/>
              <a:ea typeface="Arial"/>
              <a:cs typeface="Arial"/>
              <a:sym typeface="Arial"/>
            </a:endParaRPr>
          </a:p>
          <a:p>
            <a:pPr indent="0" lvl="0" marL="457200" rtl="0" algn="l">
              <a:spcBef>
                <a:spcPts val="1200"/>
              </a:spcBef>
              <a:spcAft>
                <a:spcPts val="1200"/>
              </a:spcAft>
              <a:buNone/>
            </a:pPr>
            <a:r>
              <a:t/>
            </a:r>
            <a:endParaRPr sz="3200"/>
          </a:p>
        </p:txBody>
      </p:sp>
      <p:pic>
        <p:nvPicPr>
          <p:cNvPr id="162" name="Google Shape;162;p17"/>
          <p:cNvPicPr preferRelativeResize="0"/>
          <p:nvPr/>
        </p:nvPicPr>
        <p:blipFill>
          <a:blip r:embed="rId3">
            <a:alphaModFix/>
          </a:blip>
          <a:stretch>
            <a:fillRect/>
          </a:stretch>
        </p:blipFill>
        <p:spPr>
          <a:xfrm>
            <a:off x="5169750" y="1063888"/>
            <a:ext cx="3448425" cy="36871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Administrator</a:t>
            </a:r>
            <a:r>
              <a:rPr b="1" lang="en" sz="2700">
                <a:latin typeface="Arial"/>
                <a:ea typeface="Arial"/>
                <a:cs typeface="Arial"/>
                <a:sym typeface="Arial"/>
              </a:rPr>
              <a:t> Module</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t/>
            </a:r>
            <a:endParaRPr sz="2700">
              <a:latin typeface="Arial"/>
              <a:ea typeface="Arial"/>
              <a:cs typeface="Arial"/>
              <a:sym typeface="Arial"/>
            </a:endParaRPr>
          </a:p>
          <a:p>
            <a:pPr indent="-341709" lvl="0" marL="457200" rtl="0" algn="l">
              <a:lnSpc>
                <a:spcPct val="100000"/>
              </a:lnSpc>
              <a:spcBef>
                <a:spcPts val="0"/>
              </a:spcBef>
              <a:spcAft>
                <a:spcPts val="0"/>
              </a:spcAft>
              <a:buSzPct val="100000"/>
              <a:buFont typeface="Arial"/>
              <a:buChar char="●"/>
            </a:pPr>
            <a:r>
              <a:rPr lang="en" sz="2850">
                <a:latin typeface="Arial"/>
                <a:ea typeface="Arial"/>
                <a:cs typeface="Arial"/>
                <a:sym typeface="Arial"/>
              </a:rPr>
              <a:t>Add Category</a:t>
            </a:r>
            <a:endParaRPr sz="2850">
              <a:latin typeface="Arial"/>
              <a:ea typeface="Arial"/>
              <a:cs typeface="Arial"/>
              <a:sym typeface="Arial"/>
            </a:endParaRPr>
          </a:p>
          <a:p>
            <a:pPr indent="0" lvl="0" marL="457200" rtl="0" algn="l">
              <a:lnSpc>
                <a:spcPct val="100000"/>
              </a:lnSpc>
              <a:spcBef>
                <a:spcPts val="0"/>
              </a:spcBef>
              <a:spcAft>
                <a:spcPts val="0"/>
              </a:spcAft>
              <a:buNone/>
            </a:pPr>
            <a:r>
              <a:t/>
            </a:r>
            <a:endParaRPr sz="2850">
              <a:latin typeface="Arial"/>
              <a:ea typeface="Arial"/>
              <a:cs typeface="Arial"/>
              <a:sym typeface="Arial"/>
            </a:endParaRPr>
          </a:p>
          <a:p>
            <a:pPr indent="-341709" lvl="0" marL="457200" rtl="0" algn="just">
              <a:lnSpc>
                <a:spcPct val="150000"/>
              </a:lnSpc>
              <a:spcBef>
                <a:spcPts val="0"/>
              </a:spcBef>
              <a:spcAft>
                <a:spcPts val="0"/>
              </a:spcAft>
              <a:buSzPct val="100000"/>
              <a:buFont typeface="Arial"/>
              <a:buChar char="●"/>
            </a:pPr>
            <a:r>
              <a:rPr lang="en" sz="2850">
                <a:latin typeface="Arial"/>
                <a:ea typeface="Arial"/>
                <a:cs typeface="Arial"/>
                <a:sym typeface="Arial"/>
              </a:rPr>
              <a:t>Add Sub-Category</a:t>
            </a:r>
            <a:endParaRPr sz="2850">
              <a:latin typeface="Arial"/>
              <a:ea typeface="Arial"/>
              <a:cs typeface="Arial"/>
              <a:sym typeface="Arial"/>
            </a:endParaRPr>
          </a:p>
          <a:p>
            <a:pPr indent="-341709" lvl="0" marL="457200" rtl="0" algn="just">
              <a:lnSpc>
                <a:spcPct val="150000"/>
              </a:lnSpc>
              <a:spcBef>
                <a:spcPts val="0"/>
              </a:spcBef>
              <a:spcAft>
                <a:spcPts val="0"/>
              </a:spcAft>
              <a:buSzPct val="100000"/>
              <a:buFont typeface="Arial"/>
              <a:buChar char="●"/>
            </a:pPr>
            <a:r>
              <a:rPr lang="en" sz="2850">
                <a:latin typeface="Arial"/>
                <a:ea typeface="Arial"/>
                <a:cs typeface="Arial"/>
                <a:sym typeface="Arial"/>
              </a:rPr>
              <a:t>View Medicine</a:t>
            </a:r>
            <a:endParaRPr sz="2850">
              <a:latin typeface="Arial"/>
              <a:ea typeface="Arial"/>
              <a:cs typeface="Arial"/>
              <a:sym typeface="Arial"/>
            </a:endParaRPr>
          </a:p>
          <a:p>
            <a:pPr indent="-341709" lvl="0" marL="457200" rtl="0" algn="just">
              <a:lnSpc>
                <a:spcPct val="150000"/>
              </a:lnSpc>
              <a:spcBef>
                <a:spcPts val="0"/>
              </a:spcBef>
              <a:spcAft>
                <a:spcPts val="0"/>
              </a:spcAft>
              <a:buSzPct val="100000"/>
              <a:buFont typeface="Arial"/>
              <a:buChar char="●"/>
            </a:pPr>
            <a:r>
              <a:rPr lang="en" sz="2850">
                <a:latin typeface="Arial"/>
                <a:ea typeface="Arial"/>
                <a:cs typeface="Arial"/>
                <a:sym typeface="Arial"/>
              </a:rPr>
              <a:t>Add Medical Store</a:t>
            </a:r>
            <a:endParaRPr sz="2850">
              <a:latin typeface="Arial"/>
              <a:ea typeface="Arial"/>
              <a:cs typeface="Arial"/>
              <a:sym typeface="Arial"/>
            </a:endParaRPr>
          </a:p>
          <a:p>
            <a:pPr indent="-341709" lvl="0" marL="457200" rtl="0" algn="just">
              <a:lnSpc>
                <a:spcPct val="150000"/>
              </a:lnSpc>
              <a:spcBef>
                <a:spcPts val="0"/>
              </a:spcBef>
              <a:spcAft>
                <a:spcPts val="0"/>
              </a:spcAft>
              <a:buSzPct val="100000"/>
              <a:buFont typeface="Arial"/>
              <a:buChar char="●"/>
            </a:pPr>
            <a:r>
              <a:rPr lang="en" sz="2850">
                <a:latin typeface="Arial"/>
                <a:ea typeface="Arial"/>
                <a:cs typeface="Arial"/>
                <a:sym typeface="Arial"/>
              </a:rPr>
              <a:t>View/Activate/Deactivate Medical Stores &amp; Medicines</a:t>
            </a:r>
            <a:endParaRPr sz="2850">
              <a:latin typeface="Arial"/>
              <a:ea typeface="Arial"/>
              <a:cs typeface="Arial"/>
              <a:sym typeface="Arial"/>
            </a:endParaRPr>
          </a:p>
          <a:p>
            <a:pPr indent="-341709" lvl="0" marL="457200" rtl="0" algn="just">
              <a:lnSpc>
                <a:spcPct val="150000"/>
              </a:lnSpc>
              <a:spcBef>
                <a:spcPts val="0"/>
              </a:spcBef>
              <a:spcAft>
                <a:spcPts val="0"/>
              </a:spcAft>
              <a:buSzPct val="100000"/>
              <a:buFont typeface="Arial"/>
              <a:buChar char="●"/>
            </a:pPr>
            <a:r>
              <a:rPr lang="en" sz="2850">
                <a:latin typeface="Arial"/>
                <a:ea typeface="Arial"/>
                <a:cs typeface="Arial"/>
                <a:sym typeface="Arial"/>
              </a:rPr>
              <a:t>Add Doctor</a:t>
            </a:r>
            <a:endParaRPr sz="2850">
              <a:latin typeface="Arial"/>
              <a:ea typeface="Arial"/>
              <a:cs typeface="Arial"/>
              <a:sym typeface="Arial"/>
            </a:endParaRPr>
          </a:p>
          <a:p>
            <a:pPr indent="0" lvl="0" marL="0" rtl="0" algn="l">
              <a:lnSpc>
                <a:spcPct val="100000"/>
              </a:lnSpc>
              <a:spcBef>
                <a:spcPts val="0"/>
              </a:spcBef>
              <a:spcAft>
                <a:spcPts val="0"/>
              </a:spcAft>
              <a:buNone/>
            </a:pPr>
            <a:r>
              <a:t/>
            </a:r>
            <a:endParaRPr b="1" sz="2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000"/>
              </a:spcBef>
              <a:spcAft>
                <a:spcPts val="0"/>
              </a:spcAft>
              <a:buNone/>
            </a:pPr>
            <a:r>
              <a:rPr b="1" lang="en" sz="2700">
                <a:solidFill>
                  <a:srgbClr val="FFFFFF"/>
                </a:solidFill>
                <a:latin typeface="Arial"/>
                <a:ea typeface="Arial"/>
                <a:cs typeface="Arial"/>
                <a:sym typeface="Arial"/>
              </a:rPr>
              <a:t>Medical Store Module</a:t>
            </a:r>
            <a:endParaRPr sz="3877">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Clr>
                <a:srgbClr val="FFFFFF"/>
              </a:buClr>
              <a:buSzPts val="2000"/>
              <a:buFont typeface="Arial"/>
              <a:buChar char="●"/>
            </a:pPr>
            <a:r>
              <a:rPr lang="en" sz="2000">
                <a:solidFill>
                  <a:srgbClr val="FFFFFF"/>
                </a:solidFill>
                <a:latin typeface="Arial"/>
                <a:ea typeface="Arial"/>
                <a:cs typeface="Arial"/>
                <a:sym typeface="Arial"/>
              </a:rPr>
              <a:t>Login/Register</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Add/update/delete Medicines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View Medicines in the Store</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View all Medicines to be Added</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View orders/accept orders</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View bar graph/x date/y income</a:t>
            </a:r>
            <a:endParaRPr sz="20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62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Doctor Module</a:t>
            </a:r>
            <a:endParaRPr sz="1900">
              <a:solidFill>
                <a:srgbClr val="FFFFFF"/>
              </a:solidFill>
              <a:latin typeface="Arial"/>
              <a:ea typeface="Arial"/>
              <a:cs typeface="Arial"/>
              <a:sym typeface="Arial"/>
            </a:endParaRPr>
          </a:p>
        </p:txBody>
      </p:sp>
      <p:sp>
        <p:nvSpPr>
          <p:cNvPr id="180" name="Google Shape;180;p20"/>
          <p:cNvSpPr txBox="1"/>
          <p:nvPr>
            <p:ph idx="1" type="body"/>
          </p:nvPr>
        </p:nvSpPr>
        <p:spPr>
          <a:xfrm>
            <a:off x="1297500" y="1372650"/>
            <a:ext cx="7038900" cy="3471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000">
              <a:solidFill>
                <a:srgbClr val="FFFFFF"/>
              </a:solidFill>
              <a:latin typeface="Arial"/>
              <a:ea typeface="Arial"/>
              <a:cs typeface="Arial"/>
              <a:sym typeface="Arial"/>
            </a:endParaRPr>
          </a:p>
          <a:p>
            <a:pPr indent="-355600" lvl="0" marL="457200" rtl="0" algn="l">
              <a:spcBef>
                <a:spcPts val="1000"/>
              </a:spcBef>
              <a:spcAft>
                <a:spcPts val="0"/>
              </a:spcAft>
              <a:buClr>
                <a:srgbClr val="FFFFFF"/>
              </a:buClr>
              <a:buSzPts val="2000"/>
              <a:buFont typeface="Arial"/>
              <a:buChar char="●"/>
            </a:pPr>
            <a:r>
              <a:rPr lang="en" sz="2000">
                <a:solidFill>
                  <a:srgbClr val="FFFFFF"/>
                </a:solidFill>
                <a:latin typeface="Arial"/>
                <a:ea typeface="Arial"/>
                <a:cs typeface="Arial"/>
                <a:sym typeface="Arial"/>
              </a:rPr>
              <a:t>Register</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Login</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View patient with UHID</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Write Prescription</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Add patient reports</a:t>
            </a:r>
            <a:endParaRPr sz="2000">
              <a:solidFill>
                <a:srgbClr val="FFFFFF"/>
              </a:solidFill>
              <a:latin typeface="Arial"/>
              <a:ea typeface="Arial"/>
              <a:cs typeface="Arial"/>
              <a:sym typeface="Arial"/>
            </a:endParaRPr>
          </a:p>
          <a:p>
            <a:pPr indent="0" lvl="0" marL="457200" rtl="0" algn="l">
              <a:spcBef>
                <a:spcPts val="1000"/>
              </a:spcBef>
              <a:spcAft>
                <a:spcPts val="0"/>
              </a:spcAft>
              <a:buNone/>
            </a:pPr>
            <a:r>
              <a:t/>
            </a:r>
            <a:endParaRPr sz="20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4410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000"/>
              </a:spcBef>
              <a:spcAft>
                <a:spcPts val="0"/>
              </a:spcAft>
              <a:buNone/>
            </a:pPr>
            <a:r>
              <a:rPr b="1" lang="en" sz="2700">
                <a:solidFill>
                  <a:srgbClr val="FFFFFF"/>
                </a:solidFill>
                <a:latin typeface="Arial"/>
                <a:ea typeface="Arial"/>
                <a:cs typeface="Arial"/>
                <a:sym typeface="Arial"/>
              </a:rPr>
              <a:t>Patient Module</a:t>
            </a:r>
            <a:endParaRPr sz="1600"/>
          </a:p>
        </p:txBody>
      </p:sp>
      <p:sp>
        <p:nvSpPr>
          <p:cNvPr id="186" name="Google Shape;186;p21"/>
          <p:cNvSpPr txBox="1"/>
          <p:nvPr>
            <p:ph idx="1" type="body"/>
          </p:nvPr>
        </p:nvSpPr>
        <p:spPr>
          <a:xfrm>
            <a:off x="1297500" y="123622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000"/>
              </a:spcBef>
              <a:spcAft>
                <a:spcPts val="0"/>
              </a:spcAft>
              <a:buNone/>
            </a:pPr>
            <a:r>
              <a:t/>
            </a:r>
            <a:endParaRPr b="1" sz="1900">
              <a:solidFill>
                <a:srgbClr val="FFFFFF"/>
              </a:solidFill>
              <a:latin typeface="Arial"/>
              <a:ea typeface="Arial"/>
              <a:cs typeface="Arial"/>
              <a:sym typeface="Arial"/>
            </a:endParaRPr>
          </a:p>
          <a:p>
            <a:pPr indent="-355600" lvl="0" marL="457200" rtl="0" algn="l">
              <a:spcBef>
                <a:spcPts val="1000"/>
              </a:spcBef>
              <a:spcAft>
                <a:spcPts val="0"/>
              </a:spcAft>
              <a:buClr>
                <a:srgbClr val="FFFFFF"/>
              </a:buClr>
              <a:buSzPct val="100000"/>
              <a:buFont typeface="Arial"/>
              <a:buChar char="●"/>
            </a:pPr>
            <a:r>
              <a:rPr lang="en" sz="8000">
                <a:solidFill>
                  <a:srgbClr val="FFFFFF"/>
                </a:solidFill>
                <a:latin typeface="Arial"/>
                <a:ea typeface="Arial"/>
                <a:cs typeface="Arial"/>
                <a:sym typeface="Arial"/>
              </a:rPr>
              <a:t>Register</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Login</a:t>
            </a:r>
            <a:endParaRPr sz="8000">
              <a:solidFill>
                <a:srgbClr val="FFFFFF"/>
              </a:solidFill>
              <a:latin typeface="Arial"/>
              <a:ea typeface="Arial"/>
              <a:cs typeface="Arial"/>
              <a:sym typeface="Arial"/>
            </a:endParaRPr>
          </a:p>
          <a:p>
            <a:pPr indent="-355600" lvl="0" marL="457200" rtl="0" algn="l">
              <a:lnSpc>
                <a:spcPct val="115000"/>
              </a:lnSpc>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View Doctor</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Search Doctor by name/speciality</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View Prescriptions</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Add/update/remove cart</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Order medicines</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View ordered Medicines </a:t>
            </a:r>
            <a:endParaRPr sz="8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ct val="100000"/>
              <a:buFont typeface="Arial"/>
              <a:buChar char="●"/>
            </a:pPr>
            <a:r>
              <a:rPr lang="en" sz="8000">
                <a:solidFill>
                  <a:srgbClr val="FFFFFF"/>
                </a:solidFill>
                <a:latin typeface="Arial"/>
                <a:ea typeface="Arial"/>
                <a:cs typeface="Arial"/>
                <a:sym typeface="Arial"/>
              </a:rPr>
              <a:t>Pickup orders</a:t>
            </a:r>
            <a:endParaRPr sz="80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