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sldIdLst>
    <p:sldId id="256" r:id="rId2"/>
    <p:sldId id="259" r:id="rId3"/>
    <p:sldId id="287" r:id="rId4"/>
    <p:sldId id="288" r:id="rId5"/>
    <p:sldId id="28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90" r:id="rId15"/>
    <p:sldId id="293" r:id="rId16"/>
    <p:sldId id="291" r:id="rId17"/>
    <p:sldId id="294" r:id="rId18"/>
    <p:sldId id="295" r:id="rId19"/>
    <p:sldId id="292" r:id="rId20"/>
    <p:sldId id="272" r:id="rId21"/>
    <p:sldId id="270" r:id="rId22"/>
    <p:sldId id="271" r:id="rId23"/>
    <p:sldId id="275" r:id="rId24"/>
    <p:sldId id="273" r:id="rId25"/>
    <p:sldId id="274" r:id="rId26"/>
    <p:sldId id="296" r:id="rId27"/>
    <p:sldId id="276" r:id="rId28"/>
    <p:sldId id="277" r:id="rId29"/>
    <p:sldId id="278" r:id="rId30"/>
    <p:sldId id="279" r:id="rId31"/>
    <p:sldId id="280" r:id="rId32"/>
    <p:sldId id="281" r:id="rId33"/>
    <p:sldId id="284" r:id="rId34"/>
    <p:sldId id="282" r:id="rId35"/>
    <p:sldId id="285" r:id="rId36"/>
    <p:sldId id="286" r:id="rId37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0" y="67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8000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12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281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54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130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6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09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17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227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53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0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952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1520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668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426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969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436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364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836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97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126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391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45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544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72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547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https://www.mssqltips.com/sqlservertutorial/162/how-to-create-a-sql-server-stored-procedure-with-parameters/</a:t>
            </a: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07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11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13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28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541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02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04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75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zymon-zabiello-104717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zymon@pankrac.p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queries/select-over-clause-transact-sql?view=sql-server-201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merge-transact-sql?view=sql-server-2017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string-functions-transact-sql?view=sql-server-2017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procedure-transact-sql?view=sql-server-201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procedure-transact-sql?view=sql-server-2017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tutorial-writing-transact-sql-statements?view=sql-server-ver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t_sql/index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adventurework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Zaawansowane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bazy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danych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hurtownie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danych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Szymon </a:t>
            </a:r>
            <a:r>
              <a:rPr lang="en-US" sz="1600" b="0" i="0" u="none" strike="noStrike" cap="none" dirty="0" err="1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Zabie</a:t>
            </a:r>
            <a:r>
              <a:rPr lang="pl-PL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łło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lang="pl-PL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dirty="0" smtClean="0"/>
              <a:t>2020-02-</a:t>
            </a:r>
            <a:r>
              <a:rPr lang="en-US" dirty="0" smtClean="0"/>
              <a:t>29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/>
              <a:t>TCL</a:t>
            </a:r>
            <a:r>
              <a:rPr lang="pl-PL" dirty="0" smtClean="0"/>
              <a:t> </a:t>
            </a:r>
            <a:r>
              <a:rPr lang="en-US" dirty="0" smtClean="0"/>
              <a:t>(</a:t>
            </a:r>
            <a:r>
              <a:rPr lang="pl-PL" dirty="0"/>
              <a:t>T</a:t>
            </a:r>
            <a:r>
              <a:rPr lang="en-US" dirty="0" err="1"/>
              <a:t>ransaction</a:t>
            </a:r>
            <a:r>
              <a:rPr lang="en-US" dirty="0"/>
              <a:t> Control Language) 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1800" b="1" dirty="0"/>
              <a:t>TCL commands deals with the transaction within the database.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800" dirty="0" smtClean="0"/>
              <a:t>COMMIT</a:t>
            </a:r>
            <a:r>
              <a:rPr lang="pl-PL" sz="1800" dirty="0" smtClean="0"/>
              <a:t> </a:t>
            </a:r>
            <a:r>
              <a:rPr lang="en-US" sz="1800" dirty="0" smtClean="0"/>
              <a:t>– </a:t>
            </a:r>
            <a:r>
              <a:rPr lang="en-US" sz="1800" dirty="0"/>
              <a:t>commits a Transaction.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800" dirty="0" smtClean="0"/>
              <a:t>ROLLBACK</a:t>
            </a:r>
            <a:r>
              <a:rPr lang="en-US" sz="1800" dirty="0"/>
              <a:t>– rollbacks a transaction in case of any error occurs.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800" dirty="0" smtClean="0"/>
              <a:t>SAVEPOINT</a:t>
            </a:r>
            <a:r>
              <a:rPr lang="pl-PL" sz="1800" dirty="0" smtClean="0"/>
              <a:t> </a:t>
            </a:r>
            <a:r>
              <a:rPr lang="en-US" sz="1800" dirty="0" smtClean="0"/>
              <a:t>–</a:t>
            </a:r>
            <a:r>
              <a:rPr lang="pl-PL" sz="1800" dirty="0" smtClean="0"/>
              <a:t> </a:t>
            </a:r>
            <a:r>
              <a:rPr lang="en-US" sz="1800" dirty="0" smtClean="0"/>
              <a:t>sets </a:t>
            </a:r>
            <a:r>
              <a:rPr lang="en-US" sz="1800" dirty="0"/>
              <a:t>a </a:t>
            </a:r>
            <a:r>
              <a:rPr lang="en-US" sz="1800" dirty="0" err="1"/>
              <a:t>savepoint</a:t>
            </a:r>
            <a:r>
              <a:rPr lang="en-US" sz="1800" dirty="0"/>
              <a:t> within a transaction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78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INTO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 smtClean="0"/>
              <a:t>Tworzy </a:t>
            </a:r>
            <a:r>
              <a:rPr lang="pl-PL" sz="1800" dirty="0"/>
              <a:t>nową tabelę i wstawia do niej wynik </a:t>
            </a:r>
            <a:r>
              <a:rPr lang="pl-PL" sz="1800" dirty="0" smtClean="0"/>
              <a:t>kwerendy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r>
              <a:rPr lang="en-US" sz="1800" dirty="0" err="1"/>
              <a:t>Przykład</a:t>
            </a:r>
            <a:r>
              <a:rPr lang="en-US" sz="1800" dirty="0"/>
              <a:t>: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en-US" sz="1600" dirty="0" smtClean="0"/>
              <a:t>SELECT </a:t>
            </a:r>
            <a:r>
              <a:rPr lang="en-US" sz="1600" dirty="0" err="1"/>
              <a:t>c.FirstName</a:t>
            </a:r>
            <a:r>
              <a:rPr lang="en-US" sz="1600" dirty="0"/>
              <a:t>, </a:t>
            </a:r>
            <a:r>
              <a:rPr lang="en-US" sz="1600" dirty="0" err="1"/>
              <a:t>c.LastName</a:t>
            </a:r>
            <a:r>
              <a:rPr lang="en-US" sz="1600" dirty="0"/>
              <a:t>, </a:t>
            </a:r>
            <a:r>
              <a:rPr lang="en-US" sz="1600" dirty="0" err="1"/>
              <a:t>e.JobTitle</a:t>
            </a:r>
            <a:r>
              <a:rPr lang="en-US" sz="1600" dirty="0"/>
              <a:t>, a.AddressLine1, </a:t>
            </a:r>
            <a:r>
              <a:rPr lang="en-US" sz="1600" dirty="0" err="1"/>
              <a:t>a.City</a:t>
            </a:r>
            <a:r>
              <a:rPr lang="en-US" sz="1600" dirty="0"/>
              <a:t>,   </a:t>
            </a:r>
          </a:p>
          <a:p>
            <a:pPr marL="228600" indent="0" fontAlgn="ctr"/>
            <a:r>
              <a:rPr lang="en-US" sz="1600" dirty="0"/>
              <a:t>    </a:t>
            </a:r>
            <a:r>
              <a:rPr lang="en-US" sz="1600" dirty="0" err="1"/>
              <a:t>sp.Name</a:t>
            </a:r>
            <a:r>
              <a:rPr lang="en-US" sz="1600" dirty="0"/>
              <a:t> AS [State/Province], </a:t>
            </a:r>
            <a:r>
              <a:rPr lang="en-US" sz="1600" dirty="0" err="1"/>
              <a:t>a.PostalCode</a:t>
            </a:r>
            <a:r>
              <a:rPr lang="en-US" sz="1600" dirty="0"/>
              <a:t>  </a:t>
            </a:r>
          </a:p>
          <a:p>
            <a:pPr marL="228600" indent="0" fontAlgn="ctr"/>
            <a:r>
              <a:rPr lang="en-US" sz="1600" dirty="0"/>
              <a:t>INTO </a:t>
            </a:r>
            <a:r>
              <a:rPr lang="en-US" sz="1600" dirty="0" err="1"/>
              <a:t>dbo.EmployeeAddresses</a:t>
            </a:r>
            <a:r>
              <a:rPr lang="en-US" sz="1600" dirty="0"/>
              <a:t>  </a:t>
            </a:r>
          </a:p>
          <a:p>
            <a:pPr marL="228600" indent="0" fontAlgn="ctr"/>
            <a:r>
              <a:rPr lang="en-US" sz="1600" dirty="0"/>
              <a:t>FROM </a:t>
            </a:r>
            <a:r>
              <a:rPr lang="en-US" sz="1600" dirty="0" err="1"/>
              <a:t>Person.Person</a:t>
            </a:r>
            <a:r>
              <a:rPr lang="en-US" sz="1600" dirty="0"/>
              <a:t> AS c  </a:t>
            </a:r>
          </a:p>
          <a:p>
            <a:pPr marL="228600" indent="0" fontAlgn="ctr"/>
            <a:r>
              <a:rPr lang="en-US" sz="1600" dirty="0"/>
              <a:t>    JOIN </a:t>
            </a:r>
            <a:r>
              <a:rPr lang="en-US" sz="1600" dirty="0" err="1"/>
              <a:t>HumanResources.Employee</a:t>
            </a:r>
            <a:r>
              <a:rPr lang="en-US" sz="1600" dirty="0"/>
              <a:t> AS e   </a:t>
            </a:r>
          </a:p>
          <a:p>
            <a:pPr marL="228600" indent="0" fontAlgn="ctr"/>
            <a:r>
              <a:rPr lang="en-US" sz="1600" dirty="0"/>
              <a:t>    ON </a:t>
            </a:r>
            <a:r>
              <a:rPr lang="en-US" sz="1600" dirty="0" err="1"/>
              <a:t>e.BusinessEntityID</a:t>
            </a:r>
            <a:r>
              <a:rPr lang="en-US" sz="1600" dirty="0"/>
              <a:t> = </a:t>
            </a:r>
            <a:r>
              <a:rPr lang="en-US" sz="1600" dirty="0" err="1"/>
              <a:t>c.BusinessEntityID</a:t>
            </a:r>
            <a:r>
              <a:rPr lang="en-US" sz="1600" dirty="0"/>
              <a:t>  </a:t>
            </a:r>
          </a:p>
          <a:p>
            <a:pPr marL="228600" indent="0" fontAlgn="ctr"/>
            <a:r>
              <a:rPr lang="en-US" sz="1600" dirty="0"/>
              <a:t>    JOIN </a:t>
            </a:r>
            <a:r>
              <a:rPr lang="en-US" sz="1600" dirty="0" err="1"/>
              <a:t>Person.BusinessEntityAddress</a:t>
            </a:r>
            <a:r>
              <a:rPr lang="en-US" sz="1600" dirty="0"/>
              <a:t> AS </a:t>
            </a:r>
            <a:r>
              <a:rPr lang="en-US" sz="1600" dirty="0" err="1"/>
              <a:t>bea</a:t>
            </a:r>
            <a:r>
              <a:rPr lang="en-US" sz="1600" dirty="0"/>
              <a:t>  </a:t>
            </a:r>
          </a:p>
          <a:p>
            <a:pPr marL="228600" indent="0" fontAlgn="ctr"/>
            <a:r>
              <a:rPr lang="en-US" sz="1600" dirty="0"/>
              <a:t>    ON </a:t>
            </a:r>
            <a:r>
              <a:rPr lang="en-US" sz="1600" dirty="0" err="1"/>
              <a:t>e.BusinessEntityID</a:t>
            </a:r>
            <a:r>
              <a:rPr lang="en-US" sz="1600" dirty="0"/>
              <a:t> = </a:t>
            </a:r>
            <a:r>
              <a:rPr lang="en-US" sz="1600" dirty="0" err="1"/>
              <a:t>bea.BusinessEntityID</a:t>
            </a:r>
            <a:r>
              <a:rPr lang="en-US" sz="1600" dirty="0"/>
              <a:t>  </a:t>
            </a:r>
          </a:p>
          <a:p>
            <a:pPr marL="228600" indent="0" fontAlgn="ctr"/>
            <a:r>
              <a:rPr lang="en-US" sz="1600" dirty="0"/>
              <a:t>    JOIN </a:t>
            </a:r>
            <a:r>
              <a:rPr lang="en-US" sz="1600" dirty="0" err="1"/>
              <a:t>Person.Address</a:t>
            </a:r>
            <a:r>
              <a:rPr lang="en-US" sz="1600" dirty="0"/>
              <a:t> AS a  </a:t>
            </a:r>
          </a:p>
          <a:p>
            <a:pPr marL="228600" indent="0" fontAlgn="ctr"/>
            <a:r>
              <a:rPr lang="en-US" sz="1600" dirty="0"/>
              <a:t>    ON </a:t>
            </a:r>
            <a:r>
              <a:rPr lang="en-US" sz="1600" dirty="0" err="1"/>
              <a:t>bea.AddressID</a:t>
            </a:r>
            <a:r>
              <a:rPr lang="en-US" sz="1600" dirty="0"/>
              <a:t> = </a:t>
            </a:r>
            <a:r>
              <a:rPr lang="en-US" sz="1600" dirty="0" err="1"/>
              <a:t>a.AddressID</a:t>
            </a:r>
            <a:r>
              <a:rPr lang="en-US" sz="1600" dirty="0"/>
              <a:t>  </a:t>
            </a:r>
          </a:p>
          <a:p>
            <a:pPr marL="228600" indent="0" fontAlgn="ctr"/>
            <a:r>
              <a:rPr lang="en-US" sz="1600" dirty="0"/>
              <a:t>    JOIN </a:t>
            </a:r>
            <a:r>
              <a:rPr lang="en-US" sz="1600" dirty="0" err="1"/>
              <a:t>Person.StateProvince</a:t>
            </a:r>
            <a:r>
              <a:rPr lang="en-US" sz="1600" dirty="0"/>
              <a:t> as </a:t>
            </a:r>
            <a:r>
              <a:rPr lang="en-US" sz="1600" dirty="0" err="1"/>
              <a:t>sp</a:t>
            </a:r>
            <a:r>
              <a:rPr lang="en-US" sz="1600" dirty="0"/>
              <a:t>   </a:t>
            </a:r>
          </a:p>
          <a:p>
            <a:pPr marL="228600" indent="0" fontAlgn="ctr"/>
            <a:r>
              <a:rPr lang="en-US" sz="1600" dirty="0"/>
              <a:t>    ON </a:t>
            </a:r>
            <a:r>
              <a:rPr lang="en-US" sz="1600" dirty="0" err="1"/>
              <a:t>sp.StateProvinceID</a:t>
            </a:r>
            <a:r>
              <a:rPr lang="en-US" sz="1600" dirty="0"/>
              <a:t> = </a:t>
            </a:r>
            <a:r>
              <a:rPr lang="en-US" sz="1600" dirty="0" err="1"/>
              <a:t>a.StateProvinceID</a:t>
            </a:r>
            <a:r>
              <a:rPr lang="en-US" sz="16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525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INTO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/>
              <a:t>Ćwiczenie (10 min</a:t>
            </a:r>
            <a:r>
              <a:rPr lang="pl-PL" sz="1800" dirty="0" smtClean="0"/>
              <a:t>):</a:t>
            </a:r>
          </a:p>
          <a:p>
            <a:pPr marL="228600" indent="0" fontAlgn="ctr"/>
            <a:endParaRPr lang="pl-PL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Napisz zapytanie, które wyświetl </a:t>
            </a:r>
            <a:r>
              <a:rPr lang="pl-PL" sz="1800" b="1" u="sng" dirty="0"/>
              <a:t>ilość zamówień</a:t>
            </a:r>
            <a:r>
              <a:rPr lang="pl-PL" sz="1800" dirty="0"/>
              <a:t> z tabeli </a:t>
            </a:r>
            <a:r>
              <a:rPr lang="pl-PL" sz="1800" b="1" dirty="0" smtClean="0"/>
              <a:t>FactInternetSales </a:t>
            </a:r>
          </a:p>
          <a:p>
            <a:pPr marL="228600" indent="0" fontAlgn="ctr"/>
            <a:r>
              <a:rPr lang="pl-PL" sz="1800" b="1" dirty="0"/>
              <a:t> </a:t>
            </a:r>
            <a:r>
              <a:rPr lang="pl-PL" sz="1800" b="1" dirty="0" smtClean="0"/>
              <a:t>    </a:t>
            </a:r>
            <a:r>
              <a:rPr lang="pl-PL" sz="1800" dirty="0" smtClean="0"/>
              <a:t>pogrupowaną </a:t>
            </a:r>
            <a:r>
              <a:rPr lang="pl-PL" sz="1800" dirty="0"/>
              <a:t>po CustomerKey, oraz FirstName i LastName z tabeli DimCustomer</a:t>
            </a:r>
            <a:r>
              <a:rPr lang="pl-PL" sz="1800" dirty="0" smtClean="0"/>
              <a:t>.</a:t>
            </a:r>
          </a:p>
          <a:p>
            <a:pPr marL="228600" indent="0" fontAlgn="ctr"/>
            <a:endParaRPr lang="pl-PL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Wyfiltruj </a:t>
            </a:r>
            <a:r>
              <a:rPr lang="pl-PL" sz="1800" dirty="0"/>
              <a:t>klientów, którzy złożyli więcej niż 50 zamówień.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Zapisz </a:t>
            </a:r>
            <a:r>
              <a:rPr lang="pl-PL" sz="1800" dirty="0"/>
              <a:t>wynik zapytania do tabeli dbo.GoldenCustomers.</a:t>
            </a:r>
          </a:p>
        </p:txBody>
      </p:sp>
    </p:spTree>
    <p:extLst>
      <p:ext uri="{BB962C8B-B14F-4D97-AF65-F5344CB8AC3E}">
        <p14:creationId xmlns:p14="http://schemas.microsoft.com/office/powerpoint/2010/main" val="33995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INTO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440338"/>
            <a:ext cx="4659153" cy="48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Temporary tables in MSSQL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1800" dirty="0" smtClean="0"/>
              <a:t>T</a:t>
            </a:r>
            <a:r>
              <a:rPr lang="pl-PL" sz="1800" dirty="0" smtClean="0"/>
              <a:t>abela</a:t>
            </a:r>
            <a:r>
              <a:rPr lang="pl-PL" sz="1800" dirty="0"/>
              <a:t>, która istnieje tymczasowo w pamięci serwera bazy </a:t>
            </a:r>
            <a:r>
              <a:rPr lang="pl-PL" sz="1800" dirty="0" smtClean="0"/>
              <a:t>danych</a:t>
            </a:r>
            <a:r>
              <a:rPr lang="en-US" sz="1800" dirty="0" smtClean="0"/>
              <a:t>.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en-US" sz="1800" dirty="0" err="1" smtClean="0"/>
              <a:t>Kiedy</a:t>
            </a:r>
            <a:r>
              <a:rPr lang="en-US" sz="1800" dirty="0" smtClean="0"/>
              <a:t> u</a:t>
            </a:r>
            <a:r>
              <a:rPr lang="pl-PL" sz="1800" dirty="0" smtClean="0"/>
              <a:t>żywać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Jeśli chcemy aby dane istniały tylko w ramach sesji połączenia z bazą danych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Używane w złożonych kalkulacjach analitycznych do trzymania np. pośrednich wyników kalkulacji</a:t>
            </a:r>
          </a:p>
        </p:txBody>
      </p:sp>
    </p:spTree>
    <p:extLst>
      <p:ext uri="{BB962C8B-B14F-4D97-AF65-F5344CB8AC3E}">
        <p14:creationId xmlns:p14="http://schemas.microsoft.com/office/powerpoint/2010/main" val="27557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Temporary tables in MSSQL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1800" b="1" dirty="0" smtClean="0"/>
              <a:t>Local temporary table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pl-PL" sz="1800" dirty="0" smtClean="0"/>
              <a:t>abela, która istnieje tymczasowo w pamięci serwera bazy danych (w systemowej bazie danych </a:t>
            </a:r>
            <a:r>
              <a:rPr lang="pl-PL" sz="1800" dirty="0"/>
              <a:t>“tempdb</a:t>
            </a:r>
            <a:r>
              <a:rPr lang="pl-PL" sz="1800" dirty="0" smtClean="0"/>
              <a:t>”)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Umożliwia operacje na tabeli tymczasowej tylko w ramach tego samego połączenia, które ją utworzyło (wyjątek: procedury składowane)</a:t>
            </a:r>
            <a:endParaRPr lang="en-US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r>
              <a:rPr lang="pl-PL" sz="1800" u="sng" dirty="0" smtClean="0"/>
              <a:t>Przykład:</a:t>
            </a:r>
          </a:p>
          <a:p>
            <a:pPr marL="228600" indent="0" fontAlgn="ctr"/>
            <a:endParaRPr lang="pl-PL" sz="1800" u="sng" dirty="0" smtClean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56002"/>
              </p:ext>
            </p:extLst>
          </p:nvPr>
        </p:nvGraphicFramePr>
        <p:xfrm>
          <a:off x="918365" y="4287520"/>
          <a:ext cx="8804754" cy="312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2377">
                  <a:extLst>
                    <a:ext uri="{9D8B030D-6E8A-4147-A177-3AD203B41FA5}">
                      <a16:colId xmlns:a16="http://schemas.microsoft.com/office/drawing/2014/main" val="661862497"/>
                    </a:ext>
                  </a:extLst>
                </a:gridCol>
                <a:gridCol w="4402377">
                  <a:extLst>
                    <a:ext uri="{9D8B030D-6E8A-4147-A177-3AD203B41FA5}">
                      <a16:colId xmlns:a16="http://schemas.microsoft.com/office/drawing/2014/main" val="3970159799"/>
                    </a:ext>
                  </a:extLst>
                </a:gridCol>
              </a:tblGrid>
              <a:tr h="3120919">
                <a:tc>
                  <a:txBody>
                    <a:bodyPr/>
                    <a:lstStyle/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SELECT name, age, gender</a:t>
                      </a:r>
                    </a:p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INTO #</a:t>
                      </a:r>
                      <a:r>
                        <a:rPr lang="en-US" sz="1600" dirty="0" err="1" smtClean="0"/>
                        <a:t>MaleStudents</a:t>
                      </a:r>
                      <a:endParaRPr lang="en-US" sz="1600" dirty="0" smtClean="0"/>
                    </a:p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FROM student</a:t>
                      </a:r>
                    </a:p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WHERE gender = 'Male'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TABLE #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MaleStudents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VARCHAR(50),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gender VARCHAR (50)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INSERT INTO #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MaleStudents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 name, age, gender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FROM student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 gender = 'Male'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Temporary tables in MSSQL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 smtClean="0"/>
              <a:t>Ćwiczenie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Wykorzystaj zapytanie z poprzedniego ćwiczenia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Tym razem zapisz wynik zapytania do tabeli tymczasowej #TmpGoldenCustomers</a:t>
            </a:r>
            <a:endParaRPr lang="en-US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1800" dirty="0" err="1" smtClean="0"/>
              <a:t>Odnajd</a:t>
            </a:r>
            <a:r>
              <a:rPr lang="pl-PL" sz="1800" dirty="0" smtClean="0"/>
              <a:t>ź tabelę w </a:t>
            </a:r>
            <a:r>
              <a:rPr lang="en-US" sz="1800" dirty="0"/>
              <a:t>Databases -&gt; System Databases-&gt; </a:t>
            </a:r>
            <a:r>
              <a:rPr lang="en-US" sz="1800" dirty="0" err="1"/>
              <a:t>tempdb</a:t>
            </a:r>
            <a:r>
              <a:rPr lang="en-US" sz="1800" dirty="0"/>
              <a:t> -&gt; Temporary </a:t>
            </a:r>
            <a:r>
              <a:rPr lang="en-US" sz="1800" dirty="0" smtClean="0"/>
              <a:t>Tables</a:t>
            </a: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Odpytaj tabelę używając składni</a:t>
            </a:r>
          </a:p>
          <a:p>
            <a:pPr marL="971550" lvl="1" indent="-285750" fontAlgn="ctr">
              <a:buFont typeface="Arial" panose="020B0604020202020204" pitchFamily="34" charset="0"/>
              <a:buChar char="•"/>
            </a:pPr>
            <a:r>
              <a:rPr lang="pl-PL" sz="1600" dirty="0" smtClean="0"/>
              <a:t>Select * from </a:t>
            </a:r>
            <a:r>
              <a:rPr lang="pl-PL" sz="1600" dirty="0"/>
              <a:t>#TmpGoldenCustomers</a:t>
            </a:r>
            <a:endParaRPr lang="en-US" sz="1600" dirty="0"/>
          </a:p>
          <a:p>
            <a:pPr marL="971550" lvl="1" indent="-285750" fontAlgn="ctr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3320414"/>
            <a:ext cx="95059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Temporary tables in MSSQL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b="1" dirty="0" smtClean="0"/>
              <a:t>Global</a:t>
            </a:r>
            <a:r>
              <a:rPr lang="en-US" sz="1800" b="1" dirty="0" smtClean="0"/>
              <a:t> temporary table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pl-PL" sz="1800" dirty="0" smtClean="0"/>
              <a:t>abela, która istnieje tymczasowo w pamięci serwera bazy danych (w systemowej bazie danych </a:t>
            </a:r>
            <a:r>
              <a:rPr lang="pl-PL" sz="1800" dirty="0"/>
              <a:t>“tempdb</a:t>
            </a:r>
            <a:r>
              <a:rPr lang="pl-PL" sz="1800" dirty="0" smtClean="0"/>
              <a:t>”)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Umożliwia operacje na tabeli tymczasowej w ramach różnych połączeń</a:t>
            </a:r>
            <a:endParaRPr lang="en-US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28600" indent="0" fontAlgn="ctr"/>
            <a:r>
              <a:rPr lang="pl-PL" sz="1800" u="sng" dirty="0" smtClean="0"/>
              <a:t>Przykład:</a:t>
            </a:r>
          </a:p>
          <a:p>
            <a:pPr marL="228600" indent="0" fontAlgn="ctr"/>
            <a:endParaRPr lang="pl-PL" sz="1800" u="sng" dirty="0" smtClean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86521"/>
              </p:ext>
            </p:extLst>
          </p:nvPr>
        </p:nvGraphicFramePr>
        <p:xfrm>
          <a:off x="918365" y="4287520"/>
          <a:ext cx="8804754" cy="312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2377">
                  <a:extLst>
                    <a:ext uri="{9D8B030D-6E8A-4147-A177-3AD203B41FA5}">
                      <a16:colId xmlns:a16="http://schemas.microsoft.com/office/drawing/2014/main" val="661862497"/>
                    </a:ext>
                  </a:extLst>
                </a:gridCol>
                <a:gridCol w="4402377">
                  <a:extLst>
                    <a:ext uri="{9D8B030D-6E8A-4147-A177-3AD203B41FA5}">
                      <a16:colId xmlns:a16="http://schemas.microsoft.com/office/drawing/2014/main" val="3970159799"/>
                    </a:ext>
                  </a:extLst>
                </a:gridCol>
              </a:tblGrid>
              <a:tr h="3120919">
                <a:tc>
                  <a:txBody>
                    <a:bodyPr/>
                    <a:lstStyle/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SELECT name, age, gender</a:t>
                      </a:r>
                    </a:p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INTO </a:t>
                      </a:r>
                      <a:r>
                        <a:rPr lang="pl-PL" sz="1600" dirty="0" smtClean="0"/>
                        <a:t>#</a:t>
                      </a:r>
                      <a:r>
                        <a:rPr lang="en-US" sz="1600" dirty="0" smtClean="0"/>
                        <a:t>#</a:t>
                      </a:r>
                      <a:r>
                        <a:rPr lang="pl-PL" sz="1600" dirty="0" smtClean="0"/>
                        <a:t>Fem</a:t>
                      </a:r>
                      <a:r>
                        <a:rPr lang="en-US" sz="1600" dirty="0" err="1" smtClean="0"/>
                        <a:t>aleStudents</a:t>
                      </a:r>
                      <a:endParaRPr lang="en-US" sz="1600" dirty="0" smtClean="0"/>
                    </a:p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FROM student</a:t>
                      </a:r>
                    </a:p>
                    <a:p>
                      <a:pPr marL="609600" lvl="0" indent="0">
                        <a:buNone/>
                      </a:pPr>
                      <a:r>
                        <a:rPr lang="en-US" sz="1600" dirty="0" smtClean="0"/>
                        <a:t>WHERE gender = </a:t>
                      </a:r>
                      <a:r>
                        <a:rPr lang="pl-PL" sz="1600" dirty="0" smtClean="0"/>
                        <a:t>'Female</a:t>
                      </a:r>
                      <a:r>
                        <a:rPr lang="en-US" sz="1600" dirty="0" smtClean="0"/>
                        <a:t>'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 TABLE </a:t>
                      </a:r>
                      <a:r>
                        <a:rPr lang="pl-PL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#</a:t>
                      </a:r>
                      <a:r>
                        <a:rPr lang="pl-PL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Fem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aleStudents</a:t>
                      </a:r>
                      <a:endParaRPr lang="en-US" sz="14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VARCHAR(50),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gender VARCHAR (50)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INSERT INTO </a:t>
                      </a:r>
                      <a:r>
                        <a:rPr lang="pl-PL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##Female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Students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SELECT name, age, gender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FROM student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WHERE gender = '</a:t>
                      </a:r>
                      <a:r>
                        <a:rPr lang="pl-PL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Female</a:t>
                      </a:r>
                      <a:r>
                        <a:rPr lang="en-US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6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Temporary tables in MSSQL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 smtClean="0"/>
              <a:t>Ćwiczenie</a:t>
            </a:r>
          </a:p>
          <a:p>
            <a:pPr marL="971550" lvl="1" indent="-285750" fontAlgn="ctr">
              <a:buFont typeface="Arial" panose="020B0604020202020204" pitchFamily="34" charset="0"/>
              <a:buChar char="•"/>
            </a:pPr>
            <a:r>
              <a:rPr lang="pl-PL" sz="1600" dirty="0" smtClean="0"/>
              <a:t>Utwórz global temporary table, bazując na poprzednim ćwiczeniu</a:t>
            </a:r>
            <a:endParaRPr lang="en-US" sz="16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658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Window functions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9" y="1538712"/>
            <a:ext cx="9657947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Szymon Zabiełło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Lead Software Engineer w EPAM Systems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15 </a:t>
            </a:r>
            <a:r>
              <a:rPr lang="en-US" sz="2000" dirty="0" err="1"/>
              <a:t>lat</a:t>
            </a:r>
            <a:r>
              <a:rPr lang="en-US" sz="2000" dirty="0"/>
              <a:t> </a:t>
            </a:r>
            <a:r>
              <a:rPr lang="en-US" sz="2000" dirty="0" err="1"/>
              <a:t>doświadczenia</a:t>
            </a:r>
            <a:r>
              <a:rPr lang="en-US" sz="2000" dirty="0"/>
              <a:t> w IT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Warehouse, Business Intelligence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Analytics</a:t>
            </a: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Cloud</a:t>
            </a:r>
            <a:endParaRPr lang="pl-PL" sz="2000" dirty="0" smtClean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</a:pPr>
            <a:r>
              <a:rPr lang="en-US" sz="2000" dirty="0" err="1"/>
              <a:t>Kontakt</a:t>
            </a:r>
            <a:r>
              <a:rPr lang="en-US" sz="2000" dirty="0"/>
              <a:t>: </a:t>
            </a:r>
            <a:endParaRPr lang="pl-PL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://www.linkedin.com/in/szymon-zabiello-1047173</a:t>
            </a:r>
            <a:r>
              <a:rPr lang="en-US" sz="2000" dirty="0" smtClean="0">
                <a:hlinkClick r:id="rId3"/>
              </a:rPr>
              <a:t>/</a:t>
            </a:r>
            <a:r>
              <a:rPr lang="pl-PL" sz="2000" dirty="0" smtClean="0"/>
              <a:t> </a:t>
            </a:r>
            <a:r>
              <a:rPr lang="en-US" sz="2000" dirty="0" smtClean="0"/>
              <a:t> </a:t>
            </a:r>
            <a:endParaRPr lang="pl-PL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4"/>
              </a:rPr>
              <a:t>szymon@pankrac.pl</a:t>
            </a:r>
            <a:r>
              <a:rPr lang="pl-PL" sz="2000" dirty="0" smtClean="0"/>
              <a:t> 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538713"/>
            <a:ext cx="6819900" cy="47148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79920" y="4165600"/>
            <a:ext cx="334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Okno:</a:t>
            </a:r>
          </a:p>
          <a:p>
            <a:r>
              <a:rPr lang="pl-PL" dirty="0" smtClean="0"/>
              <a:t>Over (partition by SalesOrderNumber</a:t>
            </a:r>
          </a:p>
          <a:p>
            <a:r>
              <a:rPr lang="pl-PL" dirty="0"/>
              <a:t> </a:t>
            </a:r>
            <a:r>
              <a:rPr lang="pl-PL" dirty="0" smtClean="0"/>
              <a:t>         order by SalesOrderLineNumber)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/>
              <a:t>Pozwala zastosowac funkcje agregujące dla określonego 'okna' danych.</a:t>
            </a:r>
          </a:p>
          <a:p>
            <a:pPr marL="228600" indent="0" fontAlgn="ctr"/>
            <a:r>
              <a:rPr lang="pl-PL" sz="1800" dirty="0"/>
              <a:t>Można użyć klauzuli OVER z funkcjami do obliczania zagregowanych wartości, takich jak </a:t>
            </a: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Ranking – rank(), dense_rank(), row_number(), ntile()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Funkcje agregujące – avg(), min(), etc.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Funkcje analityczne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28600" indent="0" fontAlgn="ctr"/>
            <a:r>
              <a:rPr lang="pl-PL" sz="1800" dirty="0" smtClean="0"/>
              <a:t>Składnia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/>
              <a:t>r</a:t>
            </a:r>
            <a:r>
              <a:rPr lang="pl-PL" sz="1800" dirty="0" smtClean="0"/>
              <a:t>ank() over (partition by column_name order by column_name)</a:t>
            </a:r>
            <a:endParaRPr lang="pl-PL" sz="1800" dirty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28600" indent="0" fontAlgn="ctr"/>
            <a:r>
              <a:rPr lang="pl-PL" sz="1800" dirty="0">
                <a:hlinkClick r:id="rId3"/>
              </a:rPr>
              <a:t>https://</a:t>
            </a:r>
            <a:r>
              <a:rPr lang="pl-PL" sz="1800" dirty="0" smtClean="0">
                <a:hlinkClick r:id="rId3"/>
              </a:rPr>
              <a:t>docs.microsoft.com/en-us/sql/t-sql/queries/select-over-clause-transact-sql?view=sql-server-2017</a:t>
            </a:r>
            <a:r>
              <a:rPr lang="pl-PL" sz="1800" dirty="0" smtClean="0"/>
              <a:t> </a:t>
            </a:r>
            <a:endParaRPr lang="pl-PL" sz="1800" dirty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4851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/>
              <a:t>Przyklad 1.</a:t>
            </a:r>
          </a:p>
          <a:p>
            <a:pPr marL="228600" indent="0" fontAlgn="ctr"/>
            <a:r>
              <a:rPr lang="pl-PL" sz="1800" dirty="0"/>
              <a:t>	- Suma wartości wszystkich produktów w zamówieniu</a:t>
            </a:r>
          </a:p>
          <a:p>
            <a:pPr marL="228600" indent="0" fontAlgn="ctr"/>
            <a:r>
              <a:rPr lang="pl-PL" sz="1800" dirty="0"/>
              <a:t>	- Suma krocząca wszystkich produktów w </a:t>
            </a:r>
            <a:r>
              <a:rPr lang="pl-PL" sz="1800" dirty="0" smtClean="0"/>
              <a:t>zamówieniu</a:t>
            </a:r>
          </a:p>
          <a:p>
            <a:pPr marL="228600" indent="0" fontAlgn="ctr"/>
            <a:r>
              <a:rPr lang="pl-PL" sz="1800" dirty="0"/>
              <a:t>	</a:t>
            </a:r>
            <a:r>
              <a:rPr lang="pl-PL" sz="1800" dirty="0" smtClean="0"/>
              <a:t>- Ranking produktow w zamowieniu wg. wartosci sprzedazy</a:t>
            </a:r>
            <a:endParaRPr lang="pl-PL" sz="1800" dirty="0"/>
          </a:p>
          <a:p>
            <a:pPr marL="228600" indent="0" fontAlgn="ctr"/>
            <a:r>
              <a:rPr lang="pl-PL" sz="1800" dirty="0"/>
              <a:t>	- Suma wartości wszystkich zamówień wykonanych przez klienta</a:t>
            </a:r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8020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442085"/>
            <a:ext cx="10699388" cy="458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 smtClean="0"/>
              <a:t>Przykład </a:t>
            </a:r>
            <a:r>
              <a:rPr lang="pl-PL" sz="1800" dirty="0"/>
              <a:t>2.</a:t>
            </a:r>
          </a:p>
          <a:p>
            <a:pPr marL="228600" indent="0" fontAlgn="ctr"/>
            <a:r>
              <a:rPr lang="pl-PL" sz="1800" dirty="0"/>
              <a:t>	- Ranking 5 </a:t>
            </a:r>
            <a:r>
              <a:rPr lang="en-US" sz="1800" dirty="0" err="1" smtClean="0"/>
              <a:t>najrzadziej</a:t>
            </a:r>
            <a:r>
              <a:rPr lang="en-US" sz="1800" dirty="0" smtClean="0"/>
              <a:t> </a:t>
            </a:r>
            <a:r>
              <a:rPr lang="en-US" sz="1800" dirty="0" err="1" smtClean="0"/>
              <a:t>zamawianych</a:t>
            </a:r>
            <a:r>
              <a:rPr lang="pl-PL" sz="1800" dirty="0" smtClean="0"/>
              <a:t> </a:t>
            </a:r>
            <a:r>
              <a:rPr lang="pl-PL" sz="1800" dirty="0"/>
              <a:t>produktów</a:t>
            </a:r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7107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/>
              <a:t>Cwiczenie</a:t>
            </a:r>
          </a:p>
          <a:p>
            <a:pPr marL="228600" indent="0" fontAlgn="ctr"/>
            <a:endParaRPr lang="pl-PL" sz="1800" dirty="0"/>
          </a:p>
          <a:p>
            <a:pPr marL="228600" indent="0" fontAlgn="ctr"/>
            <a:r>
              <a:rPr lang="pl-PL" sz="1800" dirty="0" smtClean="0"/>
              <a:t>Wyswietl </a:t>
            </a:r>
            <a:r>
              <a:rPr lang="en-US" sz="1800" dirty="0" smtClean="0"/>
              <a:t>r</a:t>
            </a:r>
            <a:r>
              <a:rPr lang="pl-PL" sz="1800" dirty="0" smtClean="0"/>
              <a:t>anking </a:t>
            </a:r>
            <a:r>
              <a:rPr lang="pl-PL" sz="1800" dirty="0"/>
              <a:t>5 najpopularniejszych produktów</a:t>
            </a:r>
          </a:p>
          <a:p>
            <a:pPr marL="228600" indent="0" fontAlgn="ctr"/>
            <a:endParaRPr lang="en-US" sz="1800" dirty="0"/>
          </a:p>
          <a:p>
            <a:pPr marL="228600" indent="0" fontAlgn="ctr"/>
            <a:endParaRPr lang="en-US" sz="1800" dirty="0" smtClean="0"/>
          </a:p>
          <a:p>
            <a:pPr marL="228600" indent="0" fontAlgn="ctr"/>
            <a:r>
              <a:rPr lang="pl-PL" sz="1800" dirty="0"/>
              <a:t>rank() over (partition by column_name order by column_name)</a:t>
            </a:r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260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SELECT - OVER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/>
              <a:t>Cwiczenie</a:t>
            </a:r>
          </a:p>
          <a:p>
            <a:pPr marL="228600" indent="0" fontAlgn="ctr"/>
            <a:endParaRPr lang="pl-PL" sz="1800" dirty="0"/>
          </a:p>
          <a:p>
            <a:pPr marL="228600" indent="0" fontAlgn="ctr"/>
            <a:r>
              <a:rPr lang="pl-PL" sz="1800" dirty="0"/>
              <a:t>Wyswietl </a:t>
            </a:r>
            <a:r>
              <a:rPr lang="pl-PL" sz="1800" u="sng" dirty="0"/>
              <a:t>ID klienta </a:t>
            </a:r>
            <a:r>
              <a:rPr lang="pl-PL" sz="1800" dirty="0"/>
              <a:t>oraz id i </a:t>
            </a:r>
            <a:r>
              <a:rPr lang="pl-PL" sz="1800" u="sng" dirty="0" smtClean="0"/>
              <a:t>datę</a:t>
            </a:r>
            <a:r>
              <a:rPr lang="pl-PL" sz="1800" dirty="0" smtClean="0"/>
              <a:t> jego ostatniego </a:t>
            </a:r>
            <a:r>
              <a:rPr lang="pl-PL" sz="1800" dirty="0"/>
              <a:t>zamówienia </a:t>
            </a:r>
            <a:r>
              <a:rPr lang="en-US" sz="1800" dirty="0" err="1" smtClean="0"/>
              <a:t>uzywajac</a:t>
            </a:r>
            <a:r>
              <a:rPr lang="en-US" sz="1800" dirty="0" smtClean="0"/>
              <a:t> </a:t>
            </a:r>
            <a:r>
              <a:rPr lang="en-US" sz="1800" dirty="0" err="1" smtClean="0"/>
              <a:t>funkcji</a:t>
            </a:r>
            <a:r>
              <a:rPr lang="en-US" sz="1800" dirty="0" smtClean="0"/>
              <a:t> rank()</a:t>
            </a:r>
            <a:endParaRPr lang="pl-PL" sz="1800" dirty="0" smtClean="0"/>
          </a:p>
          <a:p>
            <a:pPr marL="228600" indent="0" fontAlgn="ctr"/>
            <a:r>
              <a:rPr lang="pl-PL" sz="1800" dirty="0" smtClean="0"/>
              <a:t>(</a:t>
            </a:r>
            <a:r>
              <a:rPr lang="pl-PL" sz="1800" dirty="0"/>
              <a:t>tabela [FactInternetSales</a:t>
            </a:r>
            <a:r>
              <a:rPr lang="pl-PL" sz="1800" dirty="0" smtClean="0"/>
              <a:t>])</a:t>
            </a:r>
            <a:endParaRPr lang="en-US" sz="1800" dirty="0" smtClean="0"/>
          </a:p>
          <a:p>
            <a:pPr marL="228600" indent="0" fontAlgn="ctr"/>
            <a:endParaRPr lang="en-US" sz="1800" dirty="0"/>
          </a:p>
          <a:p>
            <a:pPr marL="228600" indent="0" fontAlgn="ctr"/>
            <a:endParaRPr lang="en-US" sz="1800" dirty="0" smtClean="0"/>
          </a:p>
          <a:p>
            <a:pPr marL="228600" indent="0" fontAlgn="ctr"/>
            <a:r>
              <a:rPr lang="pl-PL" sz="1800" dirty="0"/>
              <a:t>rank() over (partition by column_name order by column_name)</a:t>
            </a:r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3110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Analytic functions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b="1" dirty="0"/>
              <a:t>FIRST_VALUE, LAST_VALUE </a:t>
            </a:r>
            <a:r>
              <a:rPr lang="pl-PL" sz="1800" dirty="0"/>
              <a:t>- zwraca pierwszą / ostatnią wartość z zakresu danych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1800" dirty="0"/>
              <a:t>Przykład</a:t>
            </a:r>
          </a:p>
          <a:p>
            <a:pPr marL="228600" indent="0" fontAlgn="ctr"/>
            <a:r>
              <a:rPr lang="pl-PL" sz="1800" dirty="0" smtClean="0"/>
              <a:t>- </a:t>
            </a:r>
            <a:r>
              <a:rPr lang="pl-PL" sz="1800" dirty="0"/>
              <a:t>Wyświetl nazwe subkategorii, nazwe produktu, oraz cene produktu i cene najtanszego i najdrozszego produktu w tej subkategorii</a:t>
            </a:r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1757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Analytic functions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b="1" dirty="0"/>
              <a:t>LAG, LEAD - </a:t>
            </a:r>
            <a:r>
              <a:rPr lang="pl-PL" sz="1800" dirty="0"/>
              <a:t>wyświetla poprzedni / kolejny rekord z zakresu </a:t>
            </a:r>
            <a:r>
              <a:rPr lang="pl-PL" sz="1800" dirty="0" smtClean="0"/>
              <a:t>danych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1800" dirty="0" smtClean="0"/>
              <a:t>Składnia:</a:t>
            </a:r>
          </a:p>
          <a:p>
            <a:pPr marL="228600" indent="0" fontAlgn="ctr"/>
            <a:r>
              <a:rPr lang="pl-PL" sz="1800" dirty="0"/>
              <a:t>		LAG </a:t>
            </a:r>
            <a:r>
              <a:rPr lang="pl-PL" sz="1800" dirty="0" smtClean="0"/>
              <a:t>(column_name </a:t>
            </a:r>
            <a:r>
              <a:rPr lang="pl-PL" sz="1800" dirty="0"/>
              <a:t>[,offset] [,default])  </a:t>
            </a:r>
          </a:p>
          <a:p>
            <a:pPr marL="228600" indent="0" fontAlgn="ctr"/>
            <a:r>
              <a:rPr lang="pl-PL" sz="1800" dirty="0"/>
              <a:t>		OVER ( [ partition_by_clause ] order_by_clause )</a:t>
            </a:r>
          </a:p>
          <a:p>
            <a:pPr marL="228600" indent="0" fontAlgn="ctr"/>
            <a:endParaRPr lang="pl-PL" sz="1800" dirty="0"/>
          </a:p>
          <a:p>
            <a:pPr marL="228600" indent="0" fontAlgn="ctr"/>
            <a:r>
              <a:rPr lang="pl-PL" sz="1800" dirty="0"/>
              <a:t>Przykład</a:t>
            </a:r>
          </a:p>
          <a:p>
            <a:pPr marL="228600" indent="0" fontAlgn="ctr"/>
            <a:r>
              <a:rPr lang="pl-PL" sz="1800" dirty="0" smtClean="0"/>
              <a:t>- </a:t>
            </a:r>
            <a:r>
              <a:rPr lang="pl-PL" sz="1800" dirty="0"/>
              <a:t>Wyświetl wartość sprzedaży w bieżącym kwartale, oraz w kwartale poprzednim i następnym</a:t>
            </a:r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479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Analytic functions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b="1" dirty="0"/>
              <a:t>Ćwiczenie:</a:t>
            </a:r>
          </a:p>
          <a:p>
            <a:pPr marL="228600" indent="0" fontAlgn="ctr"/>
            <a:r>
              <a:rPr lang="pl-PL" sz="1800" dirty="0" smtClean="0"/>
              <a:t>Z </a:t>
            </a:r>
            <a:r>
              <a:rPr lang="pl-PL" sz="1800" dirty="0"/>
              <a:t>tabeli [FactSalesQuota</a:t>
            </a:r>
            <a:r>
              <a:rPr lang="pl-PL" sz="1800" dirty="0" smtClean="0"/>
              <a:t>], </a:t>
            </a:r>
            <a:r>
              <a:rPr lang="pl-PL" sz="1800" dirty="0"/>
              <a:t>dla danego EmployeeKey</a:t>
            </a:r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wyświetl </a:t>
            </a:r>
            <a:r>
              <a:rPr lang="en-US" sz="1800" dirty="0" err="1" smtClean="0"/>
              <a:t>ostatni</a:t>
            </a:r>
            <a:r>
              <a:rPr lang="pl-PL" sz="1800" dirty="0" smtClean="0"/>
              <a:t>ą dostępną wartość </a:t>
            </a:r>
            <a:r>
              <a:rPr lang="pl-PL" sz="1800" dirty="0"/>
              <a:t>sprzedaży (first_value)</a:t>
            </a:r>
            <a:endParaRPr lang="pl-PL" sz="1800" dirty="0" smtClean="0"/>
          </a:p>
          <a:p>
            <a:pPr marL="514350" indent="-285750" fontAlgn="ctr">
              <a:buFont typeface="Arial" panose="020B0604020202020204" pitchFamily="34" charset="0"/>
              <a:buChar char="•"/>
            </a:pPr>
            <a:r>
              <a:rPr lang="pl-PL" sz="1800" dirty="0" smtClean="0"/>
              <a:t>wartość </a:t>
            </a:r>
            <a:r>
              <a:rPr lang="pl-PL" sz="1800" dirty="0"/>
              <a:t>sprzedaży z poprzedniego kwartału (LEAD)</a:t>
            </a:r>
          </a:p>
        </p:txBody>
      </p:sp>
    </p:spTree>
    <p:extLst>
      <p:ext uri="{BB962C8B-B14F-4D97-AF65-F5344CB8AC3E}">
        <p14:creationId xmlns:p14="http://schemas.microsoft.com/office/powerpoint/2010/main" val="8204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Informacje organizacyjne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/>
              <a:t>Zaliczenie 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Sposób </a:t>
            </a:r>
            <a:r>
              <a:rPr lang="pl-PL" sz="2000" dirty="0"/>
              <a:t>prowadzenia zajęć </a:t>
            </a:r>
            <a:endParaRPr lang="pl-PL" sz="2000" dirty="0" smtClean="0"/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Praktyka </a:t>
            </a:r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Projekty 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Zaangażowanie </a:t>
            </a:r>
            <a:r>
              <a:rPr lang="pl-PL" sz="2000" dirty="0"/>
              <a:t>studentów w zdobywanie wiedzy </a:t>
            </a:r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Aktywne </a:t>
            </a:r>
            <a:r>
              <a:rPr lang="pl-PL" sz="2000" dirty="0"/>
              <a:t>uczestnictwo podczas zajęć </a:t>
            </a:r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Praca </a:t>
            </a:r>
            <a:r>
              <a:rPr lang="pl-PL" sz="2000" dirty="0"/>
              <a:t>w domu </a:t>
            </a: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4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With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1800" dirty="0"/>
              <a:t>WITH </a:t>
            </a:r>
            <a:r>
              <a:rPr lang="en-US" sz="1800" dirty="0" err="1"/>
              <a:t>Sales_CTE</a:t>
            </a:r>
            <a:r>
              <a:rPr lang="en-US" sz="1800" dirty="0"/>
              <a:t> (</a:t>
            </a:r>
            <a:r>
              <a:rPr lang="en-US" sz="1800" dirty="0" err="1"/>
              <a:t>SalesPersonID</a:t>
            </a:r>
            <a:r>
              <a:rPr lang="en-US" sz="1800" dirty="0"/>
              <a:t>, </a:t>
            </a:r>
            <a:r>
              <a:rPr lang="en-US" sz="1800" dirty="0" err="1"/>
              <a:t>NumberOfOrders</a:t>
            </a:r>
            <a:r>
              <a:rPr lang="en-US" sz="1800" dirty="0"/>
              <a:t>)  </a:t>
            </a:r>
          </a:p>
          <a:p>
            <a:pPr marL="228600" indent="0" fontAlgn="ctr"/>
            <a:r>
              <a:rPr lang="en-US" sz="1800" dirty="0"/>
              <a:t>AS  </a:t>
            </a:r>
          </a:p>
          <a:p>
            <a:pPr marL="228600" indent="0" fontAlgn="ctr"/>
            <a:r>
              <a:rPr lang="en-US" sz="1800" dirty="0"/>
              <a:t>(  </a:t>
            </a:r>
          </a:p>
          <a:p>
            <a:pPr marL="228600" indent="0" fontAlgn="ctr"/>
            <a:r>
              <a:rPr lang="en-US" sz="1800" dirty="0"/>
              <a:t>    SELECT </a:t>
            </a:r>
            <a:r>
              <a:rPr lang="en-US" sz="1800" dirty="0" err="1"/>
              <a:t>SalesPersonID</a:t>
            </a:r>
            <a:r>
              <a:rPr lang="en-US" sz="1800" dirty="0"/>
              <a:t>, COUNT(*)  </a:t>
            </a:r>
          </a:p>
          <a:p>
            <a:pPr marL="228600" indent="0" fontAlgn="ctr"/>
            <a:r>
              <a:rPr lang="en-US" sz="1800" dirty="0"/>
              <a:t>    FROM </a:t>
            </a:r>
            <a:r>
              <a:rPr lang="en-US" sz="1800" dirty="0" err="1"/>
              <a:t>Sales.SalesOrderHeader</a:t>
            </a:r>
            <a:r>
              <a:rPr lang="en-US" sz="1800" dirty="0"/>
              <a:t>  </a:t>
            </a:r>
          </a:p>
          <a:p>
            <a:pPr marL="228600" indent="0" fontAlgn="ctr"/>
            <a:r>
              <a:rPr lang="en-US" sz="1800" dirty="0"/>
              <a:t>    WHERE </a:t>
            </a:r>
            <a:r>
              <a:rPr lang="en-US" sz="1800" dirty="0" err="1"/>
              <a:t>SalesPersonID</a:t>
            </a:r>
            <a:r>
              <a:rPr lang="en-US" sz="1800" dirty="0"/>
              <a:t> IS NOT NULL  </a:t>
            </a:r>
          </a:p>
          <a:p>
            <a:pPr marL="228600" indent="0" fontAlgn="ctr"/>
            <a:r>
              <a:rPr lang="en-US" sz="1800" dirty="0"/>
              <a:t>    GROUP BY </a:t>
            </a:r>
            <a:r>
              <a:rPr lang="en-US" sz="1800" dirty="0" err="1"/>
              <a:t>SalesPersonID</a:t>
            </a:r>
            <a:r>
              <a:rPr lang="en-US" sz="1800" dirty="0"/>
              <a:t>  </a:t>
            </a:r>
          </a:p>
          <a:p>
            <a:pPr marL="228600" indent="0" fontAlgn="ctr"/>
            <a:r>
              <a:rPr lang="en-US" sz="1800" dirty="0"/>
              <a:t>)  </a:t>
            </a:r>
          </a:p>
          <a:p>
            <a:pPr marL="228600" indent="0" fontAlgn="ctr"/>
            <a:r>
              <a:rPr lang="en-US" sz="1800" dirty="0"/>
              <a:t>SELECT AVG(</a:t>
            </a:r>
            <a:r>
              <a:rPr lang="en-US" sz="1800" dirty="0" err="1"/>
              <a:t>NumberOfOrders</a:t>
            </a:r>
            <a:r>
              <a:rPr lang="en-US" sz="1800" dirty="0"/>
              <a:t>) AS "Average Sales Per Person"  </a:t>
            </a:r>
          </a:p>
          <a:p>
            <a:pPr marL="228600" indent="0" fontAlgn="ctr"/>
            <a:r>
              <a:rPr lang="en-US" sz="1800" dirty="0"/>
              <a:t>FROM </a:t>
            </a:r>
            <a:r>
              <a:rPr lang="en-US" sz="1800" dirty="0" err="1"/>
              <a:t>Sales_CTE</a:t>
            </a:r>
            <a:r>
              <a:rPr lang="en-US" sz="1800" dirty="0"/>
              <a:t>;  </a:t>
            </a:r>
          </a:p>
          <a:p>
            <a:pPr marL="228600" indent="0" fontAlgn="ctr"/>
            <a:r>
              <a:rPr lang="en-US" sz="1800" dirty="0"/>
              <a:t>GO 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2886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MERGE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 smtClean="0"/>
              <a:t>Wykonuje </a:t>
            </a:r>
            <a:r>
              <a:rPr lang="en-US" sz="1800" dirty="0"/>
              <a:t>insert, </a:t>
            </a:r>
            <a:r>
              <a:rPr lang="en-US" sz="1800" dirty="0" smtClean="0"/>
              <a:t>update</a:t>
            </a:r>
            <a:r>
              <a:rPr lang="pl-PL" sz="1800" dirty="0" smtClean="0"/>
              <a:t> lub </a:t>
            </a:r>
            <a:r>
              <a:rPr lang="en-US" sz="1800" dirty="0" smtClean="0"/>
              <a:t>delete</a:t>
            </a:r>
            <a:r>
              <a:rPr lang="pl-PL" sz="1800" dirty="0" smtClean="0"/>
              <a:t> na rekordach tabeli ‚target’, które łączą się z tabelą ‚source’</a:t>
            </a:r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1600" dirty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docs.microsoft.com/en-us/sql/t-sql/statements/merge-transact-sql?view=sql-server-2017</a:t>
            </a:r>
            <a:r>
              <a:rPr lang="pl-PL" sz="1600" dirty="0" smtClean="0"/>
              <a:t>  </a:t>
            </a:r>
            <a:r>
              <a:rPr lang="en-US" sz="1600" dirty="0" smtClean="0"/>
              <a:t> </a:t>
            </a:r>
            <a:endParaRPr lang="pl-PL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99" y="2296160"/>
            <a:ext cx="7494600" cy="27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MERGE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 smtClean="0"/>
              <a:t>Cwiczenie</a:t>
            </a:r>
          </a:p>
          <a:p>
            <a:pPr marL="228600" indent="0" fontAlgn="ctr"/>
            <a:r>
              <a:rPr lang="pl-PL" sz="1800" dirty="0" smtClean="0"/>
              <a:t>Skasuj rekordy z </a:t>
            </a:r>
            <a:r>
              <a:rPr lang="pl-PL" sz="1800" dirty="0"/>
              <a:t>tabeli </a:t>
            </a:r>
            <a:r>
              <a:rPr lang="en-US" sz="1800" dirty="0" err="1" smtClean="0"/>
              <a:t>GoldenCustomers</a:t>
            </a:r>
            <a:r>
              <a:rPr lang="pl-PL" sz="1800" dirty="0" smtClean="0"/>
              <a:t>, jesli maksymalna data zamowienia z FactInternetSales jest starsza niz 11 lat </a:t>
            </a:r>
            <a:endParaRPr lang="en-US" sz="1800" dirty="0" smtClean="0"/>
          </a:p>
          <a:p>
            <a:pPr marL="228600" indent="0" fontAlgn="ctr"/>
            <a:endParaRPr lang="en-US" sz="1800" dirty="0"/>
          </a:p>
          <a:p>
            <a:pPr marL="571500" indent="-342900" fontAlgn="ctr">
              <a:buAutoNum type="arabicPeriod"/>
            </a:pPr>
            <a:r>
              <a:rPr lang="en-US" sz="1800" dirty="0" smtClean="0"/>
              <a:t>Select </a:t>
            </a:r>
            <a:r>
              <a:rPr lang="en-US" sz="1800" dirty="0" err="1" smtClean="0"/>
              <a:t>CustomerKey</a:t>
            </a:r>
            <a:r>
              <a:rPr lang="en-US" sz="1800" dirty="0" smtClean="0"/>
              <a:t> I </a:t>
            </a:r>
            <a:r>
              <a:rPr lang="en-US" sz="1800" dirty="0" err="1" smtClean="0"/>
              <a:t>first_valaue</a:t>
            </a:r>
            <a:r>
              <a:rPr lang="en-US" sz="1800" dirty="0" smtClean="0"/>
              <a:t> </a:t>
            </a:r>
            <a:r>
              <a:rPr lang="en-US" sz="1800" dirty="0" err="1" smtClean="0"/>
              <a:t>daty</a:t>
            </a:r>
            <a:r>
              <a:rPr lang="en-US" sz="1800" dirty="0" smtClean="0"/>
              <a:t> </a:t>
            </a:r>
            <a:r>
              <a:rPr lang="en-US" sz="1800" dirty="0" err="1" smtClean="0"/>
              <a:t>zamowienia</a:t>
            </a:r>
            <a:endParaRPr lang="en-US" sz="1800" dirty="0" smtClean="0"/>
          </a:p>
          <a:p>
            <a:pPr marL="571500" indent="-342900" fontAlgn="ctr">
              <a:buAutoNum type="arabicPeriod"/>
            </a:pPr>
            <a:r>
              <a:rPr lang="en-US" sz="1800" dirty="0" err="1" smtClean="0"/>
              <a:t>Dodac</a:t>
            </a:r>
            <a:r>
              <a:rPr lang="en-US" sz="1800" dirty="0" smtClean="0"/>
              <a:t> </a:t>
            </a:r>
            <a:r>
              <a:rPr lang="en-US" sz="1800" dirty="0" err="1" smtClean="0"/>
              <a:t>warunek</a:t>
            </a:r>
            <a:r>
              <a:rPr lang="en-US" sz="1800" dirty="0" smtClean="0"/>
              <a:t> </a:t>
            </a:r>
            <a:r>
              <a:rPr lang="en-US" sz="1800" dirty="0" err="1" smtClean="0"/>
              <a:t>ze</a:t>
            </a:r>
            <a:r>
              <a:rPr lang="en-US" sz="1800" dirty="0" smtClean="0"/>
              <a:t> data </a:t>
            </a:r>
            <a:r>
              <a:rPr lang="en-US" sz="1800" dirty="0" err="1" smtClean="0"/>
              <a:t>zamowienia</a:t>
            </a:r>
            <a:r>
              <a:rPr lang="en-US" sz="1800" dirty="0" smtClean="0"/>
              <a:t> jest </a:t>
            </a:r>
            <a:r>
              <a:rPr lang="en-US" sz="1800" dirty="0" err="1" smtClean="0"/>
              <a:t>mniejsza</a:t>
            </a:r>
            <a:r>
              <a:rPr lang="en-US" sz="1800" dirty="0" smtClean="0"/>
              <a:t> </a:t>
            </a:r>
            <a:r>
              <a:rPr lang="en-US" sz="1800" dirty="0" err="1" smtClean="0"/>
              <a:t>niz</a:t>
            </a:r>
            <a:r>
              <a:rPr lang="en-US" sz="1800" dirty="0" smtClean="0"/>
              <a:t> ‘</a:t>
            </a:r>
            <a:r>
              <a:rPr lang="en-US" sz="1800" dirty="0" err="1" smtClean="0"/>
              <a:t>dzisiaj</a:t>
            </a:r>
            <a:r>
              <a:rPr lang="en-US" sz="1800" dirty="0" smtClean="0"/>
              <a:t> minus X </a:t>
            </a:r>
            <a:r>
              <a:rPr lang="en-US" sz="1800" dirty="0" err="1" smtClean="0"/>
              <a:t>lat</a:t>
            </a:r>
            <a:r>
              <a:rPr lang="en-US" sz="1800" dirty="0" smtClean="0"/>
              <a:t>)</a:t>
            </a:r>
          </a:p>
          <a:p>
            <a:pPr marL="571500" indent="-342900" fontAlgn="ctr">
              <a:buAutoNum type="arabicPeriod"/>
            </a:pPr>
            <a:r>
              <a:rPr lang="en-US" sz="1800" dirty="0" err="1" smtClean="0"/>
              <a:t>Dodac</a:t>
            </a:r>
            <a:r>
              <a:rPr lang="en-US" sz="1800" dirty="0" smtClean="0"/>
              <a:t> Merge, </a:t>
            </a:r>
            <a:r>
              <a:rPr lang="en-US" sz="1800" dirty="0" err="1" smtClean="0"/>
              <a:t>ktory</a:t>
            </a:r>
            <a:r>
              <a:rPr lang="en-US" sz="1800" dirty="0" smtClean="0"/>
              <a:t> </a:t>
            </a:r>
            <a:r>
              <a:rPr lang="en-US" sz="1800" dirty="0" err="1" smtClean="0"/>
              <a:t>skasuje</a:t>
            </a:r>
            <a:r>
              <a:rPr lang="en-US" sz="1800" dirty="0" smtClean="0"/>
              <a:t> </a:t>
            </a:r>
            <a:r>
              <a:rPr lang="en-US" sz="1800" dirty="0" err="1" smtClean="0"/>
              <a:t>rekordy</a:t>
            </a:r>
            <a:r>
              <a:rPr lang="en-US" sz="1800" dirty="0" smtClean="0"/>
              <a:t> z </a:t>
            </a:r>
            <a:r>
              <a:rPr lang="en-US" sz="1800" dirty="0" err="1" smtClean="0"/>
              <a:t>tabeli</a:t>
            </a:r>
            <a:r>
              <a:rPr lang="en-US" sz="1800" dirty="0" smtClean="0"/>
              <a:t> Golden Customers</a:t>
            </a: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13315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String Functions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pl-PL" sz="1800" dirty="0">
                <a:hlinkClick r:id="rId3"/>
              </a:rPr>
              <a:t>https://</a:t>
            </a:r>
            <a:r>
              <a:rPr lang="pl-PL" sz="1800" dirty="0" smtClean="0">
                <a:hlinkClick r:id="rId3"/>
              </a:rPr>
              <a:t>docs.microsoft.com/en-us/sql/t-sql/functions/string-functions-transact-sql?view=sql-server-2017</a:t>
            </a:r>
            <a:r>
              <a:rPr lang="pl-PL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6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Procedury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procedure </a:t>
            </a:r>
            <a:r>
              <a:rPr lang="en-US" sz="2000" dirty="0" err="1"/>
              <a:t>What_DB_is_this</a:t>
            </a:r>
            <a:r>
              <a:rPr lang="en-US" sz="2000" dirty="0"/>
              <a:t> </a:t>
            </a:r>
          </a:p>
          <a:p>
            <a:r>
              <a:rPr lang="en-US" sz="2000" dirty="0"/>
              <a:t>as </a:t>
            </a:r>
          </a:p>
          <a:p>
            <a:r>
              <a:rPr lang="en-US" sz="2000" dirty="0"/>
              <a:t>SELECT DB_NAME() AS </a:t>
            </a:r>
            <a:r>
              <a:rPr lang="en-US" sz="2000" dirty="0" err="1"/>
              <a:t>ThisDB</a:t>
            </a:r>
            <a:r>
              <a:rPr lang="en-US" sz="2000" dirty="0"/>
              <a:t>; </a:t>
            </a:r>
          </a:p>
          <a:p>
            <a:endParaRPr lang="pl-PL" sz="2000" dirty="0" smtClean="0"/>
          </a:p>
          <a:p>
            <a:endParaRPr lang="en-US" sz="2000" dirty="0"/>
          </a:p>
          <a:p>
            <a:r>
              <a:rPr lang="en-US" sz="2000" dirty="0"/>
              <a:t>EXEC </a:t>
            </a:r>
            <a:r>
              <a:rPr lang="en-US" sz="2000" dirty="0" err="1"/>
              <a:t>What_DB_is_this</a:t>
            </a:r>
            <a:r>
              <a:rPr lang="en-US" sz="2000" dirty="0"/>
              <a:t>;</a:t>
            </a:r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1600" dirty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docs.microsoft.com/en-us/sql/t-sql/statements/create-procedure-transact-sql?view=sql-server-2017</a:t>
            </a:r>
            <a:r>
              <a:rPr lang="pl-PL" sz="1600" dirty="0" smtClean="0"/>
              <a:t> </a:t>
            </a:r>
            <a:endParaRPr lang="pl-PL" sz="16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r>
              <a:rPr lang="pl-PL" sz="1600" dirty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docs.microsoft.com/en-us/sql/t-sql/statements/create-procedure-transact-sql?view=sql-server-2017</a:t>
            </a:r>
            <a:r>
              <a:rPr lang="pl-PL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Procedury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z 1 </a:t>
            </a: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parametrem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r>
              <a:rPr lang="en-US" sz="1800" dirty="0"/>
              <a:t>CREATE PROCEDURE </a:t>
            </a:r>
            <a:r>
              <a:rPr lang="en-US" sz="1800" dirty="0" err="1"/>
              <a:t>dbo.uspGetAddress</a:t>
            </a:r>
            <a:r>
              <a:rPr lang="en-US" sz="1800" dirty="0"/>
              <a:t> @</a:t>
            </a:r>
            <a:r>
              <a:rPr lang="en-US" sz="1800" dirty="0" err="1"/>
              <a:t>LastName</a:t>
            </a:r>
            <a:r>
              <a:rPr lang="en-US" sz="1800" dirty="0"/>
              <a:t> </a:t>
            </a:r>
            <a:r>
              <a:rPr lang="en-US" sz="1800" dirty="0" err="1"/>
              <a:t>nvarchar</a:t>
            </a:r>
            <a:r>
              <a:rPr lang="en-US" sz="1800" dirty="0"/>
              <a:t>(30)</a:t>
            </a:r>
          </a:p>
          <a:p>
            <a:pPr marL="228600" indent="0" fontAlgn="ctr"/>
            <a:r>
              <a:rPr lang="en-US" sz="1800" dirty="0"/>
              <a:t>AS</a:t>
            </a:r>
          </a:p>
          <a:p>
            <a:pPr marL="228600" indent="0" fontAlgn="ctr"/>
            <a:r>
              <a:rPr lang="en-US" sz="1800" dirty="0"/>
              <a:t>SELECT  * </a:t>
            </a:r>
          </a:p>
          <a:p>
            <a:pPr marL="228600" indent="0" fontAlgn="ctr"/>
            <a:r>
              <a:rPr lang="en-US" sz="1800" dirty="0"/>
              <a:t>FROM </a:t>
            </a:r>
            <a:r>
              <a:rPr lang="en-US" sz="1800" dirty="0" err="1"/>
              <a:t>dbo.DimCustomer</a:t>
            </a:r>
            <a:endParaRPr lang="en-US" sz="1800" dirty="0"/>
          </a:p>
          <a:p>
            <a:pPr marL="228600" indent="0" fontAlgn="ctr"/>
            <a:r>
              <a:rPr lang="en-US" sz="1800" dirty="0"/>
              <a:t>WHERE </a:t>
            </a:r>
            <a:r>
              <a:rPr lang="en-US" sz="1800" dirty="0" err="1"/>
              <a:t>LastName</a:t>
            </a:r>
            <a:r>
              <a:rPr lang="en-US" sz="1800" dirty="0"/>
              <a:t> = @</a:t>
            </a:r>
            <a:r>
              <a:rPr lang="en-US" sz="1800" dirty="0" err="1"/>
              <a:t>LastName</a:t>
            </a:r>
            <a:endParaRPr lang="en-US" sz="1800" dirty="0"/>
          </a:p>
          <a:p>
            <a:pPr marL="228600" indent="0" fontAlgn="ctr"/>
            <a:r>
              <a:rPr lang="en-US" sz="1800" dirty="0"/>
              <a:t>GO</a:t>
            </a:r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r>
              <a:rPr lang="pl-PL" sz="1600" dirty="0">
                <a:hlinkClick r:id="rId3"/>
              </a:rPr>
              <a:t>https://</a:t>
            </a:r>
            <a:r>
              <a:rPr lang="pl-PL" sz="1600" dirty="0" smtClean="0">
                <a:hlinkClick r:id="rId3"/>
              </a:rPr>
              <a:t>docs.microsoft.com/en-us/sql/t-sql/statements/create-procedure-transact-sql?view=sql-server-2017</a:t>
            </a:r>
            <a:r>
              <a:rPr lang="pl-PL" sz="1600" dirty="0" smtClean="0"/>
              <a:t> </a:t>
            </a:r>
            <a:endParaRPr lang="pl-PL" sz="16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3250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 smtClean="0"/>
              <a:t>Procedury</a:t>
            </a:r>
            <a:r>
              <a:rPr lang="en-US" dirty="0" smtClean="0"/>
              <a:t> z </a:t>
            </a:r>
            <a:r>
              <a:rPr lang="en-US" dirty="0" err="1" smtClean="0"/>
              <a:t>wieloma</a:t>
            </a:r>
            <a:r>
              <a:rPr lang="en-US" dirty="0" smtClean="0"/>
              <a:t> </a:t>
            </a:r>
            <a:r>
              <a:rPr lang="en-US" dirty="0" err="1" smtClean="0"/>
              <a:t>parametrami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801860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  <a:p>
            <a:pPr marL="228600" indent="0" fontAlgn="ctr"/>
            <a:endParaRPr lang="pl-PL" sz="1800" dirty="0" smtClean="0"/>
          </a:p>
          <a:p>
            <a:pPr marL="228600" indent="0" fontAlgn="ctr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182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en-US" sz="2000" dirty="0" err="1"/>
              <a:t>Zawansowane</a:t>
            </a:r>
            <a:r>
              <a:rPr lang="en-US" sz="2000" dirty="0"/>
              <a:t> </a:t>
            </a:r>
            <a:r>
              <a:rPr lang="en-US" sz="2000" dirty="0" err="1"/>
              <a:t>aspekty</a:t>
            </a:r>
            <a:r>
              <a:rPr lang="en-US" sz="2000" dirty="0"/>
              <a:t> </a:t>
            </a:r>
            <a:r>
              <a:rPr lang="en-US" sz="2000" dirty="0" err="1"/>
              <a:t>języka</a:t>
            </a:r>
            <a:r>
              <a:rPr lang="en-US" sz="2000" dirty="0"/>
              <a:t> SQL </a:t>
            </a:r>
            <a:r>
              <a:rPr lang="en-US" sz="2000" dirty="0" err="1"/>
              <a:t>i</a:t>
            </a:r>
            <a:r>
              <a:rPr lang="en-US" sz="2000" dirty="0"/>
              <a:t> TSQL - </a:t>
            </a:r>
            <a:r>
              <a:rPr lang="pl-PL" sz="2000" dirty="0"/>
              <a:t>8h (zajecia </a:t>
            </a:r>
            <a:r>
              <a:rPr lang="pl-PL" sz="2000" dirty="0" smtClean="0"/>
              <a:t>1,2)</a:t>
            </a:r>
            <a:endParaRPr lang="en-US" sz="2000" dirty="0"/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/>
              <a:t>K</a:t>
            </a:r>
            <a:r>
              <a:rPr lang="en-US" sz="2000" dirty="0" err="1"/>
              <a:t>oncepcje</a:t>
            </a:r>
            <a:r>
              <a:rPr lang="en-US" sz="2000" dirty="0"/>
              <a:t> </a:t>
            </a:r>
            <a:r>
              <a:rPr lang="en-US" sz="2000" dirty="0" err="1"/>
              <a:t>modelowania</a:t>
            </a:r>
            <a:r>
              <a:rPr lang="en-US" sz="2000" dirty="0"/>
              <a:t> </a:t>
            </a:r>
            <a:r>
              <a:rPr lang="en-US" sz="2000" dirty="0" err="1"/>
              <a:t>hurtowni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 (ROLAP, MOLAP, HOLAP) - </a:t>
            </a:r>
            <a:r>
              <a:rPr lang="pl-PL" sz="2000" dirty="0"/>
              <a:t>8h (zajecia</a:t>
            </a:r>
            <a:r>
              <a:rPr lang="en-US" sz="2000" dirty="0"/>
              <a:t> 3</a:t>
            </a:r>
            <a:r>
              <a:rPr lang="pl-PL" sz="2000" dirty="0" smtClean="0"/>
              <a:t>,4)</a:t>
            </a:r>
            <a:endParaRPr lang="en-US" sz="2000" dirty="0"/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err="1"/>
              <a:t>T</a:t>
            </a:r>
            <a:r>
              <a:rPr lang="en-US" sz="2000" dirty="0" err="1" smtClean="0"/>
              <a:t>echnologie</a:t>
            </a:r>
            <a:r>
              <a:rPr lang="en-US" sz="2000" dirty="0" smtClean="0"/>
              <a:t> </a:t>
            </a:r>
            <a:r>
              <a:rPr lang="en-US" sz="2000" dirty="0"/>
              <a:t>ETL/ELT  - </a:t>
            </a:r>
            <a:r>
              <a:rPr lang="pl-PL" sz="2000" dirty="0"/>
              <a:t>4</a:t>
            </a:r>
            <a:r>
              <a:rPr lang="pl-PL" sz="2000" dirty="0" smtClean="0"/>
              <a:t>h </a:t>
            </a:r>
            <a:r>
              <a:rPr lang="pl-PL" sz="2000" dirty="0"/>
              <a:t>(zajecia 5</a:t>
            </a:r>
            <a:r>
              <a:rPr lang="pl-PL" sz="2000" dirty="0" smtClean="0"/>
              <a:t>)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Analiza i wizualizacja danych (zajęcia 6)</a:t>
            </a:r>
            <a:endParaRPr lang="en-US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en-US" sz="3200" b="1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Materia</a:t>
            </a: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ły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Data Warehouse </a:t>
            </a:r>
            <a:r>
              <a:rPr lang="en-US" sz="2000" dirty="0" smtClean="0"/>
              <a:t>Toolkit</a:t>
            </a:r>
            <a:r>
              <a:rPr lang="pl-PL" sz="2000" dirty="0" smtClean="0"/>
              <a:t> (Ralph Kimball, Margy Ross)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Tutoriale </a:t>
            </a:r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docs.microsoft.com/en-us/sql/t-sql/tutorial-writing-transact-sql-statements?view=sql-server-ver15</a:t>
            </a:r>
            <a:endParaRPr lang="pl-PL" dirty="0" smtClean="0"/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www.tutorialspoint.com/t_sql/index.htm</a:t>
            </a:r>
            <a:endParaRPr lang="pl-PL" dirty="0" smtClean="0"/>
          </a:p>
          <a:p>
            <a:pPr marL="1028700" lvl="1" indent="-342900" fontAlgn="ctr"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Zawansowane</a:t>
            </a:r>
            <a:r>
              <a:rPr lang="en-US" dirty="0"/>
              <a:t> </a:t>
            </a:r>
            <a:r>
              <a:rPr lang="en-US" dirty="0" err="1"/>
              <a:t>aspekty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SQL </a:t>
            </a:r>
            <a:r>
              <a:rPr lang="en-US" dirty="0" err="1"/>
              <a:t>i</a:t>
            </a:r>
            <a:r>
              <a:rPr lang="en-US" dirty="0"/>
              <a:t> TSQL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pl-PL" sz="2000" dirty="0" smtClean="0"/>
              <a:t>Instalacja hurtowni danych AdventureWorksDW</a:t>
            </a:r>
          </a:p>
          <a:p>
            <a:pPr marL="571500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github.com/Microsoft/sql-server-samples/releases/tag/adventureworks</a:t>
            </a:r>
            <a:r>
              <a:rPr lang="pl-PL" sz="2000" dirty="0" smtClean="0"/>
              <a:t> </a:t>
            </a:r>
            <a:endParaRPr lang="en-US" sz="20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2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/>
              <a:t>DDL (Data Definition Language)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2400" b="1" dirty="0"/>
              <a:t>CREATE, ALTER, DROP</a:t>
            </a:r>
            <a:r>
              <a:rPr lang="pl-PL" sz="2400" b="1" dirty="0"/>
              <a:t> and TRUNCATE</a:t>
            </a:r>
            <a:endParaRPr lang="en-US" sz="2400" b="1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x-none" sz="2400" dirty="0"/>
              <a:t>CREATE </a:t>
            </a:r>
            <a:r>
              <a:rPr lang="pl-PL" sz="2400" dirty="0"/>
              <a:t>-</a:t>
            </a:r>
            <a:r>
              <a:rPr lang="x-none" sz="2400" dirty="0"/>
              <a:t> is used to create the database or its objects (like table, index, function, views, store procedure and triggers).</a:t>
            </a:r>
            <a:endParaRPr lang="en-US" sz="2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x-none" sz="2400" dirty="0"/>
              <a:t>DROP </a:t>
            </a:r>
            <a:r>
              <a:rPr lang="pl-PL" sz="2400" dirty="0"/>
              <a:t>-</a:t>
            </a:r>
            <a:r>
              <a:rPr lang="x-none" sz="2400" dirty="0"/>
              <a:t> is used to delete objects from the database.</a:t>
            </a:r>
            <a:endParaRPr lang="en-US" sz="2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x-none" sz="2400" dirty="0"/>
              <a:t>ALTER</a:t>
            </a:r>
            <a:r>
              <a:rPr lang="pl-PL" sz="2400" dirty="0"/>
              <a:t> - </a:t>
            </a:r>
            <a:r>
              <a:rPr lang="x-none" sz="2400" dirty="0"/>
              <a:t>is used to alter the structure of the database.</a:t>
            </a:r>
            <a:endParaRPr lang="en-US" sz="2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/>
              <a:t>TRUNCATE</a:t>
            </a:r>
            <a:r>
              <a:rPr lang="pl-PL" sz="2400" dirty="0"/>
              <a:t> - </a:t>
            </a:r>
            <a:r>
              <a:rPr lang="en-US" sz="2400" dirty="0"/>
              <a:t>is used to remove all records from a table, including all spaces allocated for the records are removed.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9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pl-PL" dirty="0"/>
              <a:t>DML (Data </a:t>
            </a:r>
            <a:r>
              <a:rPr lang="en-US" dirty="0"/>
              <a:t>Manipulation </a:t>
            </a:r>
            <a:r>
              <a:rPr lang="pl-PL" dirty="0"/>
              <a:t>Language) 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2400" b="1" dirty="0"/>
              <a:t>SELECT, INSERT, UPDATE and DELETE</a:t>
            </a:r>
            <a:endParaRPr sz="24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4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DCL</a:t>
            </a:r>
            <a:r>
              <a:rPr lang="pl-PL" dirty="0"/>
              <a:t>  </a:t>
            </a:r>
            <a:r>
              <a:rPr lang="en-US" dirty="0"/>
              <a:t>(Data Control Language)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2400" b="1" dirty="0" smtClean="0"/>
              <a:t>GRANT </a:t>
            </a:r>
            <a:r>
              <a:rPr lang="en-US" sz="2400" b="1" dirty="0"/>
              <a:t>and REVOKE 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GRANT</a:t>
            </a:r>
            <a:r>
              <a:rPr lang="pl-PL" sz="2400" dirty="0" smtClean="0"/>
              <a:t> </a:t>
            </a: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dirty="0" smtClean="0"/>
              <a:t>gives </a:t>
            </a:r>
            <a:r>
              <a:rPr lang="en-US" sz="2400" dirty="0"/>
              <a:t>user’s access privileges to database.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REVOKE</a:t>
            </a:r>
            <a:r>
              <a:rPr lang="pl-PL" sz="2400" dirty="0" smtClean="0"/>
              <a:t> </a:t>
            </a:r>
            <a:r>
              <a:rPr lang="en-US" sz="2400" dirty="0" smtClean="0"/>
              <a:t>-</a:t>
            </a:r>
            <a:r>
              <a:rPr lang="pl-PL" sz="2400" dirty="0" smtClean="0"/>
              <a:t> </a:t>
            </a:r>
            <a:r>
              <a:rPr lang="en-US" sz="2400" dirty="0" smtClean="0"/>
              <a:t>withdraw </a:t>
            </a:r>
            <a:r>
              <a:rPr lang="en-US" sz="2400" dirty="0"/>
              <a:t>user’s access privileges given by using the GRANT command.</a:t>
            </a:r>
          </a:p>
        </p:txBody>
      </p:sp>
    </p:spTree>
    <p:extLst>
      <p:ext uri="{BB962C8B-B14F-4D97-AF65-F5344CB8AC3E}">
        <p14:creationId xmlns:p14="http://schemas.microsoft.com/office/powerpoint/2010/main" val="20213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1220</Words>
  <Application>Microsoft Office PowerPoint</Application>
  <PresentationFormat>Custom</PresentationFormat>
  <Paragraphs>272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Georgia</vt:lpstr>
      <vt:lpstr>Office Theme</vt:lpstr>
      <vt:lpstr>Zaawansowane bazy danych i hurtownie danych</vt:lpstr>
      <vt:lpstr>Szymon Zabiełło</vt:lpstr>
      <vt:lpstr>Informacje organizacyjne</vt:lpstr>
      <vt:lpstr>Plan</vt:lpstr>
      <vt:lpstr>Materiały</vt:lpstr>
      <vt:lpstr>Zawansowane aspekty języka SQL i TSQL</vt:lpstr>
      <vt:lpstr>DDL (Data Definition Language)</vt:lpstr>
      <vt:lpstr>DML (Data Manipulation Language) </vt:lpstr>
      <vt:lpstr>DCL  (Data Control Language)</vt:lpstr>
      <vt:lpstr>TCL (Transaction Control Language) </vt:lpstr>
      <vt:lpstr>SELECT - INTO</vt:lpstr>
      <vt:lpstr>SELECT - INTO</vt:lpstr>
      <vt:lpstr>SELECT - INTO</vt:lpstr>
      <vt:lpstr>Temporary tables in MSSQL</vt:lpstr>
      <vt:lpstr>Temporary tables in MSSQL</vt:lpstr>
      <vt:lpstr>Temporary tables in MSSQL</vt:lpstr>
      <vt:lpstr>Temporary tables in MSSQL</vt:lpstr>
      <vt:lpstr>Temporary tables in MSSQL</vt:lpstr>
      <vt:lpstr>Window functions</vt:lpstr>
      <vt:lpstr>SELECT - OVER</vt:lpstr>
      <vt:lpstr>SELECT - OVER</vt:lpstr>
      <vt:lpstr>SELECT - OVER</vt:lpstr>
      <vt:lpstr>SELECT - OVER</vt:lpstr>
      <vt:lpstr>SELECT - OVER</vt:lpstr>
      <vt:lpstr>SELECT - OVER</vt:lpstr>
      <vt:lpstr>SELECT - OVER</vt:lpstr>
      <vt:lpstr>Analytic functions</vt:lpstr>
      <vt:lpstr>Analytic functions</vt:lpstr>
      <vt:lpstr>Analytic functions</vt:lpstr>
      <vt:lpstr>With</vt:lpstr>
      <vt:lpstr>MERGE</vt:lpstr>
      <vt:lpstr>MERGE</vt:lpstr>
      <vt:lpstr>String Functions</vt:lpstr>
      <vt:lpstr>Procedury</vt:lpstr>
      <vt:lpstr>Procedury z 1 parametrem</vt:lpstr>
      <vt:lpstr>Procedury z wieloma parametrami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Szymon Zabiello</cp:lastModifiedBy>
  <cp:revision>97</cp:revision>
  <dcterms:modified xsi:type="dcterms:W3CDTF">2020-02-29T08:31:12Z</dcterms:modified>
</cp:coreProperties>
</file>