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9"/>
  </p:notesMasterIdLst>
  <p:sldIdLst>
    <p:sldId id="256" r:id="rId2"/>
    <p:sldId id="288" r:id="rId3"/>
    <p:sldId id="289" r:id="rId4"/>
    <p:sldId id="291" r:id="rId5"/>
    <p:sldId id="293" r:id="rId6"/>
    <p:sldId id="290" r:id="rId7"/>
    <p:sldId id="292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3" r:id="rId16"/>
    <p:sldId id="301" r:id="rId17"/>
    <p:sldId id="302" r:id="rId18"/>
    <p:sldId id="305" r:id="rId19"/>
    <p:sldId id="304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5" r:id="rId29"/>
    <p:sldId id="318" r:id="rId30"/>
    <p:sldId id="316" r:id="rId31"/>
    <p:sldId id="317" r:id="rId32"/>
    <p:sldId id="320" r:id="rId33"/>
    <p:sldId id="312" r:id="rId34"/>
    <p:sldId id="323" r:id="rId35"/>
    <p:sldId id="319" r:id="rId36"/>
    <p:sldId id="321" r:id="rId37"/>
    <p:sldId id="322" r:id="rId38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0" y="-18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839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49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053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914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525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072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81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300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98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131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192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58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316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248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382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303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102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232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300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8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280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275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973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415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728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979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649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976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93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34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2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19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56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10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43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Hurtownie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danych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Szymon 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Zabie</a:t>
            </a:r>
            <a:r>
              <a:rPr lang="pl-PL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łło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lang="pl-PL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dirty="0" smtClean="0"/>
              <a:t>2020-02-</a:t>
            </a:r>
            <a:r>
              <a:rPr lang="en-US" dirty="0" smtClean="0"/>
              <a:t>14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Star vs Snowflake schema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10.02.2018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mage result for star schema vs snowflake sch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57" y="2342832"/>
            <a:ext cx="7129145" cy="374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Star schema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" y="1936749"/>
            <a:ext cx="94392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Tabela faktu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/>
            <a:r>
              <a:rPr lang="pl-PL" sz="2400" dirty="0" smtClean="0"/>
              <a:t>Tranzakcja biznesowa uwidoczniona w tabeli faktu</a:t>
            </a:r>
          </a:p>
          <a:p>
            <a:pPr marL="228600" indent="0" fontAlgn="ctr"/>
            <a:endParaRPr lang="pl-P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73" y="2272166"/>
            <a:ext cx="8582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Tabela wymiaru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/>
            <a:r>
              <a:rPr lang="pl-PL" sz="2400" dirty="0" smtClean="0"/>
              <a:t>Tabele wymiarów zawierają kontekst</a:t>
            </a:r>
          </a:p>
          <a:p>
            <a:pPr marL="228600" indent="0"/>
            <a:r>
              <a:rPr lang="pl-PL" sz="2400" dirty="0"/>
              <a:t>p</a:t>
            </a:r>
            <a:r>
              <a:rPr lang="pl-PL" sz="2400" dirty="0" smtClean="0"/>
              <a:t>rocesu biznesowego </a:t>
            </a:r>
          </a:p>
          <a:p>
            <a:pPr marL="228600" indent="0" fontAlgn="ctr"/>
            <a:endParaRPr lang="pl-P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8" y="1218081"/>
            <a:ext cx="38957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Star Schema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/>
            <a:r>
              <a:rPr lang="pl-PL" sz="2400" dirty="0" smtClean="0"/>
              <a:t>Tabela faktu i tabele wymiarów połączone w schemat gwiazdy</a:t>
            </a:r>
          </a:p>
          <a:p>
            <a:pPr marL="228600" indent="0" fontAlgn="ctr"/>
            <a:endParaRPr lang="pl-P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" y="2586037"/>
            <a:ext cx="9420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Proces modelowania danych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>
              <a:buFontTx/>
              <a:buChar char="-"/>
            </a:pPr>
            <a:r>
              <a:rPr lang="pl-PL" sz="2400" dirty="0" smtClean="0"/>
              <a:t>Określ proces biznesowy, który modelujesz</a:t>
            </a:r>
          </a:p>
          <a:p>
            <a:pPr marL="514350" indent="-285750">
              <a:buFontTx/>
              <a:buChar char="-"/>
            </a:pPr>
            <a:r>
              <a:rPr lang="pl-PL" sz="2400" dirty="0" smtClean="0"/>
              <a:t>Zdefiniuj ‚ziarnistość danych’ (granularity)</a:t>
            </a:r>
          </a:p>
          <a:p>
            <a:pPr marL="514350" indent="-285750">
              <a:buFontTx/>
              <a:buChar char="-"/>
            </a:pPr>
            <a:r>
              <a:rPr lang="pl-PL" sz="2400" dirty="0" smtClean="0"/>
              <a:t>Zdefiniuj wymiary (</a:t>
            </a:r>
            <a:r>
              <a:rPr lang="en-US" sz="2400" dirty="0"/>
              <a:t>“who, what, where, when, why, and how”</a:t>
            </a:r>
            <a:r>
              <a:rPr lang="pl-PL" sz="2400" dirty="0" smtClean="0"/>
              <a:t>)</a:t>
            </a:r>
          </a:p>
          <a:p>
            <a:pPr marL="514350" indent="-285750">
              <a:buFontTx/>
              <a:buChar char="-"/>
            </a:pPr>
            <a:r>
              <a:rPr lang="pl-PL" sz="2400" dirty="0" smtClean="0"/>
              <a:t>Zdefiniuj fakty</a:t>
            </a:r>
          </a:p>
          <a:p>
            <a:pPr marL="514350" indent="-285750">
              <a:buFontTx/>
              <a:buChar char="-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93" y="4077138"/>
            <a:ext cx="8146861" cy="22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Techniki w modelowaniu hurtowni danych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211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Slowly changing dimension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1538713"/>
            <a:ext cx="9962983" cy="16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Slowly changing dimension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/>
          </a:p>
        </p:txBody>
      </p:sp>
      <p:pic>
        <p:nvPicPr>
          <p:cNvPr id="6" name="Picture 2" descr="http://www.kimballgroup.com/wp-content/uploads/2013/02/type-6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9" y="1460181"/>
            <a:ext cx="9883141" cy="578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Slowly changing dimension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 fontAlgn="ctr">
              <a:buFontTx/>
              <a:buChar char="-"/>
            </a:pPr>
            <a:r>
              <a:rPr lang="pl-PL" sz="1800" dirty="0" smtClean="0"/>
              <a:t>Business Key vs. Surrogate Key</a:t>
            </a:r>
          </a:p>
          <a:p>
            <a:pPr marL="514350" indent="-285750" fontAlgn="ctr">
              <a:buFontTx/>
              <a:buChar char="-"/>
            </a:pPr>
            <a:r>
              <a:rPr lang="pl-PL" sz="1800" dirty="0" smtClean="0"/>
              <a:t>Pola techniczne (np. date_inserted, valid_from, valid_to, status)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9684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en-US" sz="2000" dirty="0" err="1"/>
              <a:t>Zawansowane</a:t>
            </a:r>
            <a:r>
              <a:rPr lang="en-US" sz="2000" dirty="0"/>
              <a:t> </a:t>
            </a:r>
            <a:r>
              <a:rPr lang="en-US" sz="2000" dirty="0" err="1"/>
              <a:t>aspekty</a:t>
            </a:r>
            <a:r>
              <a:rPr lang="en-US" sz="2000" dirty="0"/>
              <a:t> </a:t>
            </a:r>
            <a:r>
              <a:rPr lang="en-US" sz="2000" dirty="0" err="1"/>
              <a:t>języka</a:t>
            </a:r>
            <a:r>
              <a:rPr lang="en-US" sz="2000" dirty="0"/>
              <a:t> SQL </a:t>
            </a:r>
            <a:r>
              <a:rPr lang="en-US" sz="2000" dirty="0" err="1"/>
              <a:t>i</a:t>
            </a:r>
            <a:r>
              <a:rPr lang="en-US" sz="2000" dirty="0"/>
              <a:t> TSQL - </a:t>
            </a:r>
            <a:r>
              <a:rPr lang="pl-PL" sz="2000" dirty="0"/>
              <a:t>8h (zajecia </a:t>
            </a:r>
            <a:r>
              <a:rPr lang="pl-PL" sz="2000" dirty="0" smtClean="0"/>
              <a:t>1,2)</a:t>
            </a:r>
            <a:endParaRPr lang="en-US" sz="2000" dirty="0"/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/>
              <a:t>K</a:t>
            </a:r>
            <a:r>
              <a:rPr lang="en-US" sz="2000" dirty="0" err="1"/>
              <a:t>oncepcje</a:t>
            </a:r>
            <a:r>
              <a:rPr lang="en-US" sz="2000" dirty="0"/>
              <a:t> </a:t>
            </a:r>
            <a:r>
              <a:rPr lang="en-US" sz="2000" dirty="0" err="1"/>
              <a:t>modelowania</a:t>
            </a:r>
            <a:r>
              <a:rPr lang="en-US" sz="2000" dirty="0"/>
              <a:t> </a:t>
            </a:r>
            <a:r>
              <a:rPr lang="en-US" sz="2000" dirty="0" err="1"/>
              <a:t>hurtowni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(ROLAP, MOLAP, HOLAP) - </a:t>
            </a:r>
            <a:r>
              <a:rPr lang="pl-PL" sz="2000" dirty="0"/>
              <a:t>8h (zajecia</a:t>
            </a:r>
            <a:r>
              <a:rPr lang="en-US" sz="2000" dirty="0"/>
              <a:t> 3</a:t>
            </a:r>
            <a:r>
              <a:rPr lang="pl-PL" sz="2000" dirty="0" smtClean="0"/>
              <a:t>,4)</a:t>
            </a:r>
            <a:endParaRPr lang="en-US" sz="2000" dirty="0"/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err="1"/>
              <a:t>T</a:t>
            </a:r>
            <a:r>
              <a:rPr lang="en-US" sz="2000" dirty="0" err="1" smtClean="0"/>
              <a:t>echnologie</a:t>
            </a:r>
            <a:r>
              <a:rPr lang="en-US" sz="2000" dirty="0" smtClean="0"/>
              <a:t> </a:t>
            </a:r>
            <a:r>
              <a:rPr lang="en-US" sz="2000" dirty="0"/>
              <a:t>ETL/ELT  - </a:t>
            </a:r>
            <a:r>
              <a:rPr lang="pl-PL" sz="2000" dirty="0"/>
              <a:t>4</a:t>
            </a:r>
            <a:r>
              <a:rPr lang="pl-PL" sz="2000" dirty="0" smtClean="0"/>
              <a:t>h </a:t>
            </a:r>
            <a:r>
              <a:rPr lang="pl-PL" sz="2000" dirty="0"/>
              <a:t>(zajecia 5</a:t>
            </a:r>
            <a:r>
              <a:rPr lang="pl-PL" sz="2000" dirty="0" smtClean="0"/>
              <a:t>)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Analiza i wizualizacja danych (zajęcia 6)</a:t>
            </a:r>
            <a:endParaRPr lang="en-US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Nulle w wymiarach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 fontAlgn="ctr">
              <a:buFontTx/>
              <a:buChar char="-"/>
            </a:pPr>
            <a:r>
              <a:rPr lang="pl-PL" sz="1800" dirty="0" smtClean="0"/>
              <a:t>Zamiast nulli wpisujemy np. Unknown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141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Wymiar daty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 fontAlgn="ctr">
              <a:buFontTx/>
              <a:buChar char="-"/>
            </a:pPr>
            <a:endParaRPr lang="pl-P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30" y="1538713"/>
            <a:ext cx="10362351" cy="29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Surrogate key w fakcie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285750" fontAlgn="ctr">
              <a:buFontTx/>
              <a:buChar char="-"/>
            </a:pPr>
            <a:r>
              <a:rPr lang="pl-PL" sz="1800" dirty="0" smtClean="0"/>
              <a:t>Dodatkowe unikalne ID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0680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 smtClean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1800" dirty="0" err="1" smtClean="0"/>
              <a:t>Jako</a:t>
            </a:r>
            <a:r>
              <a:rPr lang="en-US" sz="1800" dirty="0" smtClean="0"/>
              <a:t> </a:t>
            </a:r>
            <a:r>
              <a:rPr lang="en-US" sz="1800" dirty="0" err="1" smtClean="0"/>
              <a:t>przykad</a:t>
            </a:r>
            <a:r>
              <a:rPr lang="en-US" sz="1800" dirty="0" smtClean="0"/>
              <a:t> </a:t>
            </a:r>
            <a:r>
              <a:rPr lang="en-US" sz="1800" dirty="0" err="1" smtClean="0"/>
              <a:t>Hurtowni</a:t>
            </a:r>
            <a:r>
              <a:rPr lang="en-US" sz="1800" dirty="0" smtClean="0"/>
              <a:t> </a:t>
            </a:r>
            <a:r>
              <a:rPr lang="en-US" sz="1800" dirty="0" err="1" smtClean="0"/>
              <a:t>danych</a:t>
            </a:r>
            <a:r>
              <a:rPr lang="en-US" sz="1800" dirty="0" smtClean="0"/>
              <a:t> 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6034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 smtClean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/>
          </a:p>
        </p:txBody>
      </p:sp>
      <p:pic>
        <p:nvPicPr>
          <p:cNvPr id="1026" name="Picture 2" descr="https://image1.slideserve.com/1660684/er-diagram-adventure-works-sample-dw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713"/>
            <a:ext cx="10703932" cy="60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Analiza tabel w hurtowni danych: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2400" b="1" dirty="0" smtClean="0"/>
              <a:t>DimEmployee</a:t>
            </a:r>
            <a:endParaRPr lang="pl-PL" sz="3600" b="1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228600" indent="0" fontAlgn="ctr"/>
            <a:r>
              <a:rPr lang="pl-PL" sz="2400" dirty="0" smtClean="0"/>
              <a:t>Pytania:</a:t>
            </a:r>
          </a:p>
          <a:p>
            <a:pPr marL="228600" indent="0" fontAlgn="ctr"/>
            <a:r>
              <a:rPr lang="pl-PL" sz="2400" dirty="0" smtClean="0"/>
              <a:t>1. Które pole jest kluczem biznesowym?</a:t>
            </a:r>
          </a:p>
          <a:p>
            <a:pPr marL="228600" indent="0" fontAlgn="ctr"/>
            <a:r>
              <a:rPr lang="pl-PL" sz="2400" dirty="0" smtClean="0"/>
              <a:t>2. Które pole jest kluczem surrogate?</a:t>
            </a:r>
          </a:p>
          <a:p>
            <a:pPr marL="228600" indent="0" fontAlgn="ctr"/>
            <a:r>
              <a:rPr lang="pl-PL" sz="2400" dirty="0" smtClean="0"/>
              <a:t>3. Jakie pola techniczne zastosowano w tabeli?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61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Analiza tabel w hurtowni danych: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2400" b="1" dirty="0" smtClean="0"/>
              <a:t>DimEmployee</a:t>
            </a:r>
            <a:endParaRPr lang="pl-PL" sz="3600" b="1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228600" indent="0" fontAlgn="ctr"/>
            <a:r>
              <a:rPr lang="pl-PL" sz="2400" dirty="0" smtClean="0"/>
              <a:t>Zadanie:</a:t>
            </a:r>
          </a:p>
          <a:p>
            <a:pPr marL="228600" indent="0" fontAlgn="ctr"/>
            <a:r>
              <a:rPr lang="pl-PL" sz="2400" dirty="0" smtClean="0"/>
              <a:t>1. Znajdź pracowników, którzy występują w tabeli więcej niż jeden raz</a:t>
            </a:r>
            <a:endParaRPr lang="pl-PL" sz="2400" dirty="0"/>
          </a:p>
          <a:p>
            <a:pPr marL="228600" indent="0" fontAlgn="ctr"/>
            <a:r>
              <a:rPr lang="pl-PL" sz="2400" dirty="0" smtClean="0"/>
              <a:t>2. Napisz select, który wyświetli dane z tabeli DimEmployee dla tych pracowników (podpowiedź – użyj zapytania z p.1 jako subquery). </a:t>
            </a:r>
          </a:p>
          <a:p>
            <a:pPr marL="228600" indent="0" fontAlgn="ctr"/>
            <a:r>
              <a:rPr lang="pl-PL" sz="2400" dirty="0" smtClean="0"/>
              <a:t>Co możesz o nich powiedzieć?</a:t>
            </a:r>
            <a:endParaRPr lang="pl-PL" sz="1600" dirty="0" smtClean="0"/>
          </a:p>
        </p:txBody>
      </p:sp>
    </p:spTree>
    <p:extLst>
      <p:ext uri="{BB962C8B-B14F-4D97-AF65-F5344CB8AC3E}">
        <p14:creationId xmlns:p14="http://schemas.microsoft.com/office/powerpoint/2010/main" val="6170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Analiza tabel w hurtowni danych: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2400" b="1" dirty="0" err="1"/>
              <a:t>DimProduct</a:t>
            </a:r>
            <a:endParaRPr lang="pl-PL" sz="3600" b="1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228600" indent="0" fontAlgn="ctr"/>
            <a:r>
              <a:rPr lang="pl-PL" sz="2400" dirty="0" smtClean="0"/>
              <a:t>Pytania:</a:t>
            </a:r>
          </a:p>
          <a:p>
            <a:pPr marL="228600" indent="0" fontAlgn="ctr"/>
            <a:r>
              <a:rPr lang="pl-PL" sz="2400" dirty="0" smtClean="0"/>
              <a:t>1. Które pole jest kluczem biznesowym?</a:t>
            </a:r>
          </a:p>
          <a:p>
            <a:pPr marL="228600" indent="0" fontAlgn="ctr"/>
            <a:r>
              <a:rPr lang="pl-PL" sz="2400" dirty="0" smtClean="0"/>
              <a:t>2. Które pole jest kluczem surrogate?</a:t>
            </a:r>
          </a:p>
          <a:p>
            <a:pPr marL="228600" indent="0" fontAlgn="ctr"/>
            <a:r>
              <a:rPr lang="pl-PL" sz="2400" dirty="0" smtClean="0"/>
              <a:t>3. Jakie pola techniczne zastosowano w tabeli?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09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Analiza tabel w hurtowni danych: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2400" b="1" dirty="0" err="1"/>
              <a:t>DimProduct</a:t>
            </a:r>
            <a:endParaRPr lang="pl-PL" sz="3600" b="1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 smtClean="0"/>
          </a:p>
          <a:p>
            <a:pPr marL="228600" indent="0" fontAlgn="ctr"/>
            <a:r>
              <a:rPr lang="pl-PL" sz="2400" dirty="0"/>
              <a:t>Zadanie:</a:t>
            </a:r>
          </a:p>
          <a:p>
            <a:pPr marL="228600" indent="0" fontAlgn="ctr"/>
            <a:r>
              <a:rPr lang="pl-PL" sz="2400" dirty="0"/>
              <a:t>1. Znajdź </a:t>
            </a:r>
            <a:r>
              <a:rPr lang="pl-PL" sz="2400" dirty="0" smtClean="0"/>
              <a:t>produkty, które </a:t>
            </a:r>
            <a:r>
              <a:rPr lang="pl-PL" sz="2400" dirty="0"/>
              <a:t>występują w tabeli więcej niż jeden raz</a:t>
            </a:r>
          </a:p>
          <a:p>
            <a:pPr marL="228600" indent="0" fontAlgn="ctr"/>
            <a:r>
              <a:rPr lang="pl-PL" sz="2400" dirty="0"/>
              <a:t>2. Napisz select, który wyświetli dane z tabeli </a:t>
            </a:r>
            <a:r>
              <a:rPr lang="pl-PL" sz="2400" dirty="0" smtClean="0"/>
              <a:t>DimProducts </a:t>
            </a:r>
            <a:r>
              <a:rPr lang="pl-PL" sz="2400" dirty="0"/>
              <a:t>dla tych </a:t>
            </a:r>
            <a:r>
              <a:rPr lang="pl-PL" sz="2400" dirty="0" smtClean="0"/>
              <a:t>produktów. </a:t>
            </a:r>
            <a:r>
              <a:rPr lang="pl-PL" sz="2400" dirty="0"/>
              <a:t>Co możesz o nich powiedzieć?</a:t>
            </a:r>
          </a:p>
          <a:p>
            <a:pPr marL="228600" indent="0" fontAlgn="ctr"/>
            <a:endParaRPr lang="pl-PL" sz="36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351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Analiza tabel w hurtowni danych: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DimProduct</a:t>
            </a:r>
            <a:r>
              <a:rPr lang="pl-PL" sz="2400" b="1" dirty="0" smtClean="0"/>
              <a:t>Category</a:t>
            </a:r>
            <a:endParaRPr lang="pl-PL" sz="3600" b="1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228600" indent="0" fontAlgn="ctr"/>
            <a:r>
              <a:rPr lang="pl-PL" sz="2400" dirty="0" smtClean="0"/>
              <a:t>Pytania:</a:t>
            </a:r>
          </a:p>
          <a:p>
            <a:pPr marL="228600" indent="0" fontAlgn="ctr"/>
            <a:r>
              <a:rPr lang="pl-PL" sz="2400" dirty="0" smtClean="0"/>
              <a:t>1. Dlaczego ta tabela ma tylko kilka rekordów?</a:t>
            </a:r>
          </a:p>
        </p:txBody>
      </p:sp>
    </p:spTree>
    <p:extLst>
      <p:ext uri="{BB962C8B-B14F-4D97-AF65-F5344CB8AC3E}">
        <p14:creationId xmlns:p14="http://schemas.microsoft.com/office/powerpoint/2010/main" val="38860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Materia</a:t>
            </a: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ły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en-US" sz="2000" dirty="0"/>
              <a:t>The Data Warehouse </a:t>
            </a:r>
            <a:r>
              <a:rPr lang="en-US" sz="2000" dirty="0" smtClean="0"/>
              <a:t>Toolkit</a:t>
            </a:r>
            <a:r>
              <a:rPr lang="pl-PL" sz="2000" dirty="0" smtClean="0"/>
              <a:t>(Ralph Kimball, Margy Ross)</a:t>
            </a:r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143821"/>
            <a:ext cx="7528560" cy="54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Analiza tabel w hurtowni danych: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2400" b="1" dirty="0" smtClean="0"/>
              <a:t>Dim</a:t>
            </a:r>
            <a:r>
              <a:rPr lang="pl-PL" sz="2400" b="1" dirty="0" smtClean="0"/>
              <a:t>Date</a:t>
            </a:r>
            <a:endParaRPr lang="pl-PL" sz="3600" b="1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228600" indent="0" fontAlgn="ctr"/>
            <a:r>
              <a:rPr lang="pl-PL" sz="2400" dirty="0" smtClean="0"/>
              <a:t>Pytania:</a:t>
            </a:r>
          </a:p>
          <a:p>
            <a:pPr marL="228600" indent="0" fontAlgn="ctr"/>
            <a:r>
              <a:rPr lang="pl-PL" sz="2400" dirty="0" smtClean="0"/>
              <a:t>1. Dlaczego w tej tabeli nie ma pól technicznych?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4078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/>
              <a:t>Adventure Works DW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Analiza tabel w hurtowni danych: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2400" b="1" dirty="0"/>
              <a:t>FactInternetSales</a:t>
            </a:r>
            <a:endParaRPr lang="pl-PL" sz="3600" b="1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3600" dirty="0"/>
          </a:p>
          <a:p>
            <a:pPr marL="228600" indent="0" fontAlgn="ctr"/>
            <a:r>
              <a:rPr lang="pl-PL" sz="2400" dirty="0" smtClean="0"/>
              <a:t>Pytania:</a:t>
            </a:r>
          </a:p>
          <a:p>
            <a:pPr marL="228600" indent="0" fontAlgn="ctr"/>
            <a:r>
              <a:rPr lang="pl-PL" sz="2400" dirty="0" smtClean="0"/>
              <a:t>1. Z jakich kolumn głównie składa się ta tabela?</a:t>
            </a:r>
          </a:p>
          <a:p>
            <a:pPr marL="228600" indent="0" fontAlgn="ctr"/>
            <a:r>
              <a:rPr lang="pl-PL" sz="2400" dirty="0" smtClean="0"/>
              <a:t>2. Które pola pozwolą obliczyć wartość sprzedaży?</a:t>
            </a:r>
          </a:p>
          <a:p>
            <a:pPr marL="228600" indent="0" fontAlgn="ctr"/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303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Łączenie tabel faktu i wymiaru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pic>
        <p:nvPicPr>
          <p:cNvPr id="1026" name="Picture 2" descr="Image result for dimension to fact table relation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15" y="1218081"/>
            <a:ext cx="5755829" cy="61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Ćwiczenie 1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Napisz zapytanie, które pokaże wartość sprzedaży (FactInternetSales) pogrupowaną po kategoriach produktu (DimProductCategory)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5660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Ćwiczenie 1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351281"/>
            <a:ext cx="9801860" cy="511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-- where join</a:t>
            </a:r>
          </a:p>
          <a:p>
            <a:r>
              <a:rPr lang="en-US" dirty="0"/>
              <a:t>  select </a:t>
            </a:r>
            <a:r>
              <a:rPr lang="en-US" dirty="0" err="1"/>
              <a:t>pc.EnglishProductCategoryName</a:t>
            </a:r>
            <a:r>
              <a:rPr lang="en-US" dirty="0"/>
              <a:t> as </a:t>
            </a:r>
            <a:r>
              <a:rPr lang="en-US" dirty="0" err="1"/>
              <a:t>CategoryName</a:t>
            </a:r>
            <a:endParaRPr lang="en-US" dirty="0"/>
          </a:p>
          <a:p>
            <a:r>
              <a:rPr lang="en-US" dirty="0"/>
              <a:t> ,sum(</a:t>
            </a:r>
            <a:r>
              <a:rPr lang="en-US" dirty="0" err="1"/>
              <a:t>fs.SalesAmount</a:t>
            </a:r>
            <a:r>
              <a:rPr lang="en-US" dirty="0"/>
              <a:t>) as </a:t>
            </a:r>
            <a:r>
              <a:rPr lang="en-US" dirty="0" err="1"/>
              <a:t>TotalSales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FROM 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FactInternetSales</a:t>
            </a:r>
            <a:r>
              <a:rPr lang="en-US" dirty="0"/>
              <a:t>] fs,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DimProduct</a:t>
            </a:r>
            <a:r>
              <a:rPr lang="en-US" dirty="0"/>
              <a:t>] p, </a:t>
            </a:r>
          </a:p>
          <a:p>
            <a:r>
              <a:rPr lang="en-US" dirty="0"/>
              <a:t>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DimProductSubcategory</a:t>
            </a:r>
            <a:r>
              <a:rPr lang="en-US" dirty="0"/>
              <a:t>] </a:t>
            </a:r>
            <a:r>
              <a:rPr lang="en-US" dirty="0" err="1"/>
              <a:t>ps</a:t>
            </a:r>
            <a:r>
              <a:rPr lang="en-US" dirty="0"/>
              <a:t>, </a:t>
            </a:r>
            <a:r>
              <a:rPr lang="en-US" dirty="0" err="1"/>
              <a:t>dbo.DimProductCategory</a:t>
            </a:r>
            <a:r>
              <a:rPr lang="en-US" dirty="0"/>
              <a:t> pc</a:t>
            </a:r>
          </a:p>
          <a:p>
            <a:r>
              <a:rPr lang="en-US" dirty="0"/>
              <a:t>  where 1=1</a:t>
            </a:r>
          </a:p>
          <a:p>
            <a:r>
              <a:rPr lang="en-US" dirty="0"/>
              <a:t>    and </a:t>
            </a:r>
            <a:r>
              <a:rPr lang="en-US" dirty="0" err="1"/>
              <a:t>fs.ProductKey</a:t>
            </a:r>
            <a:r>
              <a:rPr lang="en-US" dirty="0"/>
              <a:t> = </a:t>
            </a:r>
            <a:r>
              <a:rPr lang="en-US" dirty="0" err="1"/>
              <a:t>p.ProductKey</a:t>
            </a:r>
            <a:endParaRPr lang="en-US" dirty="0"/>
          </a:p>
          <a:p>
            <a:r>
              <a:rPr lang="en-US" dirty="0"/>
              <a:t>    and </a:t>
            </a:r>
            <a:r>
              <a:rPr lang="en-US" dirty="0" err="1"/>
              <a:t>p.ProductSubcategoryKey</a:t>
            </a:r>
            <a:r>
              <a:rPr lang="en-US" dirty="0"/>
              <a:t> = </a:t>
            </a:r>
            <a:r>
              <a:rPr lang="en-US" dirty="0" err="1"/>
              <a:t>ps.ProductSubcategoryKey</a:t>
            </a:r>
            <a:endParaRPr lang="en-US" dirty="0"/>
          </a:p>
          <a:p>
            <a:r>
              <a:rPr lang="en-US" dirty="0"/>
              <a:t>    and </a:t>
            </a:r>
            <a:r>
              <a:rPr lang="en-US" dirty="0" err="1"/>
              <a:t>ps.ProductCategoryKey</a:t>
            </a:r>
            <a:r>
              <a:rPr lang="en-US" dirty="0"/>
              <a:t> = </a:t>
            </a:r>
            <a:r>
              <a:rPr lang="en-US" dirty="0" err="1"/>
              <a:t>pc.ProductCategoryKey</a:t>
            </a:r>
            <a:endParaRPr lang="en-US" dirty="0"/>
          </a:p>
          <a:p>
            <a:r>
              <a:rPr lang="en-US" dirty="0"/>
              <a:t>  group by </a:t>
            </a:r>
            <a:r>
              <a:rPr lang="en-US" dirty="0" err="1"/>
              <a:t>pc.EnglishProductCategoryName</a:t>
            </a:r>
            <a:endParaRPr lang="en-US" dirty="0"/>
          </a:p>
          <a:p>
            <a:r>
              <a:rPr lang="en-US" dirty="0"/>
              <a:t>  ;</a:t>
            </a:r>
          </a:p>
          <a:p>
            <a:r>
              <a:rPr lang="en-US" dirty="0"/>
              <a:t>--classic join</a:t>
            </a:r>
          </a:p>
          <a:p>
            <a:r>
              <a:rPr lang="en-US" dirty="0"/>
              <a:t>  select </a:t>
            </a:r>
            <a:r>
              <a:rPr lang="en-US" dirty="0" err="1"/>
              <a:t>pc.EnglishProductCategoryName</a:t>
            </a:r>
            <a:r>
              <a:rPr lang="en-US" dirty="0"/>
              <a:t> as </a:t>
            </a:r>
            <a:r>
              <a:rPr lang="en-US" dirty="0" err="1"/>
              <a:t>CategoryName</a:t>
            </a:r>
            <a:endParaRPr lang="en-US" dirty="0"/>
          </a:p>
          <a:p>
            <a:r>
              <a:rPr lang="en-US" dirty="0"/>
              <a:t> ,sum(</a:t>
            </a:r>
            <a:r>
              <a:rPr lang="en-US" dirty="0" err="1"/>
              <a:t>fs.SalesAmount</a:t>
            </a:r>
            <a:r>
              <a:rPr lang="en-US" dirty="0"/>
              <a:t>) as </a:t>
            </a:r>
            <a:r>
              <a:rPr lang="en-US" dirty="0" err="1"/>
              <a:t>TotalSales</a:t>
            </a:r>
            <a:r>
              <a:rPr lang="en-US" dirty="0"/>
              <a:t> </a:t>
            </a:r>
          </a:p>
          <a:p>
            <a:r>
              <a:rPr lang="en-US" dirty="0"/>
              <a:t>  FROM 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FactInternetSales</a:t>
            </a:r>
            <a:r>
              <a:rPr lang="en-US" dirty="0"/>
              <a:t>] fs join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DimProduct</a:t>
            </a:r>
            <a:r>
              <a:rPr lang="en-US" dirty="0"/>
              <a:t>] p</a:t>
            </a:r>
          </a:p>
          <a:p>
            <a:r>
              <a:rPr lang="en-US" dirty="0"/>
              <a:t>on </a:t>
            </a:r>
            <a:r>
              <a:rPr lang="en-US" dirty="0" err="1"/>
              <a:t>fs.ProductKey</a:t>
            </a:r>
            <a:r>
              <a:rPr lang="en-US" dirty="0"/>
              <a:t> = </a:t>
            </a:r>
            <a:r>
              <a:rPr lang="en-US" dirty="0" err="1"/>
              <a:t>p.ProductKey</a:t>
            </a:r>
            <a:endParaRPr lang="en-US" dirty="0"/>
          </a:p>
          <a:p>
            <a:r>
              <a:rPr lang="en-US" dirty="0"/>
              <a:t>join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DimProductSubcategory</a:t>
            </a:r>
            <a:r>
              <a:rPr lang="en-US" dirty="0"/>
              <a:t>]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p.ProductSubcategoryKey</a:t>
            </a:r>
            <a:r>
              <a:rPr lang="en-US" dirty="0"/>
              <a:t> = </a:t>
            </a:r>
            <a:r>
              <a:rPr lang="en-US" dirty="0" err="1"/>
              <a:t>ps.ProductSubcategoryKey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dbo.DimProductCategory</a:t>
            </a:r>
            <a:r>
              <a:rPr lang="en-US" dirty="0"/>
              <a:t> pc</a:t>
            </a:r>
          </a:p>
          <a:p>
            <a:r>
              <a:rPr lang="en-US" dirty="0"/>
              <a:t>on </a:t>
            </a:r>
            <a:r>
              <a:rPr lang="en-US" dirty="0" err="1"/>
              <a:t>ps.ProductCategoryKey</a:t>
            </a:r>
            <a:r>
              <a:rPr lang="en-US" dirty="0"/>
              <a:t> = </a:t>
            </a:r>
            <a:r>
              <a:rPr lang="en-US" dirty="0" err="1"/>
              <a:t>pc.ProductCategoryKey</a:t>
            </a:r>
            <a:endParaRPr lang="en-US" dirty="0"/>
          </a:p>
          <a:p>
            <a:r>
              <a:rPr lang="en-US" dirty="0"/>
              <a:t>  group by </a:t>
            </a:r>
            <a:r>
              <a:rPr lang="en-US" dirty="0" err="1"/>
              <a:t>pc.EnglishProductCategoryName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6092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Ćwiczenie 1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 smtClean="0"/>
              <a:t>Rozwiń swoje zapytanie dodając grupowanie po:</a:t>
            </a:r>
          </a:p>
          <a:p>
            <a:pPr marL="571500" indent="-342900" fontAlgn="ctr">
              <a:buFontTx/>
              <a:buChar char="-"/>
            </a:pPr>
            <a:r>
              <a:rPr lang="pl-PL" sz="2400" dirty="0" smtClean="0"/>
              <a:t>Roku sprzedaży (DimDate)</a:t>
            </a:r>
          </a:p>
          <a:p>
            <a:pPr marL="571500" indent="-342900" fontAlgn="ctr">
              <a:buFontTx/>
              <a:buChar char="-"/>
            </a:pPr>
            <a:r>
              <a:rPr lang="pl-PL" sz="2400" dirty="0"/>
              <a:t>Podkategorii (</a:t>
            </a:r>
            <a:r>
              <a:rPr lang="pl-PL" sz="2400" dirty="0" smtClean="0"/>
              <a:t>DimProductSubcategory)</a:t>
            </a:r>
          </a:p>
          <a:p>
            <a:pPr marL="514350" indent="-285750" fontAlgn="ctr">
              <a:buFontTx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2525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Ćwiczenie 2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2400" dirty="0"/>
              <a:t>Napisz zapytanie, które pokaże wartość sprzedaży (FactInternetSales) pogrupowaną po p</a:t>
            </a:r>
            <a:r>
              <a:rPr lang="pl-PL" sz="2400" dirty="0" smtClean="0"/>
              <a:t>odkategorii </a:t>
            </a:r>
            <a:r>
              <a:rPr lang="pl-PL" sz="2400" dirty="0"/>
              <a:t>(</a:t>
            </a:r>
            <a:r>
              <a:rPr lang="pl-PL" sz="2400" dirty="0" smtClean="0"/>
              <a:t>DimProductSubcategory) oraz terytorium (DimSalesTerritory)</a:t>
            </a:r>
          </a:p>
          <a:p>
            <a:pPr marL="514350" indent="-285750" fontAlgn="ctr">
              <a:buFontTx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7035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dirty="0" smtClean="0"/>
              <a:t>Case Study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sp>
        <p:nvSpPr>
          <p:cNvPr id="5" name="Google Shape;202;p21"/>
          <p:cNvSpPr txBox="1">
            <a:spLocks noGrp="1"/>
          </p:cNvSpPr>
          <p:nvPr>
            <p:ph type="body" idx="1"/>
          </p:nvPr>
        </p:nvSpPr>
        <p:spPr>
          <a:xfrm>
            <a:off x="673100" y="16911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2400" dirty="0" err="1" smtClean="0"/>
              <a:t>Jeste</a:t>
            </a:r>
            <a:r>
              <a:rPr lang="pl-PL" sz="2400" dirty="0" smtClean="0"/>
              <a:t>ś</a:t>
            </a:r>
            <a:r>
              <a:rPr lang="en-US" sz="2400" dirty="0" smtClean="0"/>
              <a:t> In</a:t>
            </a:r>
            <a:r>
              <a:rPr lang="pl-PL" sz="2400" dirty="0" smtClean="0"/>
              <a:t>ż</a:t>
            </a:r>
            <a:r>
              <a:rPr lang="en-US" sz="2400" dirty="0" err="1" smtClean="0"/>
              <a:t>ynierem</a:t>
            </a:r>
            <a:r>
              <a:rPr lang="en-US" sz="2400" dirty="0" smtClean="0"/>
              <a:t> Business </a:t>
            </a:r>
            <a:r>
              <a:rPr lang="en-US" sz="2400" dirty="0" err="1" smtClean="0"/>
              <a:t>Inteligence</a:t>
            </a:r>
            <a:r>
              <a:rPr lang="en-US" sz="2400" dirty="0" smtClean="0"/>
              <a:t> w </a:t>
            </a:r>
            <a:r>
              <a:rPr lang="en-US" sz="2400" dirty="0" err="1" smtClean="0"/>
              <a:t>firme</a:t>
            </a:r>
            <a:r>
              <a:rPr lang="en-US" sz="2400" dirty="0" smtClean="0"/>
              <a:t> </a:t>
            </a:r>
            <a:r>
              <a:rPr lang="en-US" sz="2400" dirty="0" err="1" smtClean="0"/>
              <a:t>BlackLava</a:t>
            </a:r>
            <a:r>
              <a:rPr lang="pl-PL" sz="2400" dirty="0" smtClean="0"/>
              <a:t>.</a:t>
            </a:r>
            <a:endParaRPr lang="en-US" sz="2400" dirty="0" smtClean="0"/>
          </a:p>
          <a:p>
            <a:pPr marL="228600" indent="0" fontAlgn="ctr"/>
            <a:r>
              <a:rPr lang="en-US" sz="2400" dirty="0" smtClean="0"/>
              <a:t>Firma </a:t>
            </a:r>
            <a:r>
              <a:rPr lang="en-US" sz="2400" dirty="0" err="1" smtClean="0"/>
              <a:t>sprzedaje</a:t>
            </a:r>
            <a:r>
              <a:rPr lang="en-US" sz="2400" dirty="0" smtClean="0"/>
              <a:t> </a:t>
            </a:r>
            <a:r>
              <a:rPr lang="en-US" sz="2400" dirty="0" err="1" smtClean="0"/>
              <a:t>kaw</a:t>
            </a:r>
            <a:r>
              <a:rPr lang="pl-PL" sz="2400" dirty="0" smtClean="0"/>
              <a:t>ę poprzez mobilnych kawiarniach.</a:t>
            </a:r>
          </a:p>
          <a:p>
            <a:pPr marL="228600" indent="0" fontAlgn="ctr"/>
            <a:r>
              <a:rPr lang="pl-PL" sz="2400" dirty="0" smtClean="0"/>
              <a:t>Firma powstała w 2015r. w Ameryce Południowej i szybko rozprzestrzebiła się w Ameryce Północnej i w Europie.</a:t>
            </a:r>
          </a:p>
          <a:p>
            <a:pPr marL="228600" indent="0" fontAlgn="ctr"/>
            <a:r>
              <a:rPr lang="pl-PL" sz="2400" dirty="0" smtClean="0"/>
              <a:t>W 2019 roku firma wprowadziła aplikację mobilną, która pozwala dbać o relacje z klientami i prowadzić akcje promocyjne.</a:t>
            </a:r>
            <a:endParaRPr lang="en-US" sz="2400" dirty="0" smtClean="0"/>
          </a:p>
          <a:p>
            <a:pPr marL="228600" indent="0" fontAlgn="ctr"/>
            <a:endParaRPr lang="en-US" sz="2400" dirty="0"/>
          </a:p>
          <a:p>
            <a:pPr marL="228600" indent="0" fontAlgn="ctr"/>
            <a:r>
              <a:rPr lang="en-US" sz="2400" dirty="0" err="1" smtClean="0"/>
              <a:t>Twoj</a:t>
            </a:r>
            <a:r>
              <a:rPr lang="pl-PL" sz="2400" smtClean="0"/>
              <a:t>e</a:t>
            </a:r>
            <a:r>
              <a:rPr lang="en-US" sz="2400" smtClean="0"/>
              <a:t> </a:t>
            </a:r>
            <a:r>
              <a:rPr lang="en-US" sz="2400" dirty="0" err="1" smtClean="0"/>
              <a:t>zadanie</a:t>
            </a:r>
            <a:r>
              <a:rPr lang="en-US" sz="2400" dirty="0" smtClean="0"/>
              <a:t>:</a:t>
            </a:r>
          </a:p>
          <a:p>
            <a:pPr marL="228600" indent="0" fontAlgn="ctr"/>
            <a:r>
              <a:rPr lang="en-US" sz="2400" dirty="0" err="1" smtClean="0"/>
              <a:t>Zamodeluj</a:t>
            </a:r>
            <a:r>
              <a:rPr lang="en-US" sz="2400" dirty="0" smtClean="0"/>
              <a:t> </a:t>
            </a:r>
            <a:r>
              <a:rPr lang="en-US" sz="2400" dirty="0" err="1" smtClean="0"/>
              <a:t>Hurtownie</a:t>
            </a:r>
            <a:r>
              <a:rPr lang="en-US" sz="2400" dirty="0" smtClean="0"/>
              <a:t> </a:t>
            </a:r>
            <a:r>
              <a:rPr lang="en-US" sz="2400" dirty="0" err="1" smtClean="0"/>
              <a:t>Danych</a:t>
            </a:r>
            <a:r>
              <a:rPr lang="en-US" sz="2400" dirty="0" smtClean="0"/>
              <a:t>, </a:t>
            </a:r>
            <a:r>
              <a:rPr lang="en-US" sz="2400" dirty="0" err="1" smtClean="0"/>
              <a:t>kt</a:t>
            </a:r>
            <a:r>
              <a:rPr lang="pl-PL" sz="2400" dirty="0" smtClean="0"/>
              <a:t>óra umożliwi analizę sprzedaży w firmie BlackLava.</a:t>
            </a:r>
          </a:p>
          <a:p>
            <a:pPr marL="514350" indent="-285750" fontAlgn="ctr">
              <a:buFontTx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141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Hurtownie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4504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" y="968672"/>
            <a:ext cx="8788003" cy="6591003"/>
          </a:xfrm>
          <a:prstGeom prst="rect">
            <a:avLst/>
          </a:prstGeom>
        </p:spPr>
      </p:pic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Hurtownie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- </a:t>
            </a:r>
            <a:r>
              <a:rPr lang="en-US" dirty="0" err="1" smtClean="0"/>
              <a:t>architektura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7532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/>
              <a:t>Problemy</a:t>
            </a:r>
            <a:r>
              <a:rPr lang="en-US" dirty="0" smtClean="0"/>
              <a:t> </a:t>
            </a:r>
            <a:r>
              <a:rPr lang="en-US" dirty="0" err="1" smtClean="0"/>
              <a:t>biznesowe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en-US" sz="2400" dirty="0" err="1" smtClean="0"/>
              <a:t>Generujemy</a:t>
            </a:r>
            <a:r>
              <a:rPr lang="en-US" sz="2400" dirty="0" smtClean="0"/>
              <a:t> </a:t>
            </a:r>
            <a:r>
              <a:rPr lang="en-US" sz="2400" dirty="0" err="1" smtClean="0"/>
              <a:t>ogromne</a:t>
            </a:r>
            <a:r>
              <a:rPr lang="en-US" sz="2400" dirty="0" smtClean="0"/>
              <a:t> </a:t>
            </a:r>
            <a:r>
              <a:rPr lang="en-US" sz="2400" dirty="0" err="1" smtClean="0"/>
              <a:t>ilo</a:t>
            </a:r>
            <a:r>
              <a:rPr lang="pl-PL" sz="2400" dirty="0" smtClean="0"/>
              <a:t>ści danych, ale nie mamy do nich dostępu.</a:t>
            </a:r>
            <a:r>
              <a:rPr lang="en-US" sz="2400" dirty="0" smtClean="0"/>
              <a:t>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pl-PL" sz="2400" dirty="0" smtClean="0"/>
              <a:t>Chcemy analizować dane, we wszystkich możliwych kontekstach.</a:t>
            </a:r>
            <a:r>
              <a:rPr lang="en-US" sz="2400" dirty="0" smtClean="0"/>
              <a:t>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pl-PL" sz="2400" dirty="0" smtClean="0"/>
              <a:t>Użytkownicy biznesowi powinni mieć łatwy dostęp do danych.</a:t>
            </a:r>
            <a:r>
              <a:rPr lang="en-US" sz="2400" dirty="0" smtClean="0"/>
              <a:t>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pl-PL" sz="2400" dirty="0" smtClean="0"/>
              <a:t>Poprostu pokaż mi to, co jest istotne</a:t>
            </a:r>
            <a:r>
              <a:rPr lang="en-US" sz="2400" dirty="0" smtClean="0"/>
              <a:t>.”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pl-PL" sz="2400" dirty="0" smtClean="0"/>
              <a:t>Spędzamy całe spotkania spierając się, kto ma prawidłowe dane, zamiast podejmować decyzje</a:t>
            </a:r>
            <a:r>
              <a:rPr lang="en-US" sz="2400" dirty="0" smtClean="0"/>
              <a:t>.”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pl-PL" sz="2400" dirty="0" smtClean="0"/>
              <a:t>Chcemy, aby pracownicy podejmowali decyzje, opierając się na faktach.”</a:t>
            </a:r>
            <a:endParaRPr lang="pl-PL" sz="24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93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dirty="0" err="1" smtClean="0"/>
              <a:t>Wymagania</a:t>
            </a:r>
            <a:r>
              <a:rPr lang="en-US" sz="2800" dirty="0" smtClean="0"/>
              <a:t> </a:t>
            </a:r>
            <a:r>
              <a:rPr lang="en-US" sz="2800" dirty="0" err="1" smtClean="0"/>
              <a:t>stawiane</a:t>
            </a:r>
            <a:r>
              <a:rPr lang="en-US" sz="2800" dirty="0" smtClean="0"/>
              <a:t> </a:t>
            </a:r>
            <a:r>
              <a:rPr lang="pl-PL" sz="2800" dirty="0" smtClean="0"/>
              <a:t>systemowi </a:t>
            </a:r>
            <a:r>
              <a:rPr lang="en-US" sz="2800" dirty="0" err="1" smtClean="0"/>
              <a:t>hurtowni</a:t>
            </a:r>
            <a:r>
              <a:rPr lang="en-US" sz="2800" dirty="0" smtClean="0"/>
              <a:t> </a:t>
            </a:r>
            <a:r>
              <a:rPr lang="en-US" sz="2800" dirty="0" err="1" smtClean="0"/>
              <a:t>danych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Z</a:t>
            </a:r>
            <a:r>
              <a:rPr lang="pl-PL" sz="2400" dirty="0" smtClean="0"/>
              <a:t>pewnia </a:t>
            </a:r>
            <a:r>
              <a:rPr lang="pl-PL" sz="2400" dirty="0"/>
              <a:t>i</a:t>
            </a:r>
            <a:r>
              <a:rPr lang="en-US" sz="2400" dirty="0" err="1" smtClean="0"/>
              <a:t>nformacje</a:t>
            </a:r>
            <a:r>
              <a:rPr lang="en-US" sz="2400" dirty="0" smtClean="0"/>
              <a:t> dost</a:t>
            </a:r>
            <a:r>
              <a:rPr lang="pl-PL" sz="2400" dirty="0" smtClean="0"/>
              <a:t>ępne w łatwy sposób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Jest wiarygodny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Umożliwia dostosowanie do zmian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Dostarcza informacje na czas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Jest bezpieczny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Jest powszechnie używany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1254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Modelowanie Hurtowni danch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400" dirty="0" smtClean="0"/>
              <a:t>Proces tworzenia bazy danych do celów analitycznych, która jest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 smtClean="0"/>
              <a:t>zrozumiała dla użytkowników 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400" dirty="0"/>
              <a:t>u</a:t>
            </a:r>
            <a:r>
              <a:rPr lang="pl-PL" sz="2400" dirty="0" smtClean="0"/>
              <a:t>możliwia szybkie wykonywanie zapytań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662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600" dirty="0" smtClean="0"/>
              <a:t>3rd normal form</a:t>
            </a:r>
            <a:endParaRPr sz="36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93" y="1538713"/>
            <a:ext cx="43148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030" y="4257357"/>
            <a:ext cx="5619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857</Words>
  <Application>Microsoft Office PowerPoint</Application>
  <PresentationFormat>Custom</PresentationFormat>
  <Paragraphs>153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Georgia</vt:lpstr>
      <vt:lpstr>Office Theme</vt:lpstr>
      <vt:lpstr>Hurtownie danych</vt:lpstr>
      <vt:lpstr>Plan</vt:lpstr>
      <vt:lpstr>Materiały</vt:lpstr>
      <vt:lpstr>Hurtownie Danych</vt:lpstr>
      <vt:lpstr>Hurtownie Danych - architektura</vt:lpstr>
      <vt:lpstr>Problemy biznesowe</vt:lpstr>
      <vt:lpstr>Wymagania stawiane systemowi hurtowni danych  </vt:lpstr>
      <vt:lpstr>Modelowanie Hurtowni danch</vt:lpstr>
      <vt:lpstr>3rd normal form</vt:lpstr>
      <vt:lpstr>Star vs Snowflake schema</vt:lpstr>
      <vt:lpstr>Star schema</vt:lpstr>
      <vt:lpstr>Tabela faktu</vt:lpstr>
      <vt:lpstr>Tabela wymiaru</vt:lpstr>
      <vt:lpstr>Star Schema</vt:lpstr>
      <vt:lpstr>Proces modelowania danych</vt:lpstr>
      <vt:lpstr>Techniki w modelowaniu hurtowni danych</vt:lpstr>
      <vt:lpstr>Slowly changing dimension</vt:lpstr>
      <vt:lpstr>Slowly changing dimension</vt:lpstr>
      <vt:lpstr>Slowly changing dimension</vt:lpstr>
      <vt:lpstr>Nulle w wymiarach</vt:lpstr>
      <vt:lpstr>Wymiar daty</vt:lpstr>
      <vt:lpstr>Surrogate key w fakcie</vt:lpstr>
      <vt:lpstr>Adventure Works DW</vt:lpstr>
      <vt:lpstr>Adventure Works DW</vt:lpstr>
      <vt:lpstr>Adventure Works DW</vt:lpstr>
      <vt:lpstr>Adventure Works DW</vt:lpstr>
      <vt:lpstr>Adventure Works DW</vt:lpstr>
      <vt:lpstr>Adventure Works DW</vt:lpstr>
      <vt:lpstr>Adventure Works DW</vt:lpstr>
      <vt:lpstr>Adventure Works DW</vt:lpstr>
      <vt:lpstr>Adventure Works DW</vt:lpstr>
      <vt:lpstr>Łączenie tabel faktu i wymiaru</vt:lpstr>
      <vt:lpstr>Ćwiczenie 1</vt:lpstr>
      <vt:lpstr>Ćwiczenie 1</vt:lpstr>
      <vt:lpstr>Ćwiczenie 1</vt:lpstr>
      <vt:lpstr>Ćwiczenie 2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Szymon Zabiello</cp:lastModifiedBy>
  <cp:revision>149</cp:revision>
  <dcterms:modified xsi:type="dcterms:W3CDTF">2020-02-14T17:59:35Z</dcterms:modified>
</cp:coreProperties>
</file>