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38"/>
  </p:notesMasterIdLst>
  <p:sldIdLst>
    <p:sldId id="256" r:id="rId2"/>
    <p:sldId id="294" r:id="rId3"/>
    <p:sldId id="299" r:id="rId4"/>
    <p:sldId id="305" r:id="rId5"/>
    <p:sldId id="288" r:id="rId6"/>
    <p:sldId id="306" r:id="rId7"/>
    <p:sldId id="307" r:id="rId8"/>
    <p:sldId id="309" r:id="rId9"/>
    <p:sldId id="316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17" r:id="rId23"/>
    <p:sldId id="300" r:id="rId24"/>
    <p:sldId id="331" r:id="rId25"/>
    <p:sldId id="330" r:id="rId26"/>
    <p:sldId id="301" r:id="rId27"/>
    <p:sldId id="296" r:id="rId28"/>
    <p:sldId id="302" r:id="rId29"/>
    <p:sldId id="313" r:id="rId30"/>
    <p:sldId id="303" r:id="rId31"/>
    <p:sldId id="310" r:id="rId32"/>
    <p:sldId id="311" r:id="rId33"/>
    <p:sldId id="297" r:id="rId34"/>
    <p:sldId id="312" r:id="rId35"/>
    <p:sldId id="314" r:id="rId36"/>
    <p:sldId id="304" r:id="rId37"/>
  </p:sldIdLst>
  <p:sldSz cx="10691813" cy="7559675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60"/>
  </p:normalViewPr>
  <p:slideViewPr>
    <p:cSldViewPr snapToGrid="0">
      <p:cViewPr varScale="1">
        <p:scale>
          <a:sx n="99" d="100"/>
          <a:sy n="99" d="100"/>
        </p:scale>
        <p:origin x="858" y="90"/>
      </p:cViewPr>
      <p:guideLst>
        <p:guide orient="horz" pos="2381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8233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6453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91527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50434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19890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36077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86262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28456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83521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8901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0115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59592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27763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https://dba.stackexchange.com/questions/220704/sql-server-stored-procedure-slowly-changing-dimension</a:t>
            </a:r>
            <a:endParaRPr dirty="0"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64783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https://dba.stackexchange.com/questions/220704/sql-server-stored-procedure-slowly-changing-dimension</a:t>
            </a:r>
            <a:endParaRPr dirty="0"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96516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https://dba.stackexchange.com/questions/220704/sql-server-stored-procedure-slowly-changing-dimension</a:t>
            </a:r>
            <a:endParaRPr dirty="0"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28483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https://dba.stackexchange.com/questions/220704/sql-server-stored-procedure-slowly-changing-dimension</a:t>
            </a:r>
            <a:endParaRPr dirty="0"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33746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https://en.wikipedia.org/wiki/Slowly_changing_dimension</a:t>
            </a:r>
            <a:endParaRPr dirty="0"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72793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https://dba.stackexchange.com/questions/220704/sql-server-stored-procedure-slowly-changing-dimension</a:t>
            </a:r>
            <a:endParaRPr dirty="0"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97608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https://dba.stackexchange.com/questions/220704/sql-server-stored-procedure-slowly-changing-dimension</a:t>
            </a:r>
            <a:endParaRPr dirty="0"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8160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https://dba.stackexchange.com/questions/220704/sql-server-stored-procedure-slowly-changing-dimension</a:t>
            </a:r>
            <a:endParaRPr dirty="0"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2489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45872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https://dba.stackexchange.com/questions/220704/sql-server-stored-procedure-slowly-changing-dimension</a:t>
            </a:r>
            <a:endParaRPr dirty="0"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43862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http://www.sqlservercentral.com/articles/Design+and+Theory/2769/</a:t>
            </a:r>
            <a:endParaRPr dirty="0"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6276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http://www.sqlservercentral.com/articles/Design+and+Theory/2769/</a:t>
            </a:r>
            <a:endParaRPr dirty="0"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68576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89555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http://www.sqlservercentral.com/articles/Design+and+Theory/2769/</a:t>
            </a:r>
            <a:endParaRPr dirty="0"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06630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http://www.sqlservercentral.com/articles/Design+and+Theory/2769/</a:t>
            </a:r>
            <a:endParaRPr dirty="0"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24638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6759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9526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9373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1826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4290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https://www.jamesserra.com/presentations/</a:t>
            </a:r>
            <a:endParaRPr dirty="0"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1378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348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kładka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20699" y="4521811"/>
            <a:ext cx="9650413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20700" y="5093085"/>
            <a:ext cx="9650414" cy="752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5"/>
              <a:buFont typeface="Arial"/>
              <a:buNone/>
              <a:defRPr sz="220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None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8" name="Google Shape;18;p2"/>
          <p:cNvCxnSpPr/>
          <p:nvPr/>
        </p:nvCxnSpPr>
        <p:spPr>
          <a:xfrm>
            <a:off x="520700" y="4350526"/>
            <a:ext cx="96504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0699" y="774785"/>
            <a:ext cx="3057144" cy="6126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2"/>
          <p:cNvCxnSpPr/>
          <p:nvPr/>
        </p:nvCxnSpPr>
        <p:spPr>
          <a:xfrm>
            <a:off x="520700" y="540000"/>
            <a:ext cx="9650413" cy="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" name="Google Shape;21;p2"/>
          <p:cNvCxnSpPr/>
          <p:nvPr/>
        </p:nvCxnSpPr>
        <p:spPr>
          <a:xfrm>
            <a:off x="520700" y="6819776"/>
            <a:ext cx="96504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" name="Google Shape;22;p2"/>
          <p:cNvSpPr txBox="1">
            <a:spLocks noGrp="1"/>
          </p:cNvSpPr>
          <p:nvPr>
            <p:ph type="dt" idx="10"/>
          </p:nvPr>
        </p:nvSpPr>
        <p:spPr>
          <a:xfrm>
            <a:off x="7937500" y="7006700"/>
            <a:ext cx="113347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ftr" idx="11"/>
          </p:nvPr>
        </p:nvSpPr>
        <p:spPr>
          <a:xfrm>
            <a:off x="5454650" y="7006700"/>
            <a:ext cx="226694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 + treść - 1 kolumna">
  <p:cSld name="slajd tytuł + treść - 1 kolumna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650413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7" name="Google Shape;47;p5"/>
          <p:cNvCxnSpPr/>
          <p:nvPr/>
        </p:nvCxnSpPr>
        <p:spPr>
          <a:xfrm>
            <a:off x="520700" y="6819776"/>
            <a:ext cx="96504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8" name="Google Shape;48;p5"/>
          <p:cNvCxnSpPr/>
          <p:nvPr/>
        </p:nvCxnSpPr>
        <p:spPr>
          <a:xfrm>
            <a:off x="520700" y="540000"/>
            <a:ext cx="9650413" cy="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9" name="Google Shape;49;p5"/>
          <p:cNvSpPr txBox="1">
            <a:spLocks noGrp="1"/>
          </p:cNvSpPr>
          <p:nvPr>
            <p:ph type="dt" idx="10"/>
          </p:nvPr>
        </p:nvSpPr>
        <p:spPr>
          <a:xfrm>
            <a:off x="7937500" y="7006700"/>
            <a:ext cx="113347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ftr" idx="11"/>
          </p:nvPr>
        </p:nvSpPr>
        <p:spPr>
          <a:xfrm>
            <a:off x="5454650" y="7006700"/>
            <a:ext cx="226694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9471923" y="7006700"/>
            <a:ext cx="69919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body" idx="2"/>
          </p:nvPr>
        </p:nvSpPr>
        <p:spPr>
          <a:xfrm>
            <a:off x="520700" y="6413500"/>
            <a:ext cx="2884488" cy="2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3" name="Google Shape;53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0700" y="6933021"/>
            <a:ext cx="1834286" cy="367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20700" y="1514223"/>
            <a:ext cx="9650413" cy="4796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7937500" y="7006700"/>
            <a:ext cx="113347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5454650" y="7006700"/>
            <a:ext cx="226694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471923" y="7006700"/>
            <a:ext cx="69919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744">
          <p15:clr>
            <a:srgbClr val="F26B43"/>
          </p15:clr>
        </p15:guide>
        <p15:guide id="2" pos="3436">
          <p15:clr>
            <a:srgbClr val="F26B43"/>
          </p15:clr>
        </p15:guide>
        <p15:guide id="3" pos="3299">
          <p15:clr>
            <a:srgbClr val="F26B43"/>
          </p15:clr>
        </p15:guide>
        <p15:guide id="4" pos="328">
          <p15:clr>
            <a:srgbClr val="F26B43"/>
          </p15:clr>
        </p15:guide>
        <p15:guide id="5" pos="192">
          <p15:clr>
            <a:srgbClr val="F26B43"/>
          </p15:clr>
        </p15:guide>
        <p15:guide id="6" pos="6407">
          <p15:clr>
            <a:srgbClr val="F26B43"/>
          </p15:clr>
        </p15:guide>
        <p15:guide id="7" pos="6543">
          <p15:clr>
            <a:srgbClr val="F26B43"/>
          </p15:clr>
        </p15:guide>
        <p15:guide id="8" pos="1735">
          <p15:clr>
            <a:srgbClr val="F26B43"/>
          </p15:clr>
        </p15:guide>
        <p15:guide id="9" pos="1871">
          <p15:clr>
            <a:srgbClr val="F26B43"/>
          </p15:clr>
        </p15:guide>
        <p15:guide id="10" pos="4864">
          <p15:clr>
            <a:srgbClr val="F26B43"/>
          </p15:clr>
        </p15:guide>
        <p15:guide id="11" pos="500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>
            <a:spLocks noGrp="1"/>
          </p:cNvSpPr>
          <p:nvPr>
            <p:ph type="ctrTitle"/>
          </p:nvPr>
        </p:nvSpPr>
        <p:spPr>
          <a:xfrm>
            <a:off x="520699" y="2560930"/>
            <a:ext cx="9650413" cy="153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2800" b="1" i="0" u="none" strike="noStrike" cap="none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Zaawansowane</a:t>
            </a:r>
            <a:r>
              <a:rPr lang="en-US" sz="2800" b="1" i="0" u="none" strike="noStrike" cap="none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800" b="1" i="0" u="none" strike="noStrike" cap="none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bazy</a:t>
            </a:r>
            <a:r>
              <a:rPr lang="en-US" sz="2800" b="1" i="0" u="none" strike="noStrike" cap="none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800" b="1" i="0" u="none" strike="noStrike" cap="none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danych</a:t>
            </a:r>
            <a:r>
              <a:rPr lang="en-US" sz="2800" b="1" i="0" u="none" strike="noStrike" cap="none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800" b="1" i="0" u="none" strike="noStrike" cap="none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 sz="2800" b="1" i="0" u="none" strike="noStrike" cap="none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800" b="1" i="0" u="none" strike="noStrike" cap="none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hurtownie</a:t>
            </a:r>
            <a:r>
              <a:rPr lang="en-US" sz="2800" b="1" i="0" u="none" strike="noStrike" cap="none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800" b="1" i="0" u="none" strike="noStrike" cap="none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danych</a:t>
            </a:r>
            <a:r>
              <a:rPr lang="en-US" sz="2800" b="1" i="0" u="none" strike="noStrike" cap="none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/>
            </a:r>
            <a:br>
              <a:rPr lang="en-US" sz="2800" b="1" i="0" u="none" strike="noStrike" cap="none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/>
              <a:t>Zawansowane</a:t>
            </a:r>
            <a:r>
              <a:rPr lang="en-US" sz="2400" dirty="0"/>
              <a:t> </a:t>
            </a:r>
            <a:r>
              <a:rPr lang="en-US" sz="2400" dirty="0" err="1"/>
              <a:t>aspekty</a:t>
            </a:r>
            <a:r>
              <a:rPr lang="en-US" sz="2400" dirty="0"/>
              <a:t> </a:t>
            </a:r>
            <a:r>
              <a:rPr lang="en-US" sz="2400" dirty="0" err="1"/>
              <a:t>języka</a:t>
            </a:r>
            <a:r>
              <a:rPr lang="en-US" sz="2400" dirty="0"/>
              <a:t> SQL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smtClean="0"/>
              <a:t>TSQL – </a:t>
            </a:r>
            <a:r>
              <a:rPr lang="en-US" sz="2400" dirty="0" err="1" smtClean="0"/>
              <a:t>zaj</a:t>
            </a:r>
            <a:r>
              <a:rPr lang="pl-PL" sz="2400" dirty="0" smtClean="0"/>
              <a:t>ęcia nr </a:t>
            </a:r>
            <a:r>
              <a:rPr lang="en-US" sz="2400" dirty="0" smtClean="0"/>
              <a:t>3,4</a:t>
            </a:r>
            <a:r>
              <a:rPr lang="en-US" sz="2800" b="1" i="0" u="none" strike="noStrike" cap="none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/>
            </a:r>
            <a:br>
              <a:rPr lang="en-US" sz="2800" b="1" i="0" u="none" strike="noStrike" cap="none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28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0" name="Google Shape;180;p18"/>
          <p:cNvSpPr txBox="1">
            <a:spLocks noGrp="1"/>
          </p:cNvSpPr>
          <p:nvPr>
            <p:ph type="subTitle" idx="1"/>
          </p:nvPr>
        </p:nvSpPr>
        <p:spPr>
          <a:xfrm>
            <a:off x="520700" y="5093085"/>
            <a:ext cx="9650414" cy="752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Szymon </a:t>
            </a:r>
            <a:r>
              <a:rPr lang="en-US" sz="1600" b="0" i="0" u="none" strike="noStrike" cap="none" dirty="0" err="1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Zabie</a:t>
            </a:r>
            <a:r>
              <a:rPr lang="pl-PL" sz="16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łło</a:t>
            </a:r>
            <a:endParaRPr sz="16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l-PL" dirty="0" smtClean="0"/>
              <a:t>Extraction</a:t>
            </a:r>
            <a:r>
              <a:rPr lang="en-US" dirty="0"/>
              <a:t/>
            </a:r>
            <a:br>
              <a:rPr lang="en-US" dirty="0"/>
            </a:br>
            <a:endParaRPr sz="32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498073"/>
            <a:ext cx="9801860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2000" dirty="0"/>
              <a:t>Full </a:t>
            </a:r>
            <a:r>
              <a:rPr lang="en-US" sz="2000" dirty="0" smtClean="0"/>
              <a:t>Extraction</a:t>
            </a:r>
            <a:endParaRPr lang="pl-PL" sz="20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2000" dirty="0"/>
              <a:t>Incremental </a:t>
            </a:r>
            <a:r>
              <a:rPr lang="en-US" sz="2000" dirty="0" smtClean="0"/>
              <a:t>Extraction</a:t>
            </a:r>
            <a:endParaRPr lang="pl-PL" sz="2000" dirty="0" smtClean="0"/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pl-PL" sz="2000" dirty="0" smtClean="0"/>
              <a:t>Logika oparta np. on kolumnę z timestampem ostatniej ekstrakcji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pl-PL" sz="2000" dirty="0" smtClean="0"/>
              <a:t>Pełna ekstrakcja i porównanie danych z Hurtownią w celu określenia delty</a:t>
            </a:r>
            <a:endParaRPr lang="en-US" sz="2000" dirty="0" smtClean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324014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l-PL" dirty="0" smtClean="0"/>
              <a:t>Extraction</a:t>
            </a:r>
            <a:r>
              <a:rPr lang="en-US" dirty="0"/>
              <a:t/>
            </a:r>
            <a:br>
              <a:rPr lang="en-US" dirty="0"/>
            </a:br>
            <a:endParaRPr sz="32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498073"/>
            <a:ext cx="9801860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indent="0"/>
            <a:r>
              <a:rPr lang="pl-PL" sz="2000" dirty="0"/>
              <a:t>Change Data </a:t>
            </a:r>
            <a:r>
              <a:rPr lang="pl-PL" sz="2000" dirty="0" smtClean="0"/>
              <a:t>Capture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pl-PL" sz="2000" dirty="0" smtClean="0"/>
              <a:t>i.e. </a:t>
            </a:r>
            <a:r>
              <a:rPr lang="en-US" sz="2000" dirty="0" smtClean="0"/>
              <a:t>only </a:t>
            </a:r>
            <a:r>
              <a:rPr lang="en-US" sz="2000" dirty="0"/>
              <a:t>the data that has changed since the last extraction </a:t>
            </a:r>
            <a:r>
              <a:rPr lang="en-US" sz="2000" dirty="0" smtClean="0"/>
              <a:t>(the </a:t>
            </a:r>
            <a:r>
              <a:rPr lang="en-US" sz="2000" dirty="0"/>
              <a:t>data that has been modified in the past 24 hours</a:t>
            </a:r>
            <a:r>
              <a:rPr lang="en-US" sz="2000" dirty="0" smtClean="0"/>
              <a:t>)</a:t>
            </a:r>
            <a:endParaRPr lang="pl-PL" sz="2000" dirty="0" smtClean="0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pl-PL" sz="2000" dirty="0" smtClean="0"/>
              <a:t>If CDC is possible, </a:t>
            </a:r>
            <a:r>
              <a:rPr lang="en-US" sz="2000" dirty="0"/>
              <a:t>the extraction process (as well as all downstream operations in the ETL process) can be much more </a:t>
            </a:r>
            <a:r>
              <a:rPr lang="en-US" sz="2000" dirty="0" smtClean="0"/>
              <a:t>efficient</a:t>
            </a:r>
            <a:r>
              <a:rPr lang="pl-PL" sz="2000" dirty="0" smtClean="0"/>
              <a:t> </a:t>
            </a:r>
            <a:r>
              <a:rPr lang="en-US" sz="2000" dirty="0"/>
              <a:t>because it must extract a much smaller volume of </a:t>
            </a:r>
            <a:r>
              <a:rPr lang="en-US" sz="2000" dirty="0" smtClean="0"/>
              <a:t>data</a:t>
            </a:r>
            <a:endParaRPr lang="pl-PL" sz="2000" dirty="0" smtClean="0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pl-PL" sz="2000" dirty="0" smtClean="0"/>
              <a:t>F</a:t>
            </a:r>
            <a:r>
              <a:rPr lang="en-US" sz="2000" dirty="0" smtClean="0"/>
              <a:t>or </a:t>
            </a:r>
            <a:r>
              <a:rPr lang="en-US" sz="2000" dirty="0"/>
              <a:t>many source systems, identifying the recently modified data may be </a:t>
            </a:r>
            <a:r>
              <a:rPr lang="en-US" sz="2000" dirty="0" smtClean="0"/>
              <a:t>difficult</a:t>
            </a:r>
            <a:r>
              <a:rPr lang="pl-PL" sz="2000" dirty="0" smtClean="0"/>
              <a:t>. Enabling techniques on source systems side are i.e. Timestamps, Partitioning, Triggers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pl-PL" sz="2000" dirty="0" smtClean="0"/>
          </a:p>
        </p:txBody>
      </p:sp>
    </p:spTree>
    <p:extLst>
      <p:ext uri="{BB962C8B-B14F-4D97-AF65-F5344CB8AC3E}">
        <p14:creationId xmlns:p14="http://schemas.microsoft.com/office/powerpoint/2010/main" val="294925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l-PL" dirty="0" smtClean="0"/>
              <a:t>Extraction</a:t>
            </a:r>
            <a:r>
              <a:rPr lang="en-US" dirty="0"/>
              <a:t/>
            </a:r>
            <a:br>
              <a:rPr lang="en-US" dirty="0"/>
            </a:br>
            <a:endParaRPr sz="32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498073"/>
            <a:ext cx="9801860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pl-PL" sz="2000" dirty="0" smtClean="0"/>
              <a:t>Online</a:t>
            </a:r>
            <a:r>
              <a:rPr lang="en-US" sz="2000" dirty="0" smtClean="0"/>
              <a:t> Extraction</a:t>
            </a:r>
            <a:endParaRPr lang="pl-PL" sz="2000" dirty="0" smtClean="0"/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The data is extracted directly from the source system itself</a:t>
            </a:r>
            <a:endParaRPr lang="pl-PL" sz="20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pl-PL" sz="2000" dirty="0" smtClean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pl-PL" sz="2000" dirty="0" smtClean="0"/>
              <a:t>Offline</a:t>
            </a:r>
            <a:r>
              <a:rPr lang="en-US" sz="2000" dirty="0" smtClean="0"/>
              <a:t> Extraction</a:t>
            </a:r>
            <a:endParaRPr lang="pl-PL" sz="2000" dirty="0" smtClean="0"/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pl-PL" sz="1800" dirty="0"/>
              <a:t>Flat </a:t>
            </a:r>
            <a:r>
              <a:rPr lang="pl-PL" sz="1800" dirty="0" smtClean="0"/>
              <a:t>files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log files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pl-PL" sz="1800" dirty="0" smtClean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Stream Processing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Apache Kafka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Apache Storm</a:t>
            </a:r>
          </a:p>
        </p:txBody>
      </p:sp>
    </p:spTree>
    <p:extLst>
      <p:ext uri="{BB962C8B-B14F-4D97-AF65-F5344CB8AC3E}">
        <p14:creationId xmlns:p14="http://schemas.microsoft.com/office/powerpoint/2010/main" val="15302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l-PL" dirty="0"/>
              <a:t>Transportation in Data Warehouses</a:t>
            </a:r>
            <a:r>
              <a:rPr lang="en-US" dirty="0"/>
              <a:t/>
            </a:r>
            <a:br>
              <a:rPr lang="en-US" dirty="0"/>
            </a:br>
            <a:endParaRPr sz="32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498073"/>
            <a:ext cx="9801860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00050" indent="-171450">
              <a:buFont typeface="Arial" panose="020B0604020202020204" pitchFamily="34" charset="0"/>
              <a:buChar char="•"/>
            </a:pPr>
            <a:r>
              <a:rPr lang="en-US" sz="2000" dirty="0"/>
              <a:t>A source system to a staging </a:t>
            </a:r>
            <a:r>
              <a:rPr lang="en-US" sz="2000" dirty="0" smtClean="0"/>
              <a:t>database</a:t>
            </a:r>
            <a:endParaRPr lang="pl-PL" sz="2000" dirty="0" smtClean="0"/>
          </a:p>
          <a:p>
            <a:pPr marL="400050" indent="-1714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00050" indent="-171450">
              <a:buFont typeface="Arial" panose="020B0604020202020204" pitchFamily="34" charset="0"/>
              <a:buChar char="•"/>
            </a:pPr>
            <a:r>
              <a:rPr lang="en-US" sz="2000" dirty="0"/>
              <a:t>A staging database to a data warehouse</a:t>
            </a:r>
          </a:p>
          <a:p>
            <a:pPr marL="400050" indent="-171450">
              <a:buFont typeface="Arial" panose="020B0604020202020204" pitchFamily="34" charset="0"/>
              <a:buChar char="•"/>
            </a:pPr>
            <a:endParaRPr lang="pl-PL" sz="2000" dirty="0" smtClean="0"/>
          </a:p>
          <a:p>
            <a:pPr marL="400050" indent="-171450">
              <a:buFont typeface="Arial" panose="020B0604020202020204" pitchFamily="34" charset="0"/>
              <a:buChar char="•"/>
            </a:pPr>
            <a:r>
              <a:rPr lang="en-US" sz="2000" dirty="0" smtClean="0"/>
              <a:t>A </a:t>
            </a:r>
            <a:r>
              <a:rPr lang="en-US" sz="2000" dirty="0"/>
              <a:t>data warehouse to a data mart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pl-PL" sz="2000" dirty="0" smtClean="0"/>
          </a:p>
        </p:txBody>
      </p:sp>
    </p:spTree>
    <p:extLst>
      <p:ext uri="{BB962C8B-B14F-4D97-AF65-F5344CB8AC3E}">
        <p14:creationId xmlns:p14="http://schemas.microsoft.com/office/powerpoint/2010/main" val="327055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l-PL" dirty="0"/>
              <a:t>Transportation in Data Warehouses</a:t>
            </a:r>
            <a:r>
              <a:rPr lang="en-US" dirty="0"/>
              <a:t/>
            </a:r>
            <a:br>
              <a:rPr lang="en-US" dirty="0"/>
            </a:br>
            <a:endParaRPr sz="32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498073"/>
            <a:ext cx="9801860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pl-PL" sz="2000" dirty="0" smtClean="0"/>
              <a:t>Flat Files - FTP/SFTP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pl-PL" sz="2000" dirty="0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pl-PL" sz="2000" dirty="0" smtClean="0"/>
              <a:t>Querying source systems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pl-PL" sz="2000" dirty="0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pl-PL" sz="2000" dirty="0"/>
              <a:t>Transportable </a:t>
            </a:r>
            <a:r>
              <a:rPr lang="pl-PL" sz="2000" dirty="0" smtClean="0"/>
              <a:t>Tablespaces (Oracle)</a:t>
            </a:r>
          </a:p>
          <a:p>
            <a:pPr marL="228600" indent="0"/>
            <a:endParaRPr lang="pl-PL" sz="2000" dirty="0"/>
          </a:p>
          <a:p>
            <a:pPr marL="228600" indent="0"/>
            <a:endParaRPr lang="pl-PL" sz="2000" dirty="0" smtClean="0"/>
          </a:p>
        </p:txBody>
      </p:sp>
    </p:spTree>
    <p:extLst>
      <p:ext uri="{BB962C8B-B14F-4D97-AF65-F5344CB8AC3E}">
        <p14:creationId xmlns:p14="http://schemas.microsoft.com/office/powerpoint/2010/main" val="169532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l-PL" dirty="0" smtClean="0"/>
              <a:t>Transformation</a:t>
            </a:r>
            <a:r>
              <a:rPr lang="en-US" dirty="0"/>
              <a:t/>
            </a:r>
            <a:br>
              <a:rPr lang="en-US" dirty="0"/>
            </a:br>
            <a:endParaRPr sz="32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498073"/>
            <a:ext cx="9801860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fr-FR" sz="2000" dirty="0" err="1"/>
              <a:t>Multistage</a:t>
            </a:r>
            <a:r>
              <a:rPr lang="fr-FR" sz="2000" dirty="0"/>
              <a:t> Data Transformation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fr-FR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12" y="2056492"/>
            <a:ext cx="774382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57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l-PL" dirty="0" smtClean="0"/>
              <a:t>Transformation</a:t>
            </a:r>
            <a:r>
              <a:rPr lang="en-US" dirty="0"/>
              <a:t/>
            </a:r>
            <a:br>
              <a:rPr lang="en-US" dirty="0"/>
            </a:br>
            <a:endParaRPr sz="32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498073"/>
            <a:ext cx="9801860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fr-FR" sz="2000" dirty="0" err="1" smtClean="0"/>
              <a:t>Pipelined</a:t>
            </a:r>
            <a:r>
              <a:rPr lang="fr-FR" sz="2000" dirty="0" smtClean="0"/>
              <a:t> </a:t>
            </a:r>
            <a:r>
              <a:rPr lang="fr-FR" sz="2000" dirty="0"/>
              <a:t>Data Transformation</a:t>
            </a:r>
            <a:endParaRPr lang="pl-PL" sz="2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712" y="2298186"/>
            <a:ext cx="78676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80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l-PL" dirty="0" smtClean="0"/>
              <a:t>Transformation</a:t>
            </a:r>
            <a:r>
              <a:rPr lang="en-US" dirty="0"/>
              <a:t/>
            </a:r>
            <a:br>
              <a:rPr lang="en-US" dirty="0"/>
            </a:br>
            <a:endParaRPr sz="32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498073"/>
            <a:ext cx="9801860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pl-PL" sz="2000" dirty="0" smtClean="0"/>
              <a:t>T-SQL, PL-SQL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Bulkinsert</a:t>
            </a:r>
            <a:endParaRPr lang="en-US" sz="2000" dirty="0" smtClean="0"/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pl-PL" sz="2000" dirty="0" smtClean="0"/>
              <a:t>Merge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pl-PL" sz="2000" dirty="0" smtClean="0"/>
              <a:t>Insert ALL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pl-PL" sz="2000" dirty="0" smtClean="0"/>
              <a:t>Multitable insert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pl-PL" sz="2000" dirty="0" smtClean="0"/>
              <a:t>...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endParaRPr lang="pl-PL" sz="2000" dirty="0" smtClean="0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pl-PL" sz="2000" dirty="0" smtClean="0"/>
              <a:t>ETL tool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pl-PL" sz="2000" dirty="0" smtClean="0"/>
          </a:p>
        </p:txBody>
      </p:sp>
    </p:spTree>
    <p:extLst>
      <p:ext uri="{BB962C8B-B14F-4D97-AF65-F5344CB8AC3E}">
        <p14:creationId xmlns:p14="http://schemas.microsoft.com/office/powerpoint/2010/main" val="405558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l-PL" dirty="0" smtClean="0"/>
              <a:t>Logging and Exceptions Handling</a:t>
            </a:r>
            <a:r>
              <a:rPr lang="en-US" dirty="0"/>
              <a:t/>
            </a:r>
            <a:br>
              <a:rPr lang="en-US" dirty="0"/>
            </a:br>
            <a:endParaRPr sz="32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498073"/>
            <a:ext cx="9801860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pl-PL" sz="2000" dirty="0"/>
              <a:t>Business Rule </a:t>
            </a:r>
            <a:r>
              <a:rPr lang="pl-PL" sz="2000" dirty="0" smtClean="0"/>
              <a:t>Violations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000" dirty="0"/>
              <a:t>Data Rule Violations (Data Errors</a:t>
            </a:r>
            <a:r>
              <a:rPr lang="en-US" sz="2000" dirty="0" smtClean="0"/>
              <a:t>)</a:t>
            </a:r>
            <a:endParaRPr lang="pl-PL" sz="2000" dirty="0" smtClean="0"/>
          </a:p>
          <a:p>
            <a:pPr marL="571500" indent="-342900">
              <a:buFont typeface="Arial" panose="020B0604020202020204" pitchFamily="34" charset="0"/>
              <a:buChar char="•"/>
            </a:pPr>
            <a:endParaRPr lang="pl-PL" sz="2000" dirty="0" smtClean="0"/>
          </a:p>
        </p:txBody>
      </p:sp>
    </p:spTree>
    <p:extLst>
      <p:ext uri="{BB962C8B-B14F-4D97-AF65-F5344CB8AC3E}">
        <p14:creationId xmlns:p14="http://schemas.microsoft.com/office/powerpoint/2010/main" val="280255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 smtClean="0"/>
              <a:t>Parameterize</a:t>
            </a:r>
            <a:endParaRPr sz="32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498073"/>
            <a:ext cx="9801860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pl-PL" sz="2000" dirty="0" smtClean="0"/>
              <a:t>Connection strings</a:t>
            </a:r>
            <a:r>
              <a:rPr lang="en-US" sz="2000" dirty="0"/>
              <a:t> </a:t>
            </a:r>
            <a:endParaRPr lang="en-US" sz="2000" dirty="0" smtClean="0"/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For example, you could have a parameter that defines an environment that you want to run in. Instead of creating a </a:t>
            </a:r>
            <a:r>
              <a:rPr lang="en-US" sz="2000" dirty="0" err="1"/>
              <a:t>seperate</a:t>
            </a:r>
            <a:r>
              <a:rPr lang="en-US" sz="2000" dirty="0"/>
              <a:t> job for each environment, you would simply change the environment parameter, instead of repeating the same work again</a:t>
            </a:r>
            <a:endParaRPr lang="pl-PL" sz="2000" dirty="0" smtClean="0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pl-PL" sz="2000" dirty="0" smtClean="0"/>
              <a:t>Values of selection criteria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pl-PL" sz="2000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93321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3200" b="1" i="0" u="none" strike="noStrike" cap="none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Agenda</a:t>
            </a:r>
            <a:endParaRPr sz="32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801860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indent="0" fontAlgn="ctr"/>
            <a:endParaRPr lang="pl-PL" sz="1800" dirty="0" smtClean="0"/>
          </a:p>
          <a:p>
            <a:pPr marL="228600" indent="0" fontAlgn="ctr"/>
            <a:r>
              <a:rPr lang="en-US" sz="1800" dirty="0" err="1" smtClean="0"/>
              <a:t>Temat</a:t>
            </a:r>
            <a:r>
              <a:rPr lang="en-US" sz="1800" dirty="0" smtClean="0"/>
              <a:t> </a:t>
            </a:r>
            <a:r>
              <a:rPr lang="en-US" sz="1800" dirty="0" err="1" smtClean="0"/>
              <a:t>zaj</a:t>
            </a:r>
            <a:r>
              <a:rPr lang="pl-PL" sz="1800" dirty="0" smtClean="0"/>
              <a:t>ęć – ETL/ELT</a:t>
            </a:r>
            <a:endParaRPr lang="en-US" sz="1800" dirty="0"/>
          </a:p>
          <a:p>
            <a:pPr marL="514350" indent="-285750" fontAlgn="ctr">
              <a:buFont typeface="Arial" panose="020B0604020202020204" pitchFamily="34" charset="0"/>
              <a:buChar char="•"/>
            </a:pPr>
            <a:r>
              <a:rPr lang="pl-PL" sz="1800" dirty="0" smtClean="0"/>
              <a:t>Teoria</a:t>
            </a:r>
            <a:endParaRPr lang="en-US" sz="1800" dirty="0" smtClean="0"/>
          </a:p>
          <a:p>
            <a:pPr marL="514350" indent="-285750" fontAlgn="ctr">
              <a:buFont typeface="Arial" panose="020B0604020202020204" pitchFamily="34" charset="0"/>
              <a:buChar char="•"/>
            </a:pPr>
            <a:r>
              <a:rPr lang="en-US" sz="1800" dirty="0" err="1" smtClean="0"/>
              <a:t>Praca</a:t>
            </a:r>
            <a:r>
              <a:rPr lang="en-US" sz="1800" dirty="0" smtClean="0"/>
              <a:t> </a:t>
            </a:r>
            <a:r>
              <a:rPr lang="en-US" sz="1800" dirty="0" err="1" smtClean="0"/>
              <a:t>nad</a:t>
            </a:r>
            <a:r>
              <a:rPr lang="en-US" sz="1800" dirty="0" smtClean="0"/>
              <a:t> </a:t>
            </a:r>
            <a:r>
              <a:rPr lang="en-US" sz="1800" dirty="0" err="1" smtClean="0"/>
              <a:t>projektem</a:t>
            </a:r>
            <a:r>
              <a:rPr lang="en-US" sz="1800" dirty="0" smtClean="0"/>
              <a:t> ‘Superstore’</a:t>
            </a:r>
          </a:p>
        </p:txBody>
      </p:sp>
      <p:sp>
        <p:nvSpPr>
          <p:cNvPr id="203" name="Google Shape;203;p21"/>
          <p:cNvSpPr txBox="1">
            <a:spLocks noGrp="1"/>
          </p:cNvSpPr>
          <p:nvPr>
            <p:ph type="dt" idx="10"/>
          </p:nvPr>
        </p:nvSpPr>
        <p:spPr>
          <a:xfrm>
            <a:off x="7937500" y="7006700"/>
            <a:ext cx="113347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01.03.2019</a:t>
            </a:r>
          </a:p>
          <a:p>
            <a:pPr lvl="0"/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887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l-PL" dirty="0" smtClean="0"/>
              <a:t>Scheduler</a:t>
            </a:r>
            <a:endParaRPr sz="32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498073"/>
            <a:ext cx="9801860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pl-PL" sz="2000" dirty="0" smtClean="0"/>
              <a:t>SQL Server Agent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pl-PL" sz="2000" dirty="0" smtClean="0"/>
              <a:t>Batch script + Windows Task Manager</a:t>
            </a:r>
          </a:p>
        </p:txBody>
      </p:sp>
    </p:spTree>
    <p:extLst>
      <p:ext uri="{BB962C8B-B14F-4D97-AF65-F5344CB8AC3E}">
        <p14:creationId xmlns:p14="http://schemas.microsoft.com/office/powerpoint/2010/main" val="20739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7 Skills Every ETL Developer Should Have</a:t>
            </a:r>
            <a:endParaRPr sz="32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498073"/>
            <a:ext cx="9801860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pl-PL" sz="2000" dirty="0"/>
              <a:t>ETL </a:t>
            </a:r>
            <a:r>
              <a:rPr lang="pl-PL" sz="2000" dirty="0" smtClean="0"/>
              <a:t>Tools/Software</a:t>
            </a:r>
            <a:endParaRPr lang="en-US" sz="2000" dirty="0" smtClean="0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SQL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pl-PL" sz="2000" dirty="0" smtClean="0"/>
              <a:t>Parameterization</a:t>
            </a:r>
            <a:endParaRPr lang="en-US" sz="2000" dirty="0" smtClean="0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pl-PL" sz="2000" dirty="0"/>
              <a:t>Scripting </a:t>
            </a:r>
            <a:r>
              <a:rPr lang="pl-PL" sz="2000" dirty="0" smtClean="0"/>
              <a:t>Language</a:t>
            </a:r>
            <a:r>
              <a:rPr lang="en-US" sz="2000" dirty="0"/>
              <a:t> (Python, Perl, and </a:t>
            </a:r>
            <a:r>
              <a:rPr lang="en-US" sz="2000" dirty="0" smtClean="0"/>
              <a:t>Bash)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pl-PL" sz="2000" dirty="0" smtClean="0"/>
              <a:t>Organization</a:t>
            </a:r>
            <a:endParaRPr lang="en-US" sz="2000" dirty="0" smtClean="0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pl-PL" sz="2000" dirty="0" smtClean="0"/>
              <a:t>Creativity</a:t>
            </a:r>
            <a:endParaRPr lang="en-US" sz="2000" dirty="0" smtClean="0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pl-PL" sz="2000" dirty="0"/>
              <a:t>Debugging/Problem Solving</a:t>
            </a:r>
            <a:endParaRPr lang="pl-PL" sz="2000" dirty="0" smtClean="0"/>
          </a:p>
        </p:txBody>
      </p:sp>
    </p:spTree>
    <p:extLst>
      <p:ext uri="{BB962C8B-B14F-4D97-AF65-F5344CB8AC3E}">
        <p14:creationId xmlns:p14="http://schemas.microsoft.com/office/powerpoint/2010/main" val="29018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 err="1" smtClean="0"/>
              <a:t>Projekt</a:t>
            </a:r>
            <a:r>
              <a:rPr lang="en-US" dirty="0" smtClean="0"/>
              <a:t> Superstore</a:t>
            </a:r>
            <a:endParaRPr sz="32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3" name="Google Shape;203;p21"/>
          <p:cNvSpPr txBox="1">
            <a:spLocks noGrp="1"/>
          </p:cNvSpPr>
          <p:nvPr>
            <p:ph type="dt" idx="10"/>
          </p:nvPr>
        </p:nvSpPr>
        <p:spPr>
          <a:xfrm>
            <a:off x="7937500" y="7006700"/>
            <a:ext cx="113347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01.03.2019</a:t>
            </a:r>
          </a:p>
        </p:txBody>
      </p:sp>
      <p:sp>
        <p:nvSpPr>
          <p:cNvPr id="3" name="Flowchart: Magnetic Disk 2"/>
          <p:cNvSpPr/>
          <p:nvPr/>
        </p:nvSpPr>
        <p:spPr>
          <a:xfrm>
            <a:off x="4277360" y="3007360"/>
            <a:ext cx="1432560" cy="2011680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Landing database</a:t>
            </a:r>
            <a:endParaRPr lang="en-US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7224236" y="3007360"/>
            <a:ext cx="1432560" cy="2011680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Warehouse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55040" y="2865120"/>
            <a:ext cx="1798320" cy="22961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 system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3"/>
            <a:endCxn id="3" idx="2"/>
          </p:cNvCxnSpPr>
          <p:nvPr/>
        </p:nvCxnSpPr>
        <p:spPr>
          <a:xfrm>
            <a:off x="2753360" y="4013200"/>
            <a:ext cx="1524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709920" y="4013200"/>
            <a:ext cx="1524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42362" y="3380899"/>
            <a:ext cx="13708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</a:t>
            </a:r>
            <a:r>
              <a:rPr lang="en-US" sz="1600" dirty="0" smtClean="0"/>
              <a:t>sv, txt</a:t>
            </a:r>
          </a:p>
          <a:p>
            <a:pPr algn="ctr"/>
            <a:r>
              <a:rPr lang="en-US" sz="1600" dirty="0" smtClean="0"/>
              <a:t>T-SQL, SSIS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5764346" y="3586480"/>
            <a:ext cx="1370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T-SQL, SSIS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8076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 smtClean="0"/>
              <a:t>Landing</a:t>
            </a:r>
            <a:r>
              <a:rPr lang="pl-PL" dirty="0" smtClean="0"/>
              <a:t> Database</a:t>
            </a:r>
            <a:endParaRPr sz="32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801860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indent="0" fontAlgn="ctr"/>
            <a:endParaRPr lang="pl-PL" sz="1800" dirty="0" smtClean="0"/>
          </a:p>
          <a:p>
            <a:pPr marL="1143000" lvl="1" indent="-457200" fontAlgn="ctr">
              <a:buFont typeface="Arial" panose="020B0604020202020204" pitchFamily="34" charset="0"/>
              <a:buChar char="•"/>
            </a:pPr>
            <a:r>
              <a:rPr lang="en-US" sz="2800" dirty="0" smtClean="0"/>
              <a:t>CREATE_DATABASE</a:t>
            </a:r>
          </a:p>
          <a:p>
            <a:pPr marL="1143000" lvl="1" indent="-457200" fontAlgn="ctr">
              <a:buFont typeface="Arial" panose="020B0604020202020204" pitchFamily="34" charset="0"/>
              <a:buChar char="•"/>
            </a:pPr>
            <a:r>
              <a:rPr lang="en-US" sz="2800" dirty="0" err="1" smtClean="0"/>
              <a:t>Wykonaj</a:t>
            </a:r>
            <a:r>
              <a:rPr lang="en-US" sz="2800" dirty="0" smtClean="0"/>
              <a:t> </a:t>
            </a:r>
            <a:r>
              <a:rPr lang="en-US" sz="2800" dirty="0" err="1" smtClean="0"/>
              <a:t>skrypty</a:t>
            </a:r>
            <a:r>
              <a:rPr lang="en-US" sz="2800" dirty="0" smtClean="0"/>
              <a:t> </a:t>
            </a:r>
            <a:r>
              <a:rPr lang="en-US" sz="2800" dirty="0" err="1" smtClean="0"/>
              <a:t>znajduj</a:t>
            </a:r>
            <a:r>
              <a:rPr lang="pl-PL" sz="2800" dirty="0" smtClean="0"/>
              <a:t>ące się w folderach</a:t>
            </a:r>
          </a:p>
          <a:p>
            <a:pPr marL="228600" indent="0" fontAlgn="ctr"/>
            <a:endParaRPr lang="pl-PL" sz="1800" dirty="0" smtClean="0"/>
          </a:p>
          <a:p>
            <a:pPr marL="228600" indent="0" fontAlgn="ctr"/>
            <a:endParaRPr lang="pl-PL" sz="1800" dirty="0" smtClean="0"/>
          </a:p>
          <a:p>
            <a:pPr marL="228600" indent="0" fontAlgn="ctr"/>
            <a:endParaRPr lang="pl-PL" sz="1800" dirty="0"/>
          </a:p>
        </p:txBody>
      </p:sp>
      <p:sp>
        <p:nvSpPr>
          <p:cNvPr id="203" name="Google Shape;203;p21"/>
          <p:cNvSpPr txBox="1">
            <a:spLocks noGrp="1"/>
          </p:cNvSpPr>
          <p:nvPr>
            <p:ph type="dt" idx="10"/>
          </p:nvPr>
        </p:nvSpPr>
        <p:spPr>
          <a:xfrm>
            <a:off x="7937500" y="7006700"/>
            <a:ext cx="113347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01.03.2019</a:t>
            </a:r>
          </a:p>
        </p:txBody>
      </p:sp>
    </p:spTree>
    <p:extLst>
      <p:ext uri="{BB962C8B-B14F-4D97-AF65-F5344CB8AC3E}">
        <p14:creationId xmlns:p14="http://schemas.microsoft.com/office/powerpoint/2010/main" val="341743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 smtClean="0"/>
              <a:t>Landing</a:t>
            </a:r>
            <a:r>
              <a:rPr lang="pl-PL" dirty="0" smtClean="0"/>
              <a:t> Database</a:t>
            </a:r>
            <a:endParaRPr sz="32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801860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indent="0" fontAlgn="ctr"/>
            <a:endParaRPr lang="pl-PL" sz="1800" dirty="0" smtClean="0"/>
          </a:p>
          <a:p>
            <a:pPr marL="228600" indent="0" fontAlgn="ctr"/>
            <a:r>
              <a:rPr lang="en-US" sz="1800" dirty="0" smtClean="0"/>
              <a:t>1. </a:t>
            </a:r>
            <a:r>
              <a:rPr lang="en-US" sz="1800" dirty="0" err="1" smtClean="0"/>
              <a:t>Stw</a:t>
            </a:r>
            <a:r>
              <a:rPr lang="pl-PL" sz="1800" dirty="0" smtClean="0"/>
              <a:t>órz procedurę, która ładuje dane z systemu źródłowego do tabeli DIM_CUSTOMER_LANDING</a:t>
            </a:r>
          </a:p>
          <a:p>
            <a:pPr marL="228600" indent="0" fontAlgn="ctr"/>
            <a:endParaRPr lang="pl-PL" sz="1800" dirty="0" smtClean="0"/>
          </a:p>
          <a:p>
            <a:pPr marL="228600" indent="0" fontAlgn="ctr"/>
            <a:endParaRPr lang="pl-PL" sz="1800" dirty="0"/>
          </a:p>
        </p:txBody>
      </p:sp>
      <p:sp>
        <p:nvSpPr>
          <p:cNvPr id="203" name="Google Shape;203;p21"/>
          <p:cNvSpPr txBox="1">
            <a:spLocks noGrp="1"/>
          </p:cNvSpPr>
          <p:nvPr>
            <p:ph type="dt" idx="10"/>
          </p:nvPr>
        </p:nvSpPr>
        <p:spPr>
          <a:xfrm>
            <a:off x="7937500" y="7006700"/>
            <a:ext cx="113347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01.03.2019</a:t>
            </a:r>
          </a:p>
        </p:txBody>
      </p:sp>
    </p:spTree>
    <p:extLst>
      <p:ext uri="{BB962C8B-B14F-4D97-AF65-F5344CB8AC3E}">
        <p14:creationId xmlns:p14="http://schemas.microsoft.com/office/powerpoint/2010/main" val="168925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 smtClean="0"/>
              <a:t>DW</a:t>
            </a:r>
            <a:endParaRPr sz="32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801860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indent="0" fontAlgn="ctr"/>
            <a:endParaRPr lang="pl-PL" sz="1800" dirty="0" smtClean="0"/>
          </a:p>
          <a:p>
            <a:pPr marL="1143000" lvl="1" indent="-457200" fontAlgn="ctr">
              <a:buFont typeface="Arial" panose="020B0604020202020204" pitchFamily="34" charset="0"/>
              <a:buChar char="•"/>
            </a:pPr>
            <a:r>
              <a:rPr lang="en-US" sz="2800" dirty="0" smtClean="0"/>
              <a:t>CREATE_DATABASE</a:t>
            </a:r>
          </a:p>
          <a:p>
            <a:pPr marL="1143000" lvl="1" indent="-457200" fontAlgn="ctr">
              <a:buFont typeface="Arial" panose="020B0604020202020204" pitchFamily="34" charset="0"/>
              <a:buChar char="•"/>
            </a:pPr>
            <a:r>
              <a:rPr lang="en-US" sz="2800" dirty="0" err="1" smtClean="0"/>
              <a:t>Wykonaj</a:t>
            </a:r>
            <a:r>
              <a:rPr lang="en-US" sz="2800" dirty="0" smtClean="0"/>
              <a:t> </a:t>
            </a:r>
            <a:r>
              <a:rPr lang="en-US" sz="2800" dirty="0" err="1" smtClean="0"/>
              <a:t>skrypty</a:t>
            </a:r>
            <a:r>
              <a:rPr lang="en-US" sz="2800" dirty="0" smtClean="0"/>
              <a:t> </a:t>
            </a:r>
            <a:r>
              <a:rPr lang="en-US" sz="2800" dirty="0" err="1" smtClean="0"/>
              <a:t>znajduj</a:t>
            </a:r>
            <a:r>
              <a:rPr lang="pl-PL" sz="2800" dirty="0" smtClean="0"/>
              <a:t>ące się w folderach</a:t>
            </a:r>
          </a:p>
          <a:p>
            <a:pPr marL="228600" indent="0" fontAlgn="ctr"/>
            <a:endParaRPr lang="pl-PL" sz="1800" dirty="0" smtClean="0"/>
          </a:p>
          <a:p>
            <a:pPr marL="228600" indent="0" fontAlgn="ctr"/>
            <a:endParaRPr lang="pl-PL" sz="1800" dirty="0" smtClean="0"/>
          </a:p>
          <a:p>
            <a:pPr marL="228600" indent="0" fontAlgn="ctr"/>
            <a:endParaRPr lang="pl-PL" sz="1800" dirty="0"/>
          </a:p>
        </p:txBody>
      </p:sp>
      <p:sp>
        <p:nvSpPr>
          <p:cNvPr id="203" name="Google Shape;203;p21"/>
          <p:cNvSpPr txBox="1">
            <a:spLocks noGrp="1"/>
          </p:cNvSpPr>
          <p:nvPr>
            <p:ph type="dt" idx="10"/>
          </p:nvPr>
        </p:nvSpPr>
        <p:spPr>
          <a:xfrm>
            <a:off x="7937500" y="7006700"/>
            <a:ext cx="113347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01.03.2019</a:t>
            </a:r>
          </a:p>
        </p:txBody>
      </p:sp>
    </p:spTree>
    <p:extLst>
      <p:ext uri="{BB962C8B-B14F-4D97-AF65-F5344CB8AC3E}">
        <p14:creationId xmlns:p14="http://schemas.microsoft.com/office/powerpoint/2010/main" val="64312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 err="1" smtClean="0"/>
              <a:t>Tabele</a:t>
            </a:r>
            <a:r>
              <a:rPr lang="en-US" dirty="0" smtClean="0"/>
              <a:t> </a:t>
            </a:r>
            <a:r>
              <a:rPr lang="en-US" dirty="0" err="1" smtClean="0"/>
              <a:t>Wymiar</a:t>
            </a:r>
            <a:r>
              <a:rPr lang="pl-PL" dirty="0" smtClean="0"/>
              <a:t>ów</a:t>
            </a:r>
            <a:r>
              <a:rPr lang="en-US" dirty="0" smtClean="0"/>
              <a:t> – SCD II</a:t>
            </a:r>
            <a:endParaRPr sz="32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801860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indent="0" fontAlgn="ctr"/>
            <a:endParaRPr lang="pl-PL" sz="1800" dirty="0" smtClean="0"/>
          </a:p>
          <a:p>
            <a:pPr marL="228600" indent="0" fontAlgn="ctr"/>
            <a:endParaRPr lang="pl-PL" sz="1800" dirty="0"/>
          </a:p>
          <a:p>
            <a:pPr marL="228600" indent="0" fontAlgn="ctr"/>
            <a:endParaRPr lang="pl-PL" sz="1800" dirty="0" smtClean="0"/>
          </a:p>
          <a:p>
            <a:pPr marL="228600" indent="0" fontAlgn="ctr"/>
            <a:endParaRPr lang="pl-PL" sz="1800" dirty="0"/>
          </a:p>
        </p:txBody>
      </p:sp>
      <p:sp>
        <p:nvSpPr>
          <p:cNvPr id="203" name="Google Shape;203;p21"/>
          <p:cNvSpPr txBox="1">
            <a:spLocks noGrp="1"/>
          </p:cNvSpPr>
          <p:nvPr>
            <p:ph type="dt" idx="10"/>
          </p:nvPr>
        </p:nvSpPr>
        <p:spPr>
          <a:xfrm>
            <a:off x="7937500" y="7006700"/>
            <a:ext cx="113347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pl-PL" dirty="0" smtClean="0"/>
              <a:t>10.02.2018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http://www.kimballgroup.com/wp-content/uploads/2013/02/type-62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1460181"/>
            <a:ext cx="8643620" cy="5059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56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pl-PL" dirty="0" smtClean="0"/>
              <a:t>Ł</a:t>
            </a:r>
            <a:r>
              <a:rPr lang="en-US" dirty="0" err="1" smtClean="0"/>
              <a:t>adowanie</a:t>
            </a:r>
            <a:r>
              <a:rPr lang="en-US" dirty="0" smtClean="0"/>
              <a:t> tab</a:t>
            </a:r>
            <a:r>
              <a:rPr lang="pl-PL" dirty="0" smtClean="0"/>
              <a:t>el</a:t>
            </a:r>
            <a:r>
              <a:rPr lang="en-US" dirty="0" smtClean="0"/>
              <a:t> </a:t>
            </a:r>
            <a:r>
              <a:rPr lang="en-US" dirty="0" err="1" smtClean="0"/>
              <a:t>wymiar</a:t>
            </a:r>
            <a:r>
              <a:rPr lang="pl-PL" dirty="0" smtClean="0"/>
              <a:t>ów - </a:t>
            </a:r>
            <a:r>
              <a:rPr lang="en-US" dirty="0" smtClean="0"/>
              <a:t>SCD II</a:t>
            </a:r>
            <a:endParaRPr sz="32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801860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indent="0" fontAlgn="ctr"/>
            <a:endParaRPr lang="pl-PL" sz="1800" dirty="0" smtClean="0"/>
          </a:p>
          <a:p>
            <a:pPr marL="228600" indent="0" fontAlgn="ctr"/>
            <a:r>
              <a:rPr lang="pl-PL" sz="2800" dirty="0" smtClean="0"/>
              <a:t>1. Załaduj nowe rekordy</a:t>
            </a:r>
          </a:p>
          <a:p>
            <a:pPr marL="742950" indent="-514350" fontAlgn="ctr">
              <a:buAutoNum type="arabicPeriod"/>
            </a:pPr>
            <a:endParaRPr lang="pl-PL" sz="2800" dirty="0" smtClean="0"/>
          </a:p>
          <a:p>
            <a:pPr marL="228600" indent="0" fontAlgn="ctr"/>
            <a:r>
              <a:rPr lang="pl-PL" sz="2800" dirty="0" smtClean="0"/>
              <a:t>2. Zamknij rekordy, które mają być zaktualizowane</a:t>
            </a:r>
          </a:p>
          <a:p>
            <a:pPr marL="228600" indent="0" fontAlgn="ctr"/>
            <a:endParaRPr lang="pl-PL" sz="2800" dirty="0" smtClean="0"/>
          </a:p>
          <a:p>
            <a:pPr marL="228600" indent="0" fontAlgn="ctr"/>
            <a:r>
              <a:rPr lang="pl-PL" sz="2800" dirty="0" smtClean="0"/>
              <a:t>3. Załaduj zaktualizowane rekordy</a:t>
            </a:r>
            <a:endParaRPr lang="pl-PL" sz="2800" dirty="0"/>
          </a:p>
          <a:p>
            <a:pPr marL="228600" indent="0" fontAlgn="ctr"/>
            <a:endParaRPr lang="pl-PL" sz="1800" dirty="0" smtClean="0"/>
          </a:p>
          <a:p>
            <a:pPr marL="228600" indent="0" fontAlgn="ctr"/>
            <a:endParaRPr lang="pl-PL" sz="1800" dirty="0"/>
          </a:p>
        </p:txBody>
      </p:sp>
      <p:sp>
        <p:nvSpPr>
          <p:cNvPr id="203" name="Google Shape;203;p21"/>
          <p:cNvSpPr txBox="1">
            <a:spLocks noGrp="1"/>
          </p:cNvSpPr>
          <p:nvPr>
            <p:ph type="dt" idx="10"/>
          </p:nvPr>
        </p:nvSpPr>
        <p:spPr>
          <a:xfrm>
            <a:off x="7937500" y="7006700"/>
            <a:ext cx="113347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01.03.2019</a:t>
            </a:r>
          </a:p>
        </p:txBody>
      </p:sp>
    </p:spTree>
    <p:extLst>
      <p:ext uri="{BB962C8B-B14F-4D97-AF65-F5344CB8AC3E}">
        <p14:creationId xmlns:p14="http://schemas.microsoft.com/office/powerpoint/2010/main" val="328472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pl-PL" dirty="0" smtClean="0"/>
              <a:t>Ł</a:t>
            </a:r>
            <a:r>
              <a:rPr lang="en-US" dirty="0" err="1" smtClean="0"/>
              <a:t>adowanie</a:t>
            </a:r>
            <a:r>
              <a:rPr lang="en-US" dirty="0" smtClean="0"/>
              <a:t> tab</a:t>
            </a:r>
            <a:r>
              <a:rPr lang="pl-PL" dirty="0" smtClean="0"/>
              <a:t>el</a:t>
            </a:r>
            <a:r>
              <a:rPr lang="en-US" dirty="0" smtClean="0"/>
              <a:t> </a:t>
            </a:r>
            <a:r>
              <a:rPr lang="en-US" dirty="0" err="1" smtClean="0"/>
              <a:t>wymiar</a:t>
            </a:r>
            <a:r>
              <a:rPr lang="pl-PL" dirty="0" smtClean="0"/>
              <a:t>ów - </a:t>
            </a:r>
            <a:r>
              <a:rPr lang="en-US" dirty="0" smtClean="0"/>
              <a:t>SCD II</a:t>
            </a:r>
            <a:endParaRPr sz="32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801860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indent="0" fontAlgn="ctr"/>
            <a:endParaRPr lang="pl-PL" sz="1800" dirty="0" smtClean="0"/>
          </a:p>
          <a:p>
            <a:pPr marL="228600" indent="0" fontAlgn="ctr"/>
            <a:r>
              <a:rPr lang="pl-PL" sz="2800" dirty="0" smtClean="0"/>
              <a:t>Ćwiczenie</a:t>
            </a:r>
            <a:endParaRPr lang="pl-PL" sz="2800" dirty="0"/>
          </a:p>
          <a:p>
            <a:pPr marL="228600" indent="0" fontAlgn="ctr"/>
            <a:endParaRPr lang="pl-PL" sz="1800" dirty="0" smtClean="0"/>
          </a:p>
          <a:p>
            <a:pPr marL="228600" indent="0" fontAlgn="ctr"/>
            <a:endParaRPr lang="pl-PL" sz="1800" dirty="0"/>
          </a:p>
        </p:txBody>
      </p:sp>
      <p:sp>
        <p:nvSpPr>
          <p:cNvPr id="203" name="Google Shape;203;p21"/>
          <p:cNvSpPr txBox="1">
            <a:spLocks noGrp="1"/>
          </p:cNvSpPr>
          <p:nvPr>
            <p:ph type="dt" idx="10"/>
          </p:nvPr>
        </p:nvSpPr>
        <p:spPr>
          <a:xfrm>
            <a:off x="7937500" y="7006700"/>
            <a:ext cx="113347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01.03.2019</a:t>
            </a:r>
          </a:p>
        </p:txBody>
      </p:sp>
    </p:spTree>
    <p:extLst>
      <p:ext uri="{BB962C8B-B14F-4D97-AF65-F5344CB8AC3E}">
        <p14:creationId xmlns:p14="http://schemas.microsoft.com/office/powerpoint/2010/main" val="148548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pl-PL" dirty="0" smtClean="0"/>
              <a:t>Ł</a:t>
            </a:r>
            <a:r>
              <a:rPr lang="en-US" dirty="0" err="1" smtClean="0"/>
              <a:t>adowanie</a:t>
            </a:r>
            <a:r>
              <a:rPr lang="en-US" dirty="0" smtClean="0"/>
              <a:t> tab</a:t>
            </a:r>
            <a:r>
              <a:rPr lang="pl-PL" dirty="0" smtClean="0"/>
              <a:t>el</a:t>
            </a:r>
            <a:r>
              <a:rPr lang="en-US" dirty="0" smtClean="0"/>
              <a:t> </a:t>
            </a:r>
            <a:r>
              <a:rPr lang="en-US" dirty="0" err="1" smtClean="0"/>
              <a:t>wymiar</a:t>
            </a:r>
            <a:r>
              <a:rPr lang="pl-PL" dirty="0" smtClean="0"/>
              <a:t>ów - </a:t>
            </a:r>
            <a:r>
              <a:rPr lang="en-US" dirty="0" smtClean="0"/>
              <a:t>SCD II</a:t>
            </a:r>
            <a:endParaRPr sz="32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801860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indent="0" fontAlgn="ctr"/>
            <a:endParaRPr lang="pl-PL" sz="2400" dirty="0" smtClean="0"/>
          </a:p>
          <a:p>
            <a:pPr marL="228600" indent="0" fontAlgn="ctr"/>
            <a:r>
              <a:rPr lang="pl-PL" sz="2400" dirty="0" smtClean="0"/>
              <a:t>Utwórz procedurę, która zasila tabelę DIM_CUSTOMER</a:t>
            </a:r>
          </a:p>
          <a:p>
            <a:pPr marL="228600" indent="0" fontAlgn="ctr"/>
            <a:endParaRPr lang="pl-PL" sz="1800" dirty="0"/>
          </a:p>
        </p:txBody>
      </p:sp>
      <p:sp>
        <p:nvSpPr>
          <p:cNvPr id="203" name="Google Shape;203;p21"/>
          <p:cNvSpPr txBox="1">
            <a:spLocks noGrp="1"/>
          </p:cNvSpPr>
          <p:nvPr>
            <p:ph type="dt" idx="10"/>
          </p:nvPr>
        </p:nvSpPr>
        <p:spPr>
          <a:xfrm>
            <a:off x="7937500" y="7006700"/>
            <a:ext cx="113347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01.03.2019</a:t>
            </a:r>
          </a:p>
        </p:txBody>
      </p:sp>
    </p:spTree>
    <p:extLst>
      <p:ext uri="{BB962C8B-B14F-4D97-AF65-F5344CB8AC3E}">
        <p14:creationId xmlns:p14="http://schemas.microsoft.com/office/powerpoint/2010/main" val="258340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" y="968672"/>
            <a:ext cx="8788003" cy="6591003"/>
          </a:xfrm>
          <a:prstGeom prst="rect">
            <a:avLst/>
          </a:prstGeom>
        </p:spPr>
      </p:pic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 err="1" smtClean="0"/>
              <a:t>Hurtownie</a:t>
            </a:r>
            <a:r>
              <a:rPr lang="en-US" dirty="0" smtClean="0"/>
              <a:t> </a:t>
            </a:r>
            <a:r>
              <a:rPr lang="en-US" dirty="0" err="1" smtClean="0"/>
              <a:t>Danych</a:t>
            </a:r>
            <a:r>
              <a:rPr lang="en-US" dirty="0" smtClean="0"/>
              <a:t> - </a:t>
            </a:r>
            <a:r>
              <a:rPr lang="en-US" dirty="0" err="1" smtClean="0"/>
              <a:t>architektura</a:t>
            </a:r>
            <a:endParaRPr sz="32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801860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indent="0" fontAlgn="ctr"/>
            <a:endParaRPr lang="pl-PL" sz="1800" dirty="0" smtClean="0"/>
          </a:p>
          <a:p>
            <a:pPr marL="228600" indent="0" fontAlgn="ctr"/>
            <a:endParaRPr lang="pl-PL" sz="1800" dirty="0"/>
          </a:p>
        </p:txBody>
      </p:sp>
      <p:sp>
        <p:nvSpPr>
          <p:cNvPr id="203" name="Google Shape;203;p21"/>
          <p:cNvSpPr txBox="1">
            <a:spLocks noGrp="1"/>
          </p:cNvSpPr>
          <p:nvPr>
            <p:ph type="dt" idx="10"/>
          </p:nvPr>
        </p:nvSpPr>
        <p:spPr>
          <a:xfrm>
            <a:off x="7937500" y="7006700"/>
            <a:ext cx="113347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01.03.2019</a:t>
            </a:r>
          </a:p>
          <a:p>
            <a:pPr lvl="0"/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693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pl-PL" dirty="0" smtClean="0"/>
              <a:t>Ł</a:t>
            </a:r>
            <a:r>
              <a:rPr lang="en-US" dirty="0" err="1" smtClean="0"/>
              <a:t>adowanie</a:t>
            </a:r>
            <a:r>
              <a:rPr lang="en-US" dirty="0" smtClean="0"/>
              <a:t> tab</a:t>
            </a:r>
            <a:r>
              <a:rPr lang="pl-PL" dirty="0" smtClean="0"/>
              <a:t>eli faktu</a:t>
            </a:r>
            <a:endParaRPr sz="32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3" name="Google Shape;203;p21"/>
          <p:cNvSpPr txBox="1">
            <a:spLocks noGrp="1"/>
          </p:cNvSpPr>
          <p:nvPr>
            <p:ph type="dt" idx="10"/>
          </p:nvPr>
        </p:nvSpPr>
        <p:spPr>
          <a:xfrm>
            <a:off x="7937500" y="7006700"/>
            <a:ext cx="113347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01.03.2019</a:t>
            </a:r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045" y="1625643"/>
            <a:ext cx="6685192" cy="4654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61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pl-PL" dirty="0" smtClean="0"/>
              <a:t>Ł</a:t>
            </a:r>
            <a:r>
              <a:rPr lang="en-US" dirty="0" err="1" smtClean="0"/>
              <a:t>adowanie</a:t>
            </a:r>
            <a:r>
              <a:rPr lang="en-US" dirty="0" smtClean="0"/>
              <a:t> tab</a:t>
            </a:r>
            <a:r>
              <a:rPr lang="pl-PL" dirty="0" smtClean="0"/>
              <a:t>eli faktu</a:t>
            </a:r>
            <a:r>
              <a:rPr lang="en-US" dirty="0" smtClean="0"/>
              <a:t> – dimension lookup</a:t>
            </a:r>
            <a:endParaRPr sz="32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3" name="Google Shape;203;p21"/>
          <p:cNvSpPr txBox="1">
            <a:spLocks noGrp="1"/>
          </p:cNvSpPr>
          <p:nvPr>
            <p:ph type="dt" idx="10"/>
          </p:nvPr>
        </p:nvSpPr>
        <p:spPr>
          <a:xfrm>
            <a:off x="7937500" y="7006700"/>
            <a:ext cx="113347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01.03.2019</a:t>
            </a:r>
          </a:p>
        </p:txBody>
      </p:sp>
      <p:sp>
        <p:nvSpPr>
          <p:cNvPr id="5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801860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indent="0" fontAlgn="ctr"/>
            <a:endParaRPr lang="pl-PL" sz="1800" dirty="0" smtClean="0"/>
          </a:p>
          <a:p>
            <a:pPr marL="228600" indent="0" fontAlgn="ctr"/>
            <a:endParaRPr lang="pl-PL" sz="1800" dirty="0" smtClean="0"/>
          </a:p>
          <a:p>
            <a:pPr marL="228600" indent="0" fontAlgn="ctr"/>
            <a:endParaRPr lang="pl-PL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4" y="1931827"/>
            <a:ext cx="10661304" cy="369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94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pl-PL" dirty="0" smtClean="0"/>
              <a:t>Ł</a:t>
            </a:r>
            <a:r>
              <a:rPr lang="en-US" dirty="0" err="1" smtClean="0"/>
              <a:t>adowanie</a:t>
            </a:r>
            <a:r>
              <a:rPr lang="en-US" dirty="0" smtClean="0"/>
              <a:t> tab</a:t>
            </a:r>
            <a:r>
              <a:rPr lang="pl-PL" dirty="0" smtClean="0"/>
              <a:t>eli faktu</a:t>
            </a:r>
            <a:endParaRPr sz="32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3" name="Google Shape;203;p21"/>
          <p:cNvSpPr txBox="1">
            <a:spLocks noGrp="1"/>
          </p:cNvSpPr>
          <p:nvPr>
            <p:ph type="dt" idx="10"/>
          </p:nvPr>
        </p:nvSpPr>
        <p:spPr>
          <a:xfrm>
            <a:off x="7937500" y="7006700"/>
            <a:ext cx="113347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01.03.2019</a:t>
            </a:r>
          </a:p>
        </p:txBody>
      </p:sp>
      <p:sp>
        <p:nvSpPr>
          <p:cNvPr id="5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801860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indent="0" fontAlgn="ctr"/>
            <a:endParaRPr lang="pl-PL" sz="1800" dirty="0" smtClean="0"/>
          </a:p>
          <a:p>
            <a:pPr marL="228600" indent="0" fontAlgn="ctr"/>
            <a:r>
              <a:rPr lang="pl-PL" sz="2800" dirty="0" smtClean="0"/>
              <a:t>Ćwiczenie</a:t>
            </a:r>
            <a:endParaRPr lang="pl-PL" sz="2800" dirty="0"/>
          </a:p>
          <a:p>
            <a:pPr marL="228600" indent="0" fontAlgn="ctr"/>
            <a:endParaRPr lang="pl-PL" sz="1800" dirty="0" smtClean="0"/>
          </a:p>
          <a:p>
            <a:pPr marL="228600" indent="0" fontAlgn="ctr"/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235671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 smtClean="0"/>
              <a:t>Early arriving dimension</a:t>
            </a:r>
            <a:endParaRPr sz="32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801860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indent="0" fontAlgn="ctr"/>
            <a:endParaRPr lang="pl-PL" sz="1800" dirty="0" smtClean="0"/>
          </a:p>
          <a:p>
            <a:pPr marL="228600" indent="0" fontAlgn="ctr"/>
            <a:endParaRPr lang="pl-PL" sz="1800" dirty="0"/>
          </a:p>
          <a:p>
            <a:pPr marL="228600" indent="0" fontAlgn="ctr"/>
            <a:endParaRPr lang="pl-PL" sz="1800" dirty="0" smtClean="0"/>
          </a:p>
          <a:p>
            <a:pPr marL="228600" indent="0" fontAlgn="ctr"/>
            <a:endParaRPr lang="pl-PL" sz="1800" dirty="0"/>
          </a:p>
        </p:txBody>
      </p:sp>
      <p:sp>
        <p:nvSpPr>
          <p:cNvPr id="203" name="Google Shape;203;p21"/>
          <p:cNvSpPr txBox="1">
            <a:spLocks noGrp="1"/>
          </p:cNvSpPr>
          <p:nvPr>
            <p:ph type="dt" idx="10"/>
          </p:nvPr>
        </p:nvSpPr>
        <p:spPr>
          <a:xfrm>
            <a:off x="7937500" y="7006700"/>
            <a:ext cx="113347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01.03.2019</a:t>
            </a:r>
          </a:p>
        </p:txBody>
      </p:sp>
      <p:pic>
        <p:nvPicPr>
          <p:cNvPr id="1026" name="Picture 2" descr="Image result for late arriving dimens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" y="2291201"/>
            <a:ext cx="7934325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29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pl-PL" dirty="0" smtClean="0"/>
              <a:t>Ł</a:t>
            </a:r>
            <a:r>
              <a:rPr lang="en-US" dirty="0" err="1" smtClean="0"/>
              <a:t>adowanie</a:t>
            </a:r>
            <a:r>
              <a:rPr lang="en-US" dirty="0" smtClean="0"/>
              <a:t> tab</a:t>
            </a:r>
            <a:r>
              <a:rPr lang="pl-PL" dirty="0" smtClean="0"/>
              <a:t>eli faktu</a:t>
            </a:r>
            <a:endParaRPr sz="32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3" name="Google Shape;203;p21"/>
          <p:cNvSpPr txBox="1">
            <a:spLocks noGrp="1"/>
          </p:cNvSpPr>
          <p:nvPr>
            <p:ph type="dt" idx="10"/>
          </p:nvPr>
        </p:nvSpPr>
        <p:spPr>
          <a:xfrm>
            <a:off x="7937500" y="7006700"/>
            <a:ext cx="113347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01.03.2019</a:t>
            </a:r>
          </a:p>
        </p:txBody>
      </p:sp>
      <p:sp>
        <p:nvSpPr>
          <p:cNvPr id="5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801860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indent="0" fontAlgn="ctr"/>
            <a:r>
              <a:rPr lang="en-US" sz="2400" dirty="0" err="1" smtClean="0"/>
              <a:t>Dodaj</a:t>
            </a:r>
            <a:r>
              <a:rPr lang="en-US" sz="2400" dirty="0" smtClean="0"/>
              <a:t> </a:t>
            </a:r>
            <a:r>
              <a:rPr lang="en-US" sz="2400" dirty="0" err="1" smtClean="0"/>
              <a:t>funkcjonalno</a:t>
            </a:r>
            <a:r>
              <a:rPr lang="pl-PL" sz="2400" dirty="0" smtClean="0"/>
              <a:t>ść Early arriving dimension </a:t>
            </a:r>
          </a:p>
          <a:p>
            <a:pPr marL="228600" indent="0" fontAlgn="ctr"/>
            <a:endParaRPr lang="pl-PL" sz="2400" dirty="0" smtClean="0"/>
          </a:p>
          <a:p>
            <a:pPr marL="228600" indent="0" fontAlgn="ctr"/>
            <a:r>
              <a:rPr lang="pl-PL" sz="2400" dirty="0" smtClean="0"/>
              <a:t>1. Utwórz tabele SALES_WRK, która ma takie same pola jak   FACT_SALES</a:t>
            </a:r>
          </a:p>
          <a:p>
            <a:pPr marL="228600" indent="0" fontAlgn="ctr"/>
            <a:endParaRPr lang="pl-PL" sz="2400" dirty="0" smtClean="0"/>
          </a:p>
          <a:p>
            <a:pPr marL="228600" indent="0" fontAlgn="ctr"/>
            <a:r>
              <a:rPr lang="pl-PL" sz="2400" dirty="0" smtClean="0"/>
              <a:t>2. W </a:t>
            </a:r>
            <a:r>
              <a:rPr lang="pl-PL" sz="2400" dirty="0"/>
              <a:t>procedurze </a:t>
            </a:r>
            <a:r>
              <a:rPr lang="pl-PL" sz="2400" dirty="0" smtClean="0"/>
              <a:t>proc_FactSalesLoad dodaj kod, który</a:t>
            </a:r>
          </a:p>
          <a:p>
            <a:pPr marL="571500" indent="-342900" fontAlgn="ctr">
              <a:buFont typeface="Arial" panose="020B0604020202020204" pitchFamily="34" charset="0"/>
              <a:buChar char="•"/>
            </a:pPr>
            <a:r>
              <a:rPr lang="pl-PL" sz="2400" dirty="0" smtClean="0"/>
              <a:t>wykona insert rekordów do tabeli </a:t>
            </a:r>
            <a:r>
              <a:rPr lang="pl-PL" sz="2400" dirty="0"/>
              <a:t>SALES_WRK, </a:t>
            </a:r>
            <a:r>
              <a:rPr lang="pl-PL" sz="2400" dirty="0" smtClean="0"/>
              <a:t>które mają wartość NULL w polach pobieranych z DIM tables</a:t>
            </a:r>
            <a:endParaRPr lang="pl-PL" sz="3600" dirty="0"/>
          </a:p>
          <a:p>
            <a:pPr marL="228600" indent="0" fontAlgn="ctr"/>
            <a:endParaRPr lang="pl-PL" sz="1800" dirty="0" smtClean="0"/>
          </a:p>
          <a:p>
            <a:pPr marL="228600" indent="0" fontAlgn="ctr"/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135225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pl-PL" dirty="0" smtClean="0"/>
              <a:t>Ł</a:t>
            </a:r>
            <a:r>
              <a:rPr lang="en-US" dirty="0" err="1" smtClean="0"/>
              <a:t>adowanie</a:t>
            </a:r>
            <a:r>
              <a:rPr lang="en-US" dirty="0" smtClean="0"/>
              <a:t> tab</a:t>
            </a:r>
            <a:r>
              <a:rPr lang="pl-PL" dirty="0" smtClean="0"/>
              <a:t>eli faktu</a:t>
            </a:r>
            <a:endParaRPr sz="32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3" name="Google Shape;203;p21"/>
          <p:cNvSpPr txBox="1">
            <a:spLocks noGrp="1"/>
          </p:cNvSpPr>
          <p:nvPr>
            <p:ph type="dt" idx="10"/>
          </p:nvPr>
        </p:nvSpPr>
        <p:spPr>
          <a:xfrm>
            <a:off x="7937500" y="7006700"/>
            <a:ext cx="113347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01.03.2019</a:t>
            </a:r>
          </a:p>
        </p:txBody>
      </p:sp>
      <p:sp>
        <p:nvSpPr>
          <p:cNvPr id="5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801860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indent="0" fontAlgn="ctr"/>
            <a:r>
              <a:rPr lang="en-US" sz="2400" dirty="0" err="1" smtClean="0"/>
              <a:t>Dodaj</a:t>
            </a:r>
            <a:r>
              <a:rPr lang="en-US" sz="2400" dirty="0" smtClean="0"/>
              <a:t> </a:t>
            </a:r>
            <a:r>
              <a:rPr lang="en-US" sz="2400" dirty="0" err="1" smtClean="0"/>
              <a:t>funkcjonalno</a:t>
            </a:r>
            <a:r>
              <a:rPr lang="pl-PL" sz="2400" dirty="0" smtClean="0"/>
              <a:t>ść Early arriving dimension </a:t>
            </a:r>
          </a:p>
          <a:p>
            <a:pPr marL="228600" indent="0" fontAlgn="ctr"/>
            <a:endParaRPr lang="pl-PL" sz="2400" dirty="0" smtClean="0"/>
          </a:p>
          <a:p>
            <a:pPr marL="228600" indent="0" fontAlgn="ctr"/>
            <a:r>
              <a:rPr lang="pl-PL" sz="2400" dirty="0" smtClean="0"/>
              <a:t>3. W </a:t>
            </a:r>
            <a:r>
              <a:rPr lang="pl-PL" sz="2400" dirty="0"/>
              <a:t>procedurze </a:t>
            </a:r>
            <a:r>
              <a:rPr lang="pl-PL" sz="2400" dirty="0" smtClean="0"/>
              <a:t>proc_FactSalesLoad dodaj kod, który</a:t>
            </a:r>
          </a:p>
          <a:p>
            <a:pPr marL="571500" indent="-342900" fontAlgn="ctr">
              <a:buFont typeface="Arial" panose="020B0604020202020204" pitchFamily="34" charset="0"/>
              <a:buChar char="•"/>
            </a:pPr>
            <a:r>
              <a:rPr lang="pl-PL" sz="2400" dirty="0" smtClean="0"/>
              <a:t>wykona insert z tabeli SALES_WRK do FACT_SALES</a:t>
            </a:r>
            <a:endParaRPr lang="pl-PL" sz="3600" dirty="0"/>
          </a:p>
          <a:p>
            <a:pPr marL="228600" indent="0" fontAlgn="ctr"/>
            <a:endParaRPr lang="pl-PL" sz="1800" dirty="0" smtClean="0"/>
          </a:p>
          <a:p>
            <a:pPr marL="228600" indent="0" fontAlgn="ctr"/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211233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pl-PL" dirty="0" smtClean="0"/>
              <a:t>Orchestration</a:t>
            </a:r>
            <a:endParaRPr sz="32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801860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indent="0" fontAlgn="ctr"/>
            <a:endParaRPr lang="pl-PL" sz="1800" dirty="0" smtClean="0"/>
          </a:p>
          <a:p>
            <a:pPr marL="228600" indent="0" fontAlgn="ctr"/>
            <a:endParaRPr lang="pl-PL" sz="1800" dirty="0"/>
          </a:p>
          <a:p>
            <a:pPr marL="228600" indent="0" fontAlgn="ctr"/>
            <a:endParaRPr lang="pl-PL" sz="1800" dirty="0" smtClean="0"/>
          </a:p>
          <a:p>
            <a:pPr marL="228600" indent="0" fontAlgn="ctr"/>
            <a:endParaRPr lang="pl-PL" sz="1800" dirty="0"/>
          </a:p>
        </p:txBody>
      </p:sp>
      <p:sp>
        <p:nvSpPr>
          <p:cNvPr id="203" name="Google Shape;203;p21"/>
          <p:cNvSpPr txBox="1">
            <a:spLocks noGrp="1"/>
          </p:cNvSpPr>
          <p:nvPr>
            <p:ph type="dt" idx="10"/>
          </p:nvPr>
        </p:nvSpPr>
        <p:spPr>
          <a:xfrm>
            <a:off x="7937500" y="7006700"/>
            <a:ext cx="113347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01.03.2019</a:t>
            </a:r>
          </a:p>
        </p:txBody>
      </p:sp>
    </p:spTree>
    <p:extLst>
      <p:ext uri="{BB962C8B-B14F-4D97-AF65-F5344CB8AC3E}">
        <p14:creationId xmlns:p14="http://schemas.microsoft.com/office/powerpoint/2010/main" val="209727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 err="1" smtClean="0"/>
              <a:t>Hurtownie</a:t>
            </a:r>
            <a:r>
              <a:rPr lang="en-US" dirty="0" smtClean="0"/>
              <a:t> </a:t>
            </a:r>
            <a:r>
              <a:rPr lang="en-US" dirty="0" err="1" smtClean="0"/>
              <a:t>Danych</a:t>
            </a:r>
            <a:r>
              <a:rPr lang="en-US" dirty="0" smtClean="0"/>
              <a:t> - </a:t>
            </a:r>
            <a:r>
              <a:rPr lang="en-US" dirty="0" err="1" smtClean="0"/>
              <a:t>implementacja</a:t>
            </a:r>
            <a:endParaRPr sz="32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801860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indent="0" fontAlgn="ctr"/>
            <a:endParaRPr lang="pl-PL" sz="1800" dirty="0" smtClean="0"/>
          </a:p>
          <a:p>
            <a:pPr marL="228600" indent="0" fontAlgn="ctr"/>
            <a:endParaRPr lang="pl-PL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401877"/>
            <a:ext cx="10662636" cy="507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62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 err="1" smtClean="0"/>
              <a:t>Zmiana</a:t>
            </a:r>
            <a:r>
              <a:rPr lang="en-US" dirty="0" smtClean="0"/>
              <a:t> </a:t>
            </a:r>
            <a:r>
              <a:rPr lang="en-US" dirty="0" err="1" smtClean="0"/>
              <a:t>paradygmatu</a:t>
            </a:r>
            <a:r>
              <a:rPr lang="en-US" dirty="0" smtClean="0"/>
              <a:t> </a:t>
            </a:r>
            <a:r>
              <a:rPr lang="en-US" dirty="0" err="1" smtClean="0"/>
              <a:t>Analizy</a:t>
            </a:r>
            <a:r>
              <a:rPr lang="pl-PL" dirty="0" smtClean="0"/>
              <a:t> Danych</a:t>
            </a:r>
            <a:endParaRPr sz="32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801860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indent="0" fontAlgn="ctr"/>
            <a:r>
              <a:rPr lang="en-US" sz="2400" dirty="0" err="1" smtClean="0"/>
              <a:t>Tradycyjne</a:t>
            </a:r>
            <a:r>
              <a:rPr lang="en-US" sz="2400" dirty="0" smtClean="0"/>
              <a:t> </a:t>
            </a:r>
            <a:r>
              <a:rPr lang="en-US" sz="2400" dirty="0" err="1" smtClean="0"/>
              <a:t>podej</a:t>
            </a:r>
            <a:r>
              <a:rPr lang="pl-PL" sz="2400" dirty="0" smtClean="0"/>
              <a:t>ście – Data Warehouse:</a:t>
            </a:r>
            <a:endParaRPr lang="en-US" sz="2400" dirty="0" smtClean="0"/>
          </a:p>
          <a:p>
            <a:pPr marL="228600" indent="0" fontAlgn="ctr"/>
            <a:r>
              <a:rPr lang="pl-PL" sz="2400" dirty="0"/>
              <a:t>	</a:t>
            </a:r>
            <a:r>
              <a:rPr lang="pl-PL" sz="2400" dirty="0" smtClean="0"/>
              <a:t>Structure &gt; Ingest &gt; Analyze</a:t>
            </a:r>
          </a:p>
          <a:p>
            <a:pPr marL="228600" indent="0" fontAlgn="ctr"/>
            <a:endParaRPr lang="pl-PL" sz="2400" dirty="0" smtClean="0"/>
          </a:p>
          <a:p>
            <a:pPr marL="228600" indent="0" fontAlgn="ctr"/>
            <a:r>
              <a:rPr lang="pl-PL" sz="2400" dirty="0" smtClean="0"/>
              <a:t>Nowe podejście – Data Lake: </a:t>
            </a:r>
          </a:p>
          <a:p>
            <a:pPr marL="228600" indent="0" fontAlgn="ctr"/>
            <a:r>
              <a:rPr lang="pl-PL" sz="2400" dirty="0"/>
              <a:t>	</a:t>
            </a:r>
            <a:r>
              <a:rPr lang="pl-PL" sz="2400" dirty="0" smtClean="0"/>
              <a:t>Ingest &gt; Analyze &gt; Structure</a:t>
            </a:r>
          </a:p>
        </p:txBody>
      </p:sp>
      <p:sp>
        <p:nvSpPr>
          <p:cNvPr id="203" name="Google Shape;203;p21"/>
          <p:cNvSpPr txBox="1">
            <a:spLocks noGrp="1"/>
          </p:cNvSpPr>
          <p:nvPr>
            <p:ph type="dt" idx="10"/>
          </p:nvPr>
        </p:nvSpPr>
        <p:spPr>
          <a:xfrm>
            <a:off x="7937500" y="7006700"/>
            <a:ext cx="113347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01.03.2019</a:t>
            </a:r>
          </a:p>
        </p:txBody>
      </p:sp>
    </p:spTree>
    <p:extLst>
      <p:ext uri="{BB962C8B-B14F-4D97-AF65-F5344CB8AC3E}">
        <p14:creationId xmlns:p14="http://schemas.microsoft.com/office/powerpoint/2010/main" val="112046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 err="1"/>
              <a:t>Hurtownie</a:t>
            </a:r>
            <a:r>
              <a:rPr lang="en-US" dirty="0"/>
              <a:t> </a:t>
            </a:r>
            <a:r>
              <a:rPr lang="en-US" dirty="0" err="1"/>
              <a:t>Danych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pl-PL" dirty="0" smtClean="0"/>
              <a:t>nowa </a:t>
            </a:r>
            <a:r>
              <a:rPr lang="en-US" dirty="0" err="1" smtClean="0"/>
              <a:t>architektura</a:t>
            </a:r>
            <a:endParaRPr sz="32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79291"/>
            <a:ext cx="10695153" cy="4013509"/>
          </a:xfrm>
          <a:prstGeom prst="rect">
            <a:avLst/>
          </a:prstGeom>
        </p:spPr>
      </p:pic>
      <p:sp>
        <p:nvSpPr>
          <p:cNvPr id="203" name="Google Shape;203;p21"/>
          <p:cNvSpPr txBox="1">
            <a:spLocks noGrp="1"/>
          </p:cNvSpPr>
          <p:nvPr>
            <p:ph type="dt" idx="10"/>
          </p:nvPr>
        </p:nvSpPr>
        <p:spPr>
          <a:xfrm>
            <a:off x="7937500" y="7006700"/>
            <a:ext cx="113347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01.03.2019</a:t>
            </a:r>
          </a:p>
        </p:txBody>
      </p:sp>
    </p:spTree>
    <p:extLst>
      <p:ext uri="{BB962C8B-B14F-4D97-AF65-F5344CB8AC3E}">
        <p14:creationId xmlns:p14="http://schemas.microsoft.com/office/powerpoint/2010/main" val="282977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 err="1"/>
              <a:t>Hurtownie</a:t>
            </a:r>
            <a:r>
              <a:rPr lang="en-US" dirty="0"/>
              <a:t> </a:t>
            </a:r>
            <a:r>
              <a:rPr lang="en-US" dirty="0" err="1"/>
              <a:t>Danych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pl-PL" dirty="0" smtClean="0"/>
              <a:t>nowa </a:t>
            </a:r>
            <a:r>
              <a:rPr lang="en-US" dirty="0" err="1" smtClean="0"/>
              <a:t>architektura</a:t>
            </a:r>
            <a:endParaRPr sz="32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3" name="Google Shape;203;p21"/>
          <p:cNvSpPr txBox="1">
            <a:spLocks noGrp="1"/>
          </p:cNvSpPr>
          <p:nvPr>
            <p:ph type="dt" idx="10"/>
          </p:nvPr>
        </p:nvSpPr>
        <p:spPr>
          <a:xfrm>
            <a:off x="7937500" y="7006700"/>
            <a:ext cx="113347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01.03.2019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105" y="1218081"/>
            <a:ext cx="9321007" cy="609842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150100" y="1968500"/>
            <a:ext cx="2476500" cy="148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4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pl-PL" dirty="0" smtClean="0"/>
              <a:t>Microsoft Big Data and Data Warehouse</a:t>
            </a:r>
            <a:endParaRPr sz="32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3" name="Google Shape;203;p21"/>
          <p:cNvSpPr txBox="1">
            <a:spLocks noGrp="1"/>
          </p:cNvSpPr>
          <p:nvPr>
            <p:ph type="dt" idx="10"/>
          </p:nvPr>
        </p:nvSpPr>
        <p:spPr>
          <a:xfrm>
            <a:off x="7937500" y="7006700"/>
            <a:ext cx="113347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01.03.2019</a:t>
            </a:r>
          </a:p>
        </p:txBody>
      </p:sp>
      <p:sp>
        <p:nvSpPr>
          <p:cNvPr id="4" name="Rectangle 3"/>
          <p:cNvSpPr/>
          <p:nvPr/>
        </p:nvSpPr>
        <p:spPr>
          <a:xfrm>
            <a:off x="7150100" y="1968500"/>
            <a:ext cx="2476500" cy="148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3933"/>
            <a:ext cx="10700620" cy="493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94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 err="1" smtClean="0"/>
              <a:t>Zmiana</a:t>
            </a:r>
            <a:r>
              <a:rPr lang="en-US" dirty="0" smtClean="0"/>
              <a:t> </a:t>
            </a:r>
            <a:r>
              <a:rPr lang="en-US" dirty="0" err="1" smtClean="0"/>
              <a:t>paradygmatu</a:t>
            </a:r>
            <a:r>
              <a:rPr lang="en-US" dirty="0" smtClean="0"/>
              <a:t> </a:t>
            </a:r>
            <a:r>
              <a:rPr lang="en-US" dirty="0" err="1" smtClean="0"/>
              <a:t>Analizy</a:t>
            </a:r>
            <a:r>
              <a:rPr lang="pl-PL" dirty="0" smtClean="0"/>
              <a:t> Danych</a:t>
            </a:r>
            <a:endParaRPr sz="32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801860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indent="0" fontAlgn="ctr"/>
            <a:r>
              <a:rPr lang="pl-PL" sz="2400" dirty="0" smtClean="0"/>
              <a:t>Data Warehouse:</a:t>
            </a:r>
            <a:endParaRPr lang="en-US" sz="2400" dirty="0" smtClean="0"/>
          </a:p>
          <a:p>
            <a:pPr marL="228600" indent="0" fontAlgn="ctr"/>
            <a:r>
              <a:rPr lang="pl-PL" sz="2400" dirty="0"/>
              <a:t>	ETL (Extract &gt; Transform &gt; Load</a:t>
            </a:r>
            <a:r>
              <a:rPr lang="pl-PL" sz="2400" dirty="0" smtClean="0"/>
              <a:t>)</a:t>
            </a:r>
            <a:endParaRPr lang="en-US" sz="2400" dirty="0" smtClean="0"/>
          </a:p>
          <a:p>
            <a:pPr marL="228600" indent="0" fontAlgn="ctr"/>
            <a:endParaRPr lang="pl-PL" sz="2400" dirty="0" smtClean="0"/>
          </a:p>
          <a:p>
            <a:pPr marL="228600" indent="0" fontAlgn="ctr"/>
            <a:r>
              <a:rPr lang="pl-PL" sz="2400" dirty="0" smtClean="0"/>
              <a:t>Data Lake: </a:t>
            </a:r>
          </a:p>
          <a:p>
            <a:pPr marL="228600" indent="0" fontAlgn="ctr"/>
            <a:r>
              <a:rPr lang="pl-PL" sz="2400" dirty="0"/>
              <a:t>	</a:t>
            </a:r>
            <a:r>
              <a:rPr lang="en-US" sz="2400" dirty="0" smtClean="0"/>
              <a:t>ELT (Extract &gt; Load &gt; Transform)</a:t>
            </a:r>
            <a:endParaRPr lang="pl-PL" sz="2400" dirty="0" smtClean="0"/>
          </a:p>
        </p:txBody>
      </p:sp>
      <p:sp>
        <p:nvSpPr>
          <p:cNvPr id="203" name="Google Shape;203;p21"/>
          <p:cNvSpPr txBox="1">
            <a:spLocks noGrp="1"/>
          </p:cNvSpPr>
          <p:nvPr>
            <p:ph type="dt" idx="10"/>
          </p:nvPr>
        </p:nvSpPr>
        <p:spPr>
          <a:xfrm>
            <a:off x="7937500" y="7006700"/>
            <a:ext cx="113347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01.03.2019</a:t>
            </a:r>
          </a:p>
        </p:txBody>
      </p:sp>
    </p:spTree>
    <p:extLst>
      <p:ext uri="{BB962C8B-B14F-4D97-AF65-F5344CB8AC3E}">
        <p14:creationId xmlns:p14="http://schemas.microsoft.com/office/powerpoint/2010/main" val="251573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SB OK (rgb)">
      <a:dk1>
        <a:srgbClr val="002C58"/>
      </a:dk1>
      <a:lt1>
        <a:srgbClr val="FFFFFF"/>
      </a:lt1>
      <a:dk2>
        <a:srgbClr val="4DC0E2"/>
      </a:dk2>
      <a:lt2>
        <a:srgbClr val="ACDCEB"/>
      </a:lt2>
      <a:accent1>
        <a:srgbClr val="DC4261"/>
      </a:accent1>
      <a:accent2>
        <a:srgbClr val="002243"/>
      </a:accent2>
      <a:accent3>
        <a:srgbClr val="003D7B"/>
      </a:accent3>
      <a:accent4>
        <a:srgbClr val="005AB3"/>
      </a:accent4>
      <a:accent5>
        <a:srgbClr val="0061C2"/>
      </a:accent5>
      <a:accent6>
        <a:srgbClr val="006BD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2214</TotalTime>
  <Words>716</Words>
  <Application>Microsoft Office PowerPoint</Application>
  <PresentationFormat>Custom</PresentationFormat>
  <Paragraphs>185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Georgia</vt:lpstr>
      <vt:lpstr>Office Theme</vt:lpstr>
      <vt:lpstr>Zaawansowane bazy danych i hurtownie danych  Zawansowane aspekty języka SQL i TSQL – zajęcia nr 3,4 </vt:lpstr>
      <vt:lpstr>Agenda</vt:lpstr>
      <vt:lpstr>Hurtownie Danych - architektura</vt:lpstr>
      <vt:lpstr>Hurtownie Danych - implementacja</vt:lpstr>
      <vt:lpstr>Zmiana paradygmatu Analizy Danych</vt:lpstr>
      <vt:lpstr>Hurtownie Danych – nowa architektura</vt:lpstr>
      <vt:lpstr>Hurtownie Danych – nowa architektura</vt:lpstr>
      <vt:lpstr>Microsoft Big Data and Data Warehouse</vt:lpstr>
      <vt:lpstr>Zmiana paradygmatu Analizy Danych</vt:lpstr>
      <vt:lpstr>Extraction </vt:lpstr>
      <vt:lpstr>Extraction </vt:lpstr>
      <vt:lpstr>Extraction </vt:lpstr>
      <vt:lpstr>Transportation in Data Warehouses </vt:lpstr>
      <vt:lpstr>Transportation in Data Warehouses </vt:lpstr>
      <vt:lpstr>Transformation </vt:lpstr>
      <vt:lpstr>Transformation </vt:lpstr>
      <vt:lpstr>Transformation </vt:lpstr>
      <vt:lpstr>Logging and Exceptions Handling </vt:lpstr>
      <vt:lpstr>Parameterize</vt:lpstr>
      <vt:lpstr>Scheduler</vt:lpstr>
      <vt:lpstr>7 Skills Every ETL Developer Should Have</vt:lpstr>
      <vt:lpstr>Projekt Superstore</vt:lpstr>
      <vt:lpstr>Landing Database</vt:lpstr>
      <vt:lpstr>Landing Database</vt:lpstr>
      <vt:lpstr>DW</vt:lpstr>
      <vt:lpstr>Tabele Wymiarów – SCD II</vt:lpstr>
      <vt:lpstr>Ładowanie tabel wymiarów - SCD II</vt:lpstr>
      <vt:lpstr>Ładowanie tabel wymiarów - SCD II</vt:lpstr>
      <vt:lpstr>Ładowanie tabel wymiarów - SCD II</vt:lpstr>
      <vt:lpstr>Ładowanie tabeli faktu</vt:lpstr>
      <vt:lpstr>Ładowanie tabeli faktu – dimension lookup</vt:lpstr>
      <vt:lpstr>Ładowanie tabeli faktu</vt:lpstr>
      <vt:lpstr>Early arriving dimension</vt:lpstr>
      <vt:lpstr>Ładowanie tabeli faktu</vt:lpstr>
      <vt:lpstr>Ładowanie tabeli faktu</vt:lpstr>
      <vt:lpstr>Orchestration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akornowska</dc:creator>
  <cp:lastModifiedBy>Szymon Zabiello</cp:lastModifiedBy>
  <cp:revision>131</cp:revision>
  <dcterms:modified xsi:type="dcterms:W3CDTF">2020-03-20T22:35:48Z</dcterms:modified>
</cp:coreProperties>
</file>