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restcountries.eu/rest/v2/all" TargetMode="External"/><Relationship Id="rId2" Type="http://schemas.openxmlformats.org/officeDocument/2006/relationships/hyperlink" Target="https://restcountries.eu/rest/v2/all" TargetMode="External"/><Relationship Id="rId3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api.covid19api.com/all" TargetMode="External"/><Relationship Id="rId5" Type="http://schemas.openxmlformats.org/officeDocument/2006/relationships/hyperlink" Target="https://api.covid19api.com/all" TargetMode="External"/><Relationship Id="rId6" Type="http://schemas.openxmlformats.org/officeDocument/2006/relationships/hyperlink" Target="https://api.covid19api.com/all" TargetMode="External"/><Relationship Id="rId7" Type="http://schemas.openxmlformats.org/officeDocument/2006/relationships/hyperlink" Target="https://api.covid19api.com/summary" TargetMode="External"/><Relationship Id="rId8" Type="http://schemas.openxmlformats.org/officeDocument/2006/relationships/hyperlink" Target="https://api.covid19api.com/summary" TargetMode="External"/><Relationship Id="rId9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vid19.mathdro.id/api" TargetMode="External"/><Relationship Id="rId2" Type="http://schemas.openxmlformats.org/officeDocument/2006/relationships/hyperlink" Target="https://covid19.mathdro.id/api" TargetMode="External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hyperlink" Target="https://github.com/janiszewskibartlomiej/COVID-19-Thesis-Postgraduate_studies_on_WSB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6000" y="2925000"/>
            <a:ext cx="48906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2000"/>
          </a:bodyPr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Projekt COVID-19 – aplikacja webowa do importu,  przetwarzania i prezentacji danych. 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428000" y="3861000"/>
            <a:ext cx="4134960" cy="7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GB" sz="2000" spc="-1" strike="noStrike">
                <a:solidFill>
                  <a:srgbClr val="d9d9d9"/>
                </a:solidFill>
                <a:latin typeface="Trebuchet MS"/>
                <a:ea typeface="DejaVu Sans"/>
              </a:rPr>
              <a:t>Wykonali: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d9d9d9"/>
                </a:solidFill>
                <a:latin typeface="Trebuchet MS"/>
                <a:ea typeface="DejaVu Sans"/>
              </a:rPr>
              <a:t>Bartłomiej Janiszewski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d9d9d9"/>
                </a:solidFill>
                <a:latin typeface="Trebuchet MS"/>
                <a:ea typeface="DejaVu Sans"/>
              </a:rPr>
              <a:t>Piotr Woźniak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949640" y="4617000"/>
            <a:ext cx="29829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1" lang="en-GB" sz="1400" spc="-1" strike="noStrike">
                <a:solidFill>
                  <a:srgbClr val="d9d9d9"/>
                </a:solidFill>
                <a:latin typeface="Trebuchet MS"/>
                <a:ea typeface="DejaVu Sans"/>
              </a:rPr>
              <a:t>Promotor: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GB" sz="1400" spc="-1" strike="noStrike">
                <a:solidFill>
                  <a:srgbClr val="d9d9d9"/>
                </a:solidFill>
                <a:latin typeface="Trebuchet MS"/>
                <a:ea typeface="DejaVu Sans"/>
              </a:rPr>
              <a:t>Krzysztof Ziółkowski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920" y="836640"/>
            <a:ext cx="822888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640" y="1556640"/>
            <a:ext cx="3815640" cy="50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Wersja 1.0 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Schemat i skrypty SQL.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2)   Połączenie z baza danych i uruchomianie skryptów SQL, za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pomocą biblioteki SQLite3 z wykorzystaniem metod: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run script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insert records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 select data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execute script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closing db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Importer danych - Państwa Świata z API json  do bazy danych z wykorzystaniem metod: 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://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restcountries.eu/rest/v2/all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load data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insert to db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Importer danych historycznych COVID-19 z plików json albo REST API do bazy danych z wykorzystaniem metod: 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api.covid19api.com/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all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read json files oraz  read from api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load and write json file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creating row to insert db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load name and id of countries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creating dict of countries name and id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load all data from json file or rest api and insert to db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61520" y="1917000"/>
            <a:ext cx="4571280" cy="35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Importer aktualnych danych z plików json albo REST API do bazy danych. z: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https://api.covid19api.com/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8"/>
              </a:rPr>
              <a:t>summary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arenR" startAt="6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Procesowanie danych i stworzenie mapy pokazujące aktualne dane oraz na wykresy , wykorzystując poniższe metody: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select all cases per day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select current cases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get icon color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slice location form string of list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get dataframe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creating maps with individual markers, popup with name of country, cases &gt; used html tags 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creating figure with data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 creating graphs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Flask server do tworzenia endpointów i wywolywania poszczególnych klas i metod w celu renderowania danych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0392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5520" y="1628640"/>
            <a:ext cx="4902120" cy="46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Wersja 1.1 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Tytuł na mapie stworzony jako marker.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Wykorzystanie funkcji Divlcon, ponieważ  Folium nie posiada metody do tworzenia tytułu.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Tabela podsumowująca dane jako marker Divlcon z metody REST API json: 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</a:t>
            </a:r>
            <a:r>
              <a:rPr b="0" lang="en-GB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covid19.mathdro.id/api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Wykresy z elastycznymi metodami szybkiego tworzenia wykresów JS plotly dla każdego kraju w naszej bazie danych. Tej klasy możemy użyć również do API json, jeśli przetwarzamy dane w pandas. Posiadamy również prostą metodę przetwarzania danych z bazy danych do ramki danych 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Rozdzielenie metod w graphs.py, ponieważ potrzebna była bardziej elastyczna metoda do tworzenia wykresów.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Nowa metoda - porównująca dwa wykresy i uruchamiająca  wszystko przez pobrany adres url, tworzony dynamicznie z języka JS.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Dodano przycisk w każdym oknie kraju, kiedy użytkownik kliknie - uruchomi tworzenie wykresu z sumą całkowiąta przypadków w ujęciu narastającym.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Implementacja nowych metod na serwerze Flask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strony do wyboru dwóch krajów i funkcją w języku JS w celu tworzenia dynamicznego adresu url z którego Flask będzie pobierał id krajów.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Nowe style CSS oraz implementacja bootstrap – sprawiające, że aplikacja jest czytelna dla użytkownika.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328000" y="1872000"/>
            <a:ext cx="3455640" cy="20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Wersja 1.2 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Nowe wykresy - liczba przypadków na dany dzień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/>
            <a:br/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dataframe with diff – do liczenia różnic w poszczególnych dniach</a:t>
            </a:r>
            <a:br/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zmiana obecnego importera danych </a:t>
            </a:r>
            <a:br/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modyfikacja metody get_graph</a:t>
            </a:r>
            <a:br/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przyciski do popupów używając języka JS</a:t>
            </a:r>
            <a:br/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Flask – nowy endpoint do uruchamiania metod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00000" y="504000"/>
            <a:ext cx="4535640" cy="9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LISTA KLAS I METOD:</a:t>
            </a: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161" name="Table 2"/>
          <p:cNvGraphicFramePr/>
          <p:nvPr/>
        </p:nvGraphicFramePr>
        <p:xfrm>
          <a:off x="362880" y="1344240"/>
          <a:ext cx="4150800" cy="2580840"/>
        </p:xfrm>
        <a:graphic>
          <a:graphicData uri="http://schemas.openxmlformats.org/drawingml/2006/table">
            <a:tbl>
              <a:tblPr/>
              <a:tblGrid>
                <a:gridCol w="1145520"/>
                <a:gridCol w="3005640"/>
              </a:tblGrid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Klasa ConnectToDb: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OPIS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28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__init__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inicjalizacja zadeklarowanych zmiennych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close_connect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zamknięcie połączenia z bazą danych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delete_record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kasowanie rekordu w bazie danych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execute_script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wykonanie zapytanie do bazy na podstawie query SQL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insert_record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wysłanie rekordu do bazy danych wraz z zapisem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row_factory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ustawienie SQLite na funkcję pobierania obiektu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run_sql_script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uruchomienie skryptu SQL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select_all_records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wielu rekordów z bazy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select_one_record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pobranie tylko jednego rekordu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/>
        </p:nvGraphicFramePr>
        <p:xfrm>
          <a:off x="378000" y="4850640"/>
          <a:ext cx="4129200" cy="1485000"/>
        </p:xfrm>
        <a:graphic>
          <a:graphicData uri="http://schemas.openxmlformats.org/drawingml/2006/table">
            <a:tbl>
              <a:tblPr/>
              <a:tblGrid>
                <a:gridCol w="1682640"/>
                <a:gridCol w="2446920"/>
              </a:tblGrid>
              <a:tr h="317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Klasa ImporterOfCountries: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OPIS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742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load_countries_from_api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załadowanie danych z API kraje i stworzenie listy własnych słowników z kluczami, które będą wykorzystane wprowadzenie danych.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425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insert_countries_to_db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wysłanie rekordów i ich zapis w bazie danych.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4"/>
          <p:cNvGraphicFramePr/>
          <p:nvPr/>
        </p:nvGraphicFramePr>
        <p:xfrm>
          <a:off x="4549680" y="1367280"/>
          <a:ext cx="4305960" cy="3312720"/>
        </p:xfrm>
        <a:graphic>
          <a:graphicData uri="http://schemas.openxmlformats.org/drawingml/2006/table">
            <a:tbl>
              <a:tblPr/>
              <a:tblGrid>
                <a:gridCol w="2216880"/>
                <a:gridCol w="2089440"/>
              </a:tblGrid>
              <a:tr h="228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Klasa ImporterAllCases: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OPIS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__init__     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inicjalizacja zadeklarowanych i dziedziczonych zmiennych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2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create_dict_of_countries_name_and_id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stworzenie słownika z kluczem w postaci nazwy i wartością z 'id' kraju z bazy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creating_row_to_insert_db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stworzenie rekordu zgodnego ze strukturą w bazie danych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775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load_all_data_from_json_and_insert_to_db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załadowanie wszystkich danych z API JSON i zapis rekordów w bazie danych według stworzonej struktury, wraz z walidacją i niezapisywaniem rekordów z wartościami zerowymi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load_data_and_write_json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załadowanie danych z API JSON i zapis do pliku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load_alpha2code_and_id_of_countries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załadowanie listy kodów państw [dwu literowych] i ich 'id'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read_json_api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odczyt danych z API JSON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read_json_file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odczyt danych z pliku JSON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Table 5"/>
          <p:cNvGraphicFramePr/>
          <p:nvPr/>
        </p:nvGraphicFramePr>
        <p:xfrm>
          <a:off x="4536000" y="4867560"/>
          <a:ext cx="4319640" cy="1468080"/>
        </p:xfrm>
        <a:graphic>
          <a:graphicData uri="http://schemas.openxmlformats.org/drawingml/2006/table">
            <a:tbl>
              <a:tblPr/>
              <a:tblGrid>
                <a:gridCol w="1898640"/>
                <a:gridCol w="2421360"/>
              </a:tblGrid>
              <a:tr h="408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1000" spc="-1" strike="noStrike">
                          <a:latin typeface="Arial"/>
                        </a:rPr>
                        <a:t>Klasa ImporterCurrentCases: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1000" spc="-1" strike="noStrike">
                          <a:latin typeface="Arial"/>
                        </a:rPr>
                        <a:t>OPIS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78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__init__       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inicjalizacja zadeklarowanych i dziedziczonych zmiennych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81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load_current_data_from_json_</a:t>
                      </a:r>
                      <a:endParaRPr b="0" lang="en-GB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and_insert_to_db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lądowanie danych z API JSON i ich zapis w bazie danych według stworzonej struktury, wraz z walidacją rekordów i usuwaniem duplikatów w danym dniu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00000" y="504000"/>
            <a:ext cx="45565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LISTA KLAS I METOD:</a:t>
            </a: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166" name="Table 2"/>
          <p:cNvGraphicFramePr/>
          <p:nvPr/>
        </p:nvGraphicFramePr>
        <p:xfrm>
          <a:off x="407880" y="1397520"/>
          <a:ext cx="4127760" cy="4946040"/>
        </p:xfrm>
        <a:graphic>
          <a:graphicData uri="http://schemas.openxmlformats.org/drawingml/2006/table">
            <a:tbl>
              <a:tblPr/>
              <a:tblGrid>
                <a:gridCol w="2117520"/>
                <a:gridCol w="2010600"/>
              </a:tblGrid>
              <a:tr h="245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1000" spc="-1" strike="noStrike">
                          <a:latin typeface="Arial"/>
                        </a:rPr>
                        <a:t>Klasa DataProcessing: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1000" spc="-1" strike="noStrike">
                          <a:latin typeface="Arial"/>
                        </a:rPr>
                        <a:t>OPIS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__init__       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inicjalizacja zadeklarowanych i dziedziczonych zmiennych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478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all_cases_per_day_where_country_id_equal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wszystkich przypadków z podziałem na dni dla zadeklarowanego 'id' kraju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0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get_dateframe  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tworzenie ramki danych z podanego źródła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41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get_dateframe_diff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tworzenie ramki danych wyliczonymi różnicami pomiędzy wierszami [ilość przypadków w danym dniu]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04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get_icon_color 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koloru ikony [z własnego słownika] w zależności od ilości zachorowanych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get_id_and_name_of_countries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listy krajów z ich nazwą  i 'id'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get_name_and_3code_country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nazwy kraju i kodu trzy literowego po wskazanym 'id' kraju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4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slice_location     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tworzenie listy z szerokością i długością geograficzną na podstawie przekazanego stringa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78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total_cases_per_day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wszystkich przypadków z bazy danych i ich grupowanie względem dni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40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total_current_cases     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pobieranie wszystkich przypadków, które są w dniu obecnym i pogrupowanie na względem 'id' kraju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3"/>
          <p:cNvGraphicFramePr/>
          <p:nvPr/>
        </p:nvGraphicFramePr>
        <p:xfrm>
          <a:off x="4588560" y="1431000"/>
          <a:ext cx="4201200" cy="1664640"/>
        </p:xfrm>
        <a:graphic>
          <a:graphicData uri="http://schemas.openxmlformats.org/drawingml/2006/table">
            <a:tbl>
              <a:tblPr/>
              <a:tblGrid>
                <a:gridCol w="1524600"/>
                <a:gridCol w="2676960"/>
              </a:tblGrid>
              <a:tr h="309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Klasa CreatingMap: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OPIS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93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__init__     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inicjalizacja zadeklarowanych i dziedziczonych zmiennych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861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map_of_the_world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tworzenie mapy świata wraz z trzema różnymi markerami, nagłówkiem, przycisków, zestawieniami dla całego świata oraz danymi dla konkretnego kraju. 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4"/>
          <p:cNvGraphicFramePr/>
          <p:nvPr/>
        </p:nvGraphicFramePr>
        <p:xfrm>
          <a:off x="4602240" y="3204720"/>
          <a:ext cx="4181400" cy="3130920"/>
        </p:xfrm>
        <a:graphic>
          <a:graphicData uri="http://schemas.openxmlformats.org/drawingml/2006/table">
            <a:tbl>
              <a:tblPr/>
              <a:tblGrid>
                <a:gridCol w="1779120"/>
                <a:gridCol w="2402640"/>
              </a:tblGrid>
              <a:tr h="307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Klasa Graphs: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OPIS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89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__init__ 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inicjalizacja zadeklarowanych i dziedziczonych zmiennych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cases_of_the_world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generowanie wykresu dla całego świata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771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creating_figure_with_data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tworzenie obiektu 'Figure' w bibliotece 'Plotly' wraz z deklaracją wyświetlanych parametrów wykresu  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get_graph      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generowanie wykresu dla danego kraju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89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join_two_graphs    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generowanie połączonych wykresów na podstawie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write_graph_to_html           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GB" sz="900" spc="-1" strike="noStrike">
                          <a:latin typeface="Arial"/>
                        </a:rPr>
                        <a:t>zapis wykresu do pliku html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040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Omówienie napodkanych problemów i ich rozwiązań 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2000" y="1728000"/>
            <a:ext cx="3959640" cy="49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Schemat tabel – Identyfikowanie danych potrzebnych w projekcie I  ich umiejscowienie w kolumnach.</a:t>
            </a:r>
            <a:br/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Schemat był zmieniany parę razy, głównie ze względu na importowane dane, zmienialiśmy również API kilka razy.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Wybór i rodzaje API   - Wybraliśmy 4 różne API. 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Połączenie różnych struktur API z rożnymi danymi json I spięcie wszytskiego w celu importu wybranych danych.</a:t>
            </a: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Import Big Data – ok 302 000 rekordów.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5.   Optymalizacja czasu pobierania danych.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Pierwszy import danych trwał  około = 480 minut.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zastosowano walidacę danych I nie importowanie rekordó z wartościami zerowymi. Zastosowanie instrukcji warunkowych IF zredukowało czas importu do 80 minut.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Załadowanie danych w celu ich przetwarzania – ponad 10 tysięcy rekordów.</a:t>
            </a:r>
            <a:br/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zmiana typu połączenia do bazy danych do first class z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not inheritance class przyspieszyło pobieranie I wyeliminowało błędy.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Refractor.</a:t>
            </a:r>
            <a:endParaRPr b="0" lang="en-GB" sz="1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wydzielenie kodu do nowych metod zgodnie ze wzorcem projektowym SOLID I stworzenie elastycznych funkcji </a:t>
            </a:r>
            <a:br/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176000" y="1728000"/>
            <a:ext cx="460764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Użycie metod Backend’owych do Frontendu i połączenie ich z różnymi bibliotekami.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HTML5 i CSS5 do przedstawienia danych.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użycie JS do tworzenia akcji na przyciskach.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pobieranie ‘id’ krajów z adresu URL do uruchamiania danych metody w celu generowania wykresów.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Flask – implementacją metod na serwerze.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Folium – biblioteka posiada limit wprowadzania nagłówków i pewnych informacji na mapie.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Użyliśmy HTML  oraz CSS3 aby dodać header I ramki z danymi globalnymi.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Liczenie różnicy pomiędzy rekordami [przypadki zakażeń w ujęciu dziennym].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zdecydowaliśmy się użyć biblioteki pandas, która pozwala nam na    wygenerowanie ramki danych z wartościami na dane dni ujęciu przyrostowym – na tej podstawie wycieliśmy dane liczbowe, policzyliśmy różnice pomiędzy dniami I dokleiliśmy dane tekstowe w postaci daty .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do tego zadania musieliśmy zmienić ogikę importu aktualnych danych.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API Bugi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usuwanie duplikowanych danych, które miały wpływ na generowane wykresy oraz usuwanie braku danych w niektórych oknach czasowych.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Kod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3852000" y="2061000"/>
            <a:ext cx="1510560" cy="1510560"/>
          </a:xfrm>
          <a:prstGeom prst="flowChartConnector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247320" y="4221000"/>
            <a:ext cx="8674920" cy="20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Więcej informacji i dostęp do kodu pod linkiem: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Projekt_COVID-19_aplikacja_webowa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Cel pracy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872000"/>
            <a:ext cx="8228160" cy="24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Prezentacja przypadków korona wirusa na mapie Świata w postaci danych liczbowych oraz na wykresach liniowych.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Cel osiągnięto poprzez import przypadków  historycznych do bazy danych, codzienne aktualizacje przypadków, przetworzenie danych w języku Python oraz przedstawienie wyników w formie aplikacji webowej , która umożliwia użytkownikowi podgląd aktualnych danych, historycznych jak również generować dynamiczne wykresy dla poszczególnych krajów osobno lub  jako porównanie danych dwóch dowolnych krajów.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792000" y="4437000"/>
            <a:ext cx="6946920" cy="19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Stos technologiczny :</a:t>
            </a:r>
            <a:endParaRPr b="0" lang="en-GB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(requests, Flask, folium, plotly, pandas)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SQL, baza danych SQLite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JavaScript, HTML5, CSS3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Demo aplikacji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Obraz 97" descr=""/>
          <p:cNvPicPr/>
          <p:nvPr/>
        </p:nvPicPr>
        <p:blipFill>
          <a:blip r:embed="rId1"/>
          <a:stretch/>
        </p:blipFill>
        <p:spPr>
          <a:xfrm rot="21595200">
            <a:off x="2880" y="1742040"/>
            <a:ext cx="9142560" cy="437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 3" descr=""/>
          <p:cNvPicPr/>
          <p:nvPr/>
        </p:nvPicPr>
        <p:blipFill>
          <a:blip r:embed="rId1"/>
          <a:stretch/>
        </p:blipFill>
        <p:spPr>
          <a:xfrm>
            <a:off x="1187640" y="2132640"/>
            <a:ext cx="7153920" cy="3272400"/>
          </a:xfrm>
          <a:prstGeom prst="rect">
            <a:avLst/>
          </a:prstGeom>
          <a:ln>
            <a:noFill/>
          </a:ln>
        </p:spPr>
      </p:pic>
      <p:pic>
        <p:nvPicPr>
          <p:cNvPr id="131" name="Obraz 6" descr=""/>
          <p:cNvPicPr/>
          <p:nvPr/>
        </p:nvPicPr>
        <p:blipFill>
          <a:blip r:embed="rId2"/>
          <a:stretch/>
        </p:blipFill>
        <p:spPr>
          <a:xfrm>
            <a:off x="1547640" y="3766320"/>
            <a:ext cx="1267560" cy="14612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212000" y="1196640"/>
            <a:ext cx="2806920" cy="790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Overall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Suma wszystkich przypadków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 flipH="1">
            <a:off x="5866560" y="3429000"/>
            <a:ext cx="2302920" cy="136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Indicator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Wskaźnik pojawiający się jeśli w danym kraju pojawiły się przypadki Covid19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flipH="1">
            <a:off x="1186200" y="1845000"/>
            <a:ext cx="2571120" cy="862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Specific Stats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Dane przypadków w wybranym kraju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77000" y="3838320"/>
            <a:ext cx="142884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Możliwość przejścia w dane szczegółowe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raz 3" descr=""/>
          <p:cNvPicPr/>
          <p:nvPr/>
        </p:nvPicPr>
        <p:blipFill>
          <a:blip r:embed="rId1"/>
          <a:stretch/>
        </p:blipFill>
        <p:spPr>
          <a:xfrm>
            <a:off x="611640" y="2133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187640" y="1268640"/>
            <a:ext cx="575892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Daily World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Dane z całego Świata widoczne na wykresie liniowym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flipV="1" rot="10800000">
            <a:off x="8712000" y="5254560"/>
            <a:ext cx="158256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raz 3" descr=""/>
          <p:cNvPicPr/>
          <p:nvPr/>
        </p:nvPicPr>
        <p:blipFill>
          <a:blip r:embed="rId1"/>
          <a:stretch/>
        </p:blipFill>
        <p:spPr>
          <a:xfrm>
            <a:off x="395640" y="1989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99640" y="1340640"/>
            <a:ext cx="583092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Zestawienie danych w formie wykresu liniowego dla danego kraju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flipV="1" rot="10800000">
            <a:off x="8712000" y="5040000"/>
            <a:ext cx="16549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29640" y="5301360"/>
            <a:ext cx="2226960" cy="143100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Najeżdżając na wykres pokazują się dane z tego dnia, na którym znajduje się kursor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raz 3" descr=""/>
          <p:cNvPicPr/>
          <p:nvPr/>
        </p:nvPicPr>
        <p:blipFill>
          <a:blip r:embed="rId1"/>
          <a:stretch/>
        </p:blipFill>
        <p:spPr>
          <a:xfrm>
            <a:off x="539640" y="2061000"/>
            <a:ext cx="7450920" cy="34081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2555640" y="1412640"/>
            <a:ext cx="446292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Daily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Dane dzienne dla wybranego kraju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flipV="1" rot="10800000">
            <a:off x="8712000" y="5184000"/>
            <a:ext cx="15883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Obraz 3" descr=""/>
          <p:cNvPicPr/>
          <p:nvPr/>
        </p:nvPicPr>
        <p:blipFill>
          <a:blip r:embed="rId1"/>
          <a:srcRect l="23239" t="13770" r="25599" b="12222"/>
          <a:stretch/>
        </p:blipFill>
        <p:spPr>
          <a:xfrm>
            <a:off x="1835640" y="2205000"/>
            <a:ext cx="4678920" cy="30949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2771640" y="1556640"/>
            <a:ext cx="4247280" cy="862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Możliwość dodania do wykresu  dwóch państw i porównania danych na wykresie liniowym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051640" y="5157360"/>
            <a:ext cx="1870920" cy="1330560"/>
          </a:xfrm>
          <a:prstGeom prst="wedgeRoundRectCallout">
            <a:avLst>
              <a:gd name="adj1" fmla="val 20376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World Map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Powrót do głównej mapy z danymi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00000" y="5157360"/>
            <a:ext cx="1942920" cy="133056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Generate Chart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Wygeneruje wykres z wybranymi państwami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Obraz 3" descr=""/>
          <p:cNvPicPr/>
          <p:nvPr/>
        </p:nvPicPr>
        <p:blipFill>
          <a:blip r:embed="rId1"/>
          <a:stretch/>
        </p:blipFill>
        <p:spPr>
          <a:xfrm>
            <a:off x="539640" y="2277000"/>
            <a:ext cx="7378920" cy="33753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2519280" y="1628640"/>
            <a:ext cx="539928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Porównanie danych wybranych państw na wykresie liniowym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flipV="1" rot="10800000">
            <a:off x="9004320" y="5688000"/>
            <a:ext cx="15883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356000" y="5301360"/>
            <a:ext cx="2226960" cy="143100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Najeżdżając na datę pokazują się dane z tego dnia, na którym znajduje się kursor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LibreOffice/6.3.2.2$Windows_X86_64 LibreOffice_project/98b30e735bda24bc04ab42594c85f7fd8be07b9c</Application>
  <Words>807</Words>
  <Paragraphs>198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2013-11-12T12:01:23Z</dcterms:created>
  <dc:creator>pniecikowski</dc:creator>
  <dc:description/>
  <dc:language>en-GB</dc:language>
  <cp:lastModifiedBy/>
  <dcterms:modified xsi:type="dcterms:W3CDTF">2020-05-08T08:52:01Z</dcterms:modified>
  <cp:revision>30</cp:revision>
  <dc:subject/>
  <dc:title>Slajd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