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jpeg" ContentType="image/jpeg"/>
  <Override PartName="/ppt/media/image6.jpeg" ContentType="image/jpe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pl-P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Kliknij, aby edytować styl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65FEB53-38AD-4CC0-B625-DF3004B7AC16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06/05/20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3EFE829-F8BC-4C30-97C1-607C97A53772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"/>
              </a:rPr>
              <a:t>Kliknij, aby edytować styl</a:t>
            </a:r>
            <a:endParaRPr b="0" lang="pl-P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Kliknij, aby edytować style wzorca tekstu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Drugi poziom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Trzeci poziom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Czwarty poziom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Piąty poziom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E83FBB8-014A-4D39-9A6C-410D7E052F61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06/05/20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3A48BF8-1ADA-4F0C-8410-B2D1F9F854BC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hyperlink" Target="https://github.com/janiszewskibartlomiej/COVID-19-Thesis-Postgraduate_studies_on_WSB#start-instructions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996000" y="2925000"/>
            <a:ext cx="4891680" cy="863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2000"/>
          </a:bodyPr>
          <a:p>
            <a:pPr algn="ctr">
              <a:lnSpc>
                <a:spcPct val="100000"/>
              </a:lnSpc>
            </a:pPr>
            <a:r>
              <a:rPr b="0" lang="pl-PL" sz="3600" spc="-1" strike="noStrike">
                <a:solidFill>
                  <a:srgbClr val="ffffff"/>
                </a:solidFill>
                <a:latin typeface="Times New Roman"/>
              </a:rPr>
              <a:t>Projekt COVID-19 – aplikacja webowa do importu,  przetwarzania i prezentacji danych.  </a:t>
            </a:r>
            <a:endParaRPr b="0" lang="pl-P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428000" y="3861000"/>
            <a:ext cx="4136040" cy="7556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4000"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GB" sz="2000" spc="-1" strike="noStrike">
                <a:solidFill>
                  <a:srgbClr val="d9d9d9"/>
                </a:solidFill>
                <a:latin typeface="Trebuchet MS"/>
              </a:rPr>
              <a:t>Wykonali: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d9d9d9"/>
                </a:solidFill>
                <a:latin typeface="Trebuchet MS"/>
              </a:rPr>
              <a:t>Bartłomiej Janiszewski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d9d9d9"/>
                </a:solidFill>
                <a:latin typeface="Trebuchet MS"/>
              </a:rPr>
              <a:t>Piotr Woźniak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949640" y="4617000"/>
            <a:ext cx="298404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 fontScale="97000"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1" lang="en-GB" sz="1400" spc="-1" strike="noStrike">
                <a:solidFill>
                  <a:srgbClr val="d9d9d9"/>
                </a:solidFill>
                <a:latin typeface="Trebuchet MS"/>
              </a:rPr>
              <a:t>Promotor:</a:t>
            </a:r>
            <a:endParaRPr b="0" lang="en-GB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GB" sz="1400" spc="-1" strike="noStrike">
                <a:solidFill>
                  <a:srgbClr val="d9d9d9"/>
                </a:solidFill>
                <a:latin typeface="Trebuchet MS"/>
              </a:rPr>
              <a:t>Krzysztof Ziółkowski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Obraz 3" descr=""/>
          <p:cNvPicPr/>
          <p:nvPr/>
        </p:nvPicPr>
        <p:blipFill>
          <a:blip r:embed="rId1"/>
          <a:stretch/>
        </p:blipFill>
        <p:spPr>
          <a:xfrm>
            <a:off x="539640" y="2061000"/>
            <a:ext cx="7452000" cy="34092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2555640" y="1412640"/>
            <a:ext cx="4464000" cy="6476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Daily Statistics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 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dane kraju na krótszym odcinku czasu (dane dnia)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 flipV="1" rot="10800000">
            <a:off x="8609760" y="5084640"/>
            <a:ext cx="1589400" cy="158364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Line 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 dostępne dane na wykresie z możliwością usunięcia lub dodania 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Obraz 3" descr=""/>
          <p:cNvPicPr/>
          <p:nvPr/>
        </p:nvPicPr>
        <p:blipFill>
          <a:blip r:embed="rId1"/>
          <a:srcRect l="23231" t="13770" r="25591" b="12222"/>
          <a:stretch/>
        </p:blipFill>
        <p:spPr>
          <a:xfrm>
            <a:off x="1835640" y="2205000"/>
            <a:ext cx="4680000" cy="309600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3204000" y="1556640"/>
            <a:ext cx="3816000" cy="8636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Country Comparison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 możliwość dodania do wykresu państw i porównania danych na wykresie liniowym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051640" y="5157360"/>
            <a:ext cx="1872000" cy="1331640"/>
          </a:xfrm>
          <a:prstGeom prst="wedgeRoundRectCallout">
            <a:avLst>
              <a:gd name="adj1" fmla="val 20376"/>
              <a:gd name="adj2" fmla="val -67742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World Map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 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powrót do głównej mapy z danymi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500000" y="5157360"/>
            <a:ext cx="1944000" cy="1331640"/>
          </a:xfrm>
          <a:prstGeom prst="wedgeRoundRectCallout">
            <a:avLst>
              <a:gd name="adj1" fmla="val -20385"/>
              <a:gd name="adj2" fmla="val -67742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Generate Chart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 wygeneruje na wykres w wybranymi państwami 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Obraz 3" descr=""/>
          <p:cNvPicPr/>
          <p:nvPr/>
        </p:nvPicPr>
        <p:blipFill>
          <a:blip r:embed="rId1"/>
          <a:stretch/>
        </p:blipFill>
        <p:spPr>
          <a:xfrm>
            <a:off x="539640" y="2277000"/>
            <a:ext cx="7380000" cy="337644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2519280" y="1628640"/>
            <a:ext cx="5400360" cy="6476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Country Comparison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 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porównanie danych wybranych państw na wykresie liniowym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 flipV="1" rot="10800000">
            <a:off x="8898120" y="5619240"/>
            <a:ext cx="1589400" cy="158364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Line 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 dostępne dane na wykresie z możliwością usunięcia lub dodania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356000" y="5301360"/>
            <a:ext cx="2228040" cy="1432080"/>
          </a:xfrm>
          <a:prstGeom prst="wedgeRoundRectCallout">
            <a:avLst>
              <a:gd name="adj1" fmla="val 21277"/>
              <a:gd name="adj2" fmla="val -64743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Specific Dates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 najeżdżając na datę pokazują się dane z tego dnia, na którym znajduje się kursor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10400" y="83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Wersje Aplikacji i skończone zadania 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Obraz 5" descr=""/>
          <p:cNvPicPr/>
          <p:nvPr/>
        </p:nvPicPr>
        <p:blipFill>
          <a:blip r:embed="rId1"/>
          <a:stretch/>
        </p:blipFill>
        <p:spPr>
          <a:xfrm>
            <a:off x="410400" y="1755000"/>
            <a:ext cx="8337600" cy="451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23640" y="119664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Podsumowanie</a:t>
            </a:r>
            <a:br/>
            <a:r>
              <a:rPr b="0" lang="pl-PL" sz="2000" spc="-1" strike="noStrike">
                <a:solidFill>
                  <a:srgbClr val="000000"/>
                </a:solidFill>
                <a:latin typeface="Calibri"/>
              </a:rPr>
              <a:t>Omówienie problem i rozwiązań 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Obraz 4" descr=""/>
          <p:cNvPicPr/>
          <p:nvPr/>
        </p:nvPicPr>
        <p:blipFill>
          <a:blip r:embed="rId1"/>
          <a:stretch/>
        </p:blipFill>
        <p:spPr>
          <a:xfrm>
            <a:off x="346320" y="2637000"/>
            <a:ext cx="8460720" cy="315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latin typeface="Times New Roman"/>
              </a:rPr>
              <a:t>Cel pracy 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872000"/>
            <a:ext cx="8229240" cy="2421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4000"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Prezentacja przypadków korona wirusa na mapie Świata w postaci danych liczbowych oraz na wykresach liniowych.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pl-PL" sz="2400" spc="-1" strike="noStrike">
                <a:solidFill>
                  <a:srgbClr val="000000"/>
                </a:solidFill>
                <a:latin typeface="Times New Roman"/>
              </a:rPr>
              <a:t>Cel osiągnięto poprzez import przypadków  historycznych do bazy danych, codzienne aktualizacje przypadków, przetworzenie danych w języku Python oraz przedstawienie wyników w formie aplikacji webowej , która umożliwia użytkownikowi podgląd aktualnych danych, historycznych jak również generować dynamiczne wykresy dla poszczególnych krajów osobno lub  jako porównanie danych dwóch dowolnych krajów. </a:t>
            </a: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l-PL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 rotWithShape="0">
            <a:gsLst>
              <a:gs pos="0">
                <a:srgbClr val="9ab4e4">
                  <a:alpha val="14117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6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 rotWithShape="0">
            <a:gsLst>
              <a:gs pos="0">
                <a:srgbClr val="9ab4e4">
                  <a:alpha val="14117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7"/>
          <p:cNvSpPr/>
          <p:nvPr/>
        </p:nvSpPr>
        <p:spPr>
          <a:xfrm>
            <a:off x="792000" y="4437000"/>
            <a:ext cx="6948000" cy="18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</a:rPr>
              <a:t>Stos technologiczny :</a:t>
            </a:r>
            <a:endParaRPr b="0" lang="en-GB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endParaRPr b="0" lang="en-GB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Python (requests, Flask, folium, plotly, pandas)</a:t>
            </a:r>
            <a:endParaRPr b="0" lang="en-GB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SQL, baza danych SQLite</a:t>
            </a:r>
            <a:endParaRPr b="0" lang="en-GB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Times New Roman"/>
              </a:rPr>
              <a:t>JavaScript, HTML5, CSS3 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03560" y="1052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latin typeface="Times New Roman"/>
              </a:rPr>
              <a:t>Problemy i rozwiązania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 rotWithShape="0">
            <a:gsLst>
              <a:gs pos="0">
                <a:srgbClr val="9ab4e4">
                  <a:alpha val="14117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 rotWithShape="0">
            <a:gsLst>
              <a:gs pos="0">
                <a:srgbClr val="9ab4e4">
                  <a:alpha val="14117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6"/>
          <p:cNvSpPr/>
          <p:nvPr/>
        </p:nvSpPr>
        <p:spPr>
          <a:xfrm>
            <a:off x="2771640" y="1845000"/>
            <a:ext cx="6729120" cy="392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1. Schemat - indetyfikowanie kolumn i danych, które są kluczowe dla projektu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2. API - odnalezienie odpowiedniej struktury do naszych schematów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3. Czas importowania dancyh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4. Eliminowanie nieporządanych danych (duplikaty, puste komórki)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5. Limity importowania danych i ich poszerzanie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6. SQL - kwerendy do filtrowania danych i łączenia danych z 3 API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7. Refractor - elastyczne metody, dodawanie kodu dla różnych metod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8. Java - użycie metod i class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9. HTML5 i CSS3 - zastosowanie do wizualizacji danych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10. Java Script - to tworzenia interaktywnych wykresów i przycisków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11. Python Folium - wizualizacja danych na mapie świata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12. Flask - umieszczenie danych na serwerze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516960" y="2614320"/>
            <a:ext cx="2133360" cy="2133360"/>
          </a:xfrm>
          <a:prstGeom prst="flowChartConnector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latin typeface="Times New Roman"/>
              </a:rPr>
              <a:t>Demo aplikacji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 rotWithShape="0">
            <a:gsLst>
              <a:gs pos="0">
                <a:srgbClr val="9ab4e4">
                  <a:alpha val="14117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 rotWithShape="0">
            <a:gsLst>
              <a:gs pos="0">
                <a:srgbClr val="9ab4e4">
                  <a:alpha val="14117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 rot="21595200">
            <a:off x="2880" y="1742040"/>
            <a:ext cx="9143640" cy="437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1196640"/>
            <a:ext cx="8229240" cy="503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latin typeface="Times New Roman"/>
              </a:rPr>
              <a:t>Analiza kodu 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noFill/>
          <a:ln>
            <a:solidFill>
              <a:srgbClr val="9ab4e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0" y="3429000"/>
            <a:ext cx="395280" cy="503640"/>
          </a:xfrm>
          <a:prstGeom prst="rect">
            <a:avLst/>
          </a:prstGeom>
          <a:gradFill rotWithShape="0">
            <a:gsLst>
              <a:gs pos="0">
                <a:srgbClr val="9ab4e4">
                  <a:alpha val="14117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8748360" y="3429000"/>
            <a:ext cx="395280" cy="503640"/>
          </a:xfrm>
          <a:prstGeom prst="rect">
            <a:avLst/>
          </a:prstGeom>
          <a:gradFill rotWithShape="0">
            <a:gsLst>
              <a:gs pos="0">
                <a:srgbClr val="9ab4e4">
                  <a:alpha val="14117"/>
                </a:srgbClr>
              </a:gs>
              <a:gs pos="100000">
                <a:srgbClr val="e0e8f5">
                  <a:alpha val="0"/>
                </a:srgbClr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3852000" y="1863720"/>
            <a:ext cx="1511640" cy="1511640"/>
          </a:xfrm>
          <a:prstGeom prst="flowChartConnector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7"/>
          <p:cNvSpPr txBox="1"/>
          <p:nvPr/>
        </p:nvSpPr>
        <p:spPr>
          <a:xfrm>
            <a:off x="247320" y="3573000"/>
            <a:ext cx="8676000" cy="2736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Times New Roman"/>
              </a:rPr>
              <a:t>Analiza kodu przestawiona będzie w podziale na funkcje jakie posiada aplikacja. 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Times New Roman"/>
              </a:rPr>
              <a:t>Umożliwi to nam dokładne wyjaśnienie podejścia oraz omówienie bibliotek, które zostały wykorzystane do wykonania tego projektu. 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pl-PL" sz="2000" spc="-1" strike="noStrike">
                <a:solidFill>
                  <a:srgbClr val="000000"/>
                </a:solidFill>
                <a:latin typeface="Times New Roman"/>
              </a:rPr>
              <a:t>Więcej informacji i dostęp do kodu znajdziemy po adresem: </a:t>
            </a:r>
            <a:br/>
            <a:br/>
            <a:r>
              <a:rPr b="0" lang="pl-PL" sz="20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https://github.com/janiszewskibartlomiej/COVID-19-Thesis-Postgraduate_studies_on_WSB#start-instructions</a:t>
            </a:r>
            <a:endParaRPr b="0" lang="pl-PL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259640" y="1124640"/>
            <a:ext cx="6645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pl-PL" sz="2800" spc="-1" strike="noStrike">
                <a:solidFill>
                  <a:srgbClr val="000000"/>
                </a:solidFill>
                <a:latin typeface="Times New Roman"/>
              </a:rPr>
              <a:t>Funkcja aplikacji i omówienie kodu </a:t>
            </a:r>
            <a:endParaRPr b="0" lang="pl-PL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67600" y="2349000"/>
            <a:ext cx="7428960" cy="3541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W następnych slajdach skupimy się na omówieniu funkcjonalności aplikacji, formie wizualnej wraz z nią zostanie omówiony osobno kod. 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pl-PL" sz="3200" spc="-1" strike="noStrike">
                <a:solidFill>
                  <a:srgbClr val="000000"/>
                </a:solidFill>
                <a:latin typeface="Calibri"/>
              </a:rPr>
              <a:t>Kod będzie przestawiony osobno w środowiskach które zostały wykorzystane do stworzenia tej aplikacji. </a:t>
            </a:r>
            <a:endParaRPr b="0" lang="pl-PL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Obraz 3" descr=""/>
          <p:cNvPicPr/>
          <p:nvPr/>
        </p:nvPicPr>
        <p:blipFill>
          <a:blip r:embed="rId1"/>
          <a:stretch/>
        </p:blipFill>
        <p:spPr>
          <a:xfrm>
            <a:off x="1187640" y="2132640"/>
            <a:ext cx="7155000" cy="3273480"/>
          </a:xfrm>
          <a:prstGeom prst="rect">
            <a:avLst/>
          </a:prstGeom>
          <a:ln>
            <a:noFill/>
          </a:ln>
        </p:spPr>
      </p:pic>
      <p:pic>
        <p:nvPicPr>
          <p:cNvPr id="115" name="Obraz 6" descr=""/>
          <p:cNvPicPr/>
          <p:nvPr/>
        </p:nvPicPr>
        <p:blipFill>
          <a:blip r:embed="rId2"/>
          <a:stretch/>
        </p:blipFill>
        <p:spPr>
          <a:xfrm>
            <a:off x="1547640" y="3766320"/>
            <a:ext cx="1268640" cy="146232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4212000" y="1196640"/>
            <a:ext cx="2808000" cy="7916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Overall Statistics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 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czyli suma wszystkich przypadków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 flipH="1">
            <a:off x="5868000" y="3429000"/>
            <a:ext cx="2304000" cy="13676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Indicator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 czyli wskaźnik pojawiający się jeśli w danym kraju pojawiły się przypadki Covid19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 flipH="1">
            <a:off x="1186920" y="1845000"/>
            <a:ext cx="2572200" cy="8636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Country Specific Stats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 dane przypadków w wybranym kraju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377000" y="3838320"/>
            <a:ext cx="1429920" cy="13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 możliwość przejścia w dane szczegółowe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Obraz 3" descr=""/>
          <p:cNvPicPr/>
          <p:nvPr/>
        </p:nvPicPr>
        <p:blipFill>
          <a:blip r:embed="rId1"/>
          <a:stretch/>
        </p:blipFill>
        <p:spPr>
          <a:xfrm>
            <a:off x="611640" y="2133000"/>
            <a:ext cx="7668000" cy="350820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915640" y="1268640"/>
            <a:ext cx="4032000" cy="6476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Daily World Statistics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 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dane świata widoczne na wykresie liniowym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 flipV="1" rot="10800000">
            <a:off x="8676360" y="5084640"/>
            <a:ext cx="1583640" cy="158364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Line 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 dostępne dane na wykresie z możliwością usunięcia lub dodania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Obraz 3" descr=""/>
          <p:cNvPicPr/>
          <p:nvPr/>
        </p:nvPicPr>
        <p:blipFill>
          <a:blip r:embed="rId1"/>
          <a:stretch/>
        </p:blipFill>
        <p:spPr>
          <a:xfrm>
            <a:off x="395640" y="1989000"/>
            <a:ext cx="7668000" cy="350820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2915640" y="1316160"/>
            <a:ext cx="4536000" cy="6476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Country 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</a:t>
            </a:r>
            <a:br/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 zestawienie danych w formie wykresu liniowego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 flipV="1" rot="10800000">
            <a:off x="8676360" y="4940280"/>
            <a:ext cx="1656000" cy="1583640"/>
          </a:xfrm>
          <a:prstGeom prst="wedgeRoundRectCallout">
            <a:avLst>
              <a:gd name="adj1" fmla="val 20376"/>
              <a:gd name="adj2" fmla="val -60317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Line Charts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 dostępne dane na wykresie z możliwością usunięcia lub dodania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4229640" y="5301360"/>
            <a:ext cx="2228040" cy="1432080"/>
          </a:xfrm>
          <a:prstGeom prst="wedgeRoundRectCallout">
            <a:avLst>
              <a:gd name="adj1" fmla="val 21277"/>
              <a:gd name="adj2" fmla="val -64743"/>
              <a:gd name="adj3" fmla="val 16667"/>
            </a:avLst>
          </a:prstGeom>
          <a:solidFill>
            <a:srgbClr val="92d050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600" spc="-1" strike="noStrike">
                <a:solidFill>
                  <a:srgbClr val="ffffff"/>
                </a:solidFill>
                <a:latin typeface="Calibri"/>
              </a:rPr>
              <a:t>Specific Dates</a:t>
            </a:r>
            <a:r>
              <a:rPr b="0" lang="en-GB" sz="1600" spc="-1" strike="noStrike">
                <a:solidFill>
                  <a:srgbClr val="ffffff"/>
                </a:solidFill>
                <a:latin typeface="Calibri"/>
              </a:rPr>
              <a:t>, najeżdżając na datę pokazują się dane z tego dnia, na którym znajduje się kursor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LibreOffice/6.3.2.2$Windows_X86_64 LibreOffice_project/98b30e735bda24bc04ab42594c85f7fd8be07b9c</Application>
  <Words>556</Words>
  <Paragraphs>58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2013-11-12T12:01:23Z</dcterms:created>
  <dc:creator>pniecikowski</dc:creator>
  <dc:description/>
  <dc:language>en-GB</dc:language>
  <cp:lastModifiedBy/>
  <dcterms:modified xsi:type="dcterms:W3CDTF">2020-05-06T15:29:14Z</dcterms:modified>
  <cp:revision>19</cp:revision>
  <dc:subject/>
  <dc:title>Slajd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1</vt:i4>
  </property>
  <property fmtid="{D5CDD505-2E9C-101B-9397-08002B2CF9AE}" pid="8" name="Notes">
    <vt:i4>0</vt:i4>
  </property>
  <property fmtid="{D5CDD505-2E9C-101B-9397-08002B2CF9AE}" pid="9" name="PresentationFormat">
    <vt:lpwstr>Pokaz na ekranie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15</vt:i4>
  </property>
</Properties>
</file>