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covid19api.com/all" TargetMode="External"/><Relationship Id="rId2" Type="http://schemas.openxmlformats.org/officeDocument/2006/relationships/hyperlink" Target="https://restcountries.eu/rest/v2/all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api.covid19api.com/summary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vid19.mathdro.id/api" TargetMode="Externa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niszewskibartlomiej/COVID-19-Thesis-Postgraduate_studies_on_WSB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996000" y="2925000"/>
            <a:ext cx="4890600" cy="8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6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Projekt COVID-19 – aplikacja webowa do importu,  przetwarzania i prezentacji danych.  </a:t>
            </a:r>
            <a:endParaRPr lang="en-GB" sz="36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428000" y="3861000"/>
            <a:ext cx="4134960" cy="7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9000" lnSpcReduction="10000"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GB" sz="2000" b="1" strike="noStrike" spc="-1">
                <a:solidFill>
                  <a:srgbClr val="D9D9D9"/>
                </a:solidFill>
                <a:latin typeface="Trebuchet MS"/>
                <a:ea typeface="DejaVu Sans"/>
              </a:rPr>
              <a:t>Wykonali:</a:t>
            </a:r>
            <a:endParaRPr lang="en-GB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D9D9D9"/>
                </a:solidFill>
                <a:latin typeface="Trebuchet MS"/>
                <a:ea typeface="DejaVu Sans"/>
              </a:rPr>
              <a:t>Bartłomiej Janiszewski</a:t>
            </a:r>
            <a:endParaRPr lang="en-GB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D9D9D9"/>
                </a:solidFill>
                <a:latin typeface="Trebuchet MS"/>
                <a:ea typeface="DejaVu Sans"/>
              </a:rPr>
              <a:t>Piotr Woźniak</a:t>
            </a:r>
            <a:endParaRPr lang="en-GB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1"/>
              </a:spcBef>
            </a:pPr>
            <a:endParaRPr lang="en-GB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4949640" y="4617000"/>
            <a:ext cx="2982960" cy="53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 lnSpcReduction="10000"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lang="en-GB" sz="1400" b="1" strike="noStrike" spc="-1">
                <a:solidFill>
                  <a:srgbClr val="D9D9D9"/>
                </a:solidFill>
                <a:latin typeface="Trebuchet MS"/>
                <a:ea typeface="DejaVu Sans"/>
              </a:rPr>
              <a:t>Promotor:</a:t>
            </a:r>
            <a:endParaRPr lang="en-GB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>
                <a:solidFill>
                  <a:srgbClr val="D9D9D9"/>
                </a:solidFill>
                <a:latin typeface="Trebuchet MS"/>
                <a:ea typeface="DejaVu Sans"/>
              </a:rPr>
              <a:t>Krzysztof Ziółkowski</a:t>
            </a:r>
            <a:endParaRPr lang="en-GB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03920" y="836640"/>
            <a:ext cx="8228880" cy="100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Wersje Aplikacji i skończone zadania 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95640" y="1556640"/>
            <a:ext cx="3815640" cy="50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1" strike="noStrike" spc="-1">
                <a:solidFill>
                  <a:srgbClr val="000000"/>
                </a:solidFill>
                <a:latin typeface="Arial"/>
                <a:ea typeface="DejaVu Sans"/>
              </a:rPr>
              <a:t>Wersja 1.0 </a:t>
            </a:r>
            <a:endParaRPr lang="en-GB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1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Schemat i skrypty SQL.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2)   Połączenie z baza danych i uruchomianie skryptów SQL, za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pomocą biblioteki SQLite3 z wykorzystaniem metod: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567"/>
              </a:spcBef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	- run script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insert records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 select data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execute script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closing db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567"/>
              </a:spcBef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3)	Importer danych - Państwa Świata z API json  do bazy danych z wykorzystaniem metod: 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0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</a:t>
            </a:r>
            <a:r>
              <a:rPr lang="en-GB" sz="10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://</a:t>
            </a:r>
            <a:r>
              <a:rPr lang="en-GB" sz="10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restcountries.eu/rest/v2/all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load data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insert to db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567"/>
              </a:spcBef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4)	Importer danych historycznych COVID-19 z plików json albo REST API do bazy danych z wykorzystaniem metod: 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0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</a:t>
            </a:r>
            <a:r>
              <a:rPr lang="en-GB" sz="10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api.covid19api.com/</a:t>
            </a:r>
            <a:r>
              <a:rPr lang="en-GB" sz="10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all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read json files oraz  read from api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load and write json file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creating row to insert db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load name and id of countries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creating dict of countries name and id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load all data from json file or rest api and insert to db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061520" y="1917000"/>
            <a:ext cx="4571280" cy="351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5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Importer aktualnych danych z plików json albo REST API do bazy danych. z: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0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https://api.covid19api.com/</a:t>
            </a:r>
            <a:r>
              <a:rPr lang="en-GB" sz="10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summary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tarSymbol"/>
              <a:buAutoNum type="arabicParenR" startAt="6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Procesowanie danych i stworzenie mapy pokazujące aktualne dane oraz na wykresy , wykorzystując poniższe metody: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6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select all cases per day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select current cases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get icon color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slice location form string of list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	- get dataframe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creating maps with individual markers, popup with name of country, cases &gt; used html tags 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	- creating figure with data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	-  creating graphs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6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Flask server do tworzenia endpointów i wywolywania poszczególnych klas i metod w celu renderowania danych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GB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34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03920" y="836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Wersje Aplikacji i skończone zadania 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25520" y="1628640"/>
            <a:ext cx="4902120" cy="468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1" strike="noStrike" spc="-1">
                <a:solidFill>
                  <a:srgbClr val="000000"/>
                </a:solidFill>
                <a:latin typeface="Arial"/>
                <a:ea typeface="DejaVu Sans"/>
              </a:rPr>
              <a:t>Wersja 1.1 </a:t>
            </a:r>
            <a:endParaRPr lang="en-GB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1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Tytuł na mapie stworzony jako marker.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Wykorzystanie funkcji Divlcon, ponieważ  Folium nie posiada metody do tworzenia tytułu.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Tabela podsumowująca dane jako marker Divlcon z metody REST API json: </a:t>
            </a:r>
            <a:r>
              <a:rPr lang="en-GB" sz="10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</a:t>
            </a:r>
            <a:r>
              <a:rPr lang="en-GB" sz="10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covid19.mathdro.id/api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Wykresy z elastycznymi metodami szybkiego tworzenia wykresów JS plotly dla każdego kraju w naszej bazie danych. Tej klasy możemy użyć również do API json, jeśli przetwarzamy dane w pandas. Posiadamy również prostą metodę przetwarzania danych z bazy danych do ramki danych .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Rozdzielenie metod w graphs.py, ponieważ potrzebna była bardziej elastyczna metoda do tworzenia wykresów.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Nowa metoda - porównująca dwa wykresy i uruchamiająca  wszystko przez pobrany adres url, tworzony dynamicznie z języka JS.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Dodano przycisk w każdym oknie kraju, kiedy użytkownik kliknie - uruchomi tworzenie wykresu z sumą całkowiąta przypadków w ujęciu narastającym.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Implementacja nowych metod na serwerze Flask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Template strony do wyboru dwóch krajów i funkcją w języku JS w celu tworzenia dynamicznego adresu url z którego Flask będzie pobierał id krajów.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Nowe style CSS oraz implementacja bootstrap – sprawiające, że aplikacja jest czytelna dla użytkownika.</a:t>
            </a:r>
            <a:endParaRPr lang="en-GB" sz="1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5328000" y="1872000"/>
            <a:ext cx="3455640" cy="20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1" strike="noStrike" spc="-1">
                <a:solidFill>
                  <a:srgbClr val="000000"/>
                </a:solidFill>
                <a:latin typeface="Arial"/>
                <a:ea typeface="DejaVu Sans"/>
              </a:rPr>
              <a:t>Wersja 1.2 </a:t>
            </a:r>
            <a:endParaRPr lang="en-GB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1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Nowe wykresy - liczba przypadków na dany dzień</a:t>
            </a:r>
            <a:r>
              <a:rPr lang="en-GB" sz="1100" b="1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t/>
            </a:r>
            <a:br/>
            <a:r>
              <a:t/>
            </a:r>
            <a:br/>
            <a:r>
              <a:rPr lang="en-GB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en-GB" sz="11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dataframe with diff – do liczenia różnic w poszczególnych dniach</a:t>
            </a:r>
            <a:r>
              <a:t/>
            </a:r>
            <a:br/>
            <a:r>
              <a:rPr lang="en-GB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- zmiana obecnego importera danych </a:t>
            </a:r>
            <a:r>
              <a:t/>
            </a:r>
            <a:br/>
            <a:r>
              <a:rPr lang="en-GB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- modyfikacja metody get_graph</a:t>
            </a:r>
            <a:r>
              <a:t/>
            </a:r>
            <a:br/>
            <a:r>
              <a:rPr lang="en-GB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- przyciski do popupów używając języka JS</a:t>
            </a:r>
            <a:r>
              <a:t/>
            </a:r>
            <a:br/>
            <a:r>
              <a:rPr lang="en-GB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- Flask – nowy endpoint do uruchamiania metod</a:t>
            </a:r>
            <a:endParaRPr lang="en-GB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34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292080" y="504000"/>
            <a:ext cx="3743560" cy="90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>
                <a:solidFill>
                  <a:srgbClr val="000000"/>
                </a:solidFill>
                <a:latin typeface="Arial"/>
              </a:rPr>
              <a:t>LISTA KLAS I METOD:</a:t>
            </a:r>
            <a:endParaRPr lang="en-GB" sz="2000" b="0" strike="noStrike" spc="-1" dirty="0">
              <a:latin typeface="Arial"/>
            </a:endParaRPr>
          </a:p>
        </p:txBody>
      </p:sp>
      <p:graphicFrame>
        <p:nvGraphicFramePr>
          <p:cNvPr id="161" name="Table 2"/>
          <p:cNvGraphicFramePr/>
          <p:nvPr/>
        </p:nvGraphicFramePr>
        <p:xfrm>
          <a:off x="362880" y="1344240"/>
          <a:ext cx="4151160" cy="3419115"/>
        </p:xfrm>
        <a:graphic>
          <a:graphicData uri="http://schemas.openxmlformats.org/drawingml/2006/table">
            <a:tbl>
              <a:tblPr/>
              <a:tblGrid>
                <a:gridCol w="1145520"/>
                <a:gridCol w="3005640"/>
              </a:tblGrid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Klasa ConnectToDb: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OPIS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__init__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inicjalizacja zadeklarowanych zmiennych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close_connect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zamknięcie połączenia z bazą danych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delete_record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kasowanie rekordu w bazie danych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execute_script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wykonanie zapytanie do bazy na podstawie query SQL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insert_record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wysłanie rekordu do bazy danych wraz z zapisem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row_factory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ustawienie SQLite na funkcję pobierania obiektu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run_sql_script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uruchomienie skryptu SQL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select_all_records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pobieranie wielu rekordów z bazy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select_one_record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pobranie tylko jednego rekordu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Table 3"/>
          <p:cNvGraphicFramePr/>
          <p:nvPr/>
        </p:nvGraphicFramePr>
        <p:xfrm>
          <a:off x="378000" y="4850640"/>
          <a:ext cx="4129560" cy="1485000"/>
        </p:xfrm>
        <a:graphic>
          <a:graphicData uri="http://schemas.openxmlformats.org/drawingml/2006/table">
            <a:tbl>
              <a:tblPr/>
              <a:tblGrid>
                <a:gridCol w="1682640"/>
                <a:gridCol w="2446920"/>
              </a:tblGrid>
              <a:tr h="3171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Klasa ImporterOfCountries: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OPIS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742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load_countries_from_api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załadowanie danych z API kraje i stworzenie listy własnych słowników z kluczami, które będą wykorzystane wprowadzenie danych.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425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insert_countries_to_db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wysłanie rekordów i ich zapis w bazie danych.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Table 4"/>
          <p:cNvGraphicFramePr/>
          <p:nvPr/>
        </p:nvGraphicFramePr>
        <p:xfrm>
          <a:off x="4549680" y="1367280"/>
          <a:ext cx="4306320" cy="3611184"/>
        </p:xfrm>
        <a:graphic>
          <a:graphicData uri="http://schemas.openxmlformats.org/drawingml/2006/table">
            <a:tbl>
              <a:tblPr/>
              <a:tblGrid>
                <a:gridCol w="2216880"/>
                <a:gridCol w="2089440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Klasa ImporterAllCases: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OPIS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__init__         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inicjalizacja zadeklarowanych i dziedziczonych zmiennych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502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create_dict_of_countries_name_and_id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stworzenie słownika z kluczem w postaci nazwy i wartością z 'id' kraju z bazy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creating_row_to_insert_db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stworzenie rekordu zgodnego ze strukturą w bazie danych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775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load_all_data_from_json_and_insert_to_db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załadowanie wszystkich danych z API JSON i zapis rekordów w bazie danych według stworzonej struktury, wraz z walidacją i niezapisywaniem rekordów z wartościami zerowymi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load_data_and_write_json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załadowanie danych z API JSON i zapis do pliku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load_alpha2code_and_id_of_countries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załadowanie listy kodów państw [dwu literowych] i ich 'id'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read_json_api    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odczyt danych z API JSON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read_json_file   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odczyt danych z pliku JSON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Table 5"/>
          <p:cNvGraphicFramePr/>
          <p:nvPr/>
        </p:nvGraphicFramePr>
        <p:xfrm>
          <a:off x="4536000" y="4867560"/>
          <a:ext cx="4320000" cy="1475017"/>
        </p:xfrm>
        <a:graphic>
          <a:graphicData uri="http://schemas.openxmlformats.org/drawingml/2006/table">
            <a:tbl>
              <a:tblPr/>
              <a:tblGrid>
                <a:gridCol w="1898640"/>
                <a:gridCol w="2421360"/>
              </a:tblGrid>
              <a:tr h="408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000" b="0" strike="noStrike" spc="-1">
                          <a:latin typeface="Arial"/>
                        </a:rPr>
                        <a:t>Klasa ImporterCurrentCases: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000" b="0" strike="noStrike" spc="-1">
                          <a:latin typeface="Arial"/>
                        </a:rPr>
                        <a:t>OPIS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3783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__init__           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inicjalizacja zadeklarowanych i dziedziczonych zmiennych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6814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load_current_data_from_json_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and_insert_to_db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lądowanie danych z API JSON i ich zapis w bazie danych według stworzonej struktury, wraz z walidacją rekordów i usuwaniem duplikatów w danym dniu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34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508104" y="504000"/>
            <a:ext cx="3548416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>
                <a:solidFill>
                  <a:srgbClr val="000000"/>
                </a:solidFill>
                <a:latin typeface="Arial"/>
              </a:rPr>
              <a:t>LISTA KLAS I METOD:</a:t>
            </a:r>
            <a:endParaRPr lang="en-GB" sz="2000" b="0" strike="noStrike" spc="-1" dirty="0">
              <a:latin typeface="Arial"/>
            </a:endParaRPr>
          </a:p>
        </p:txBody>
      </p:sp>
      <p:graphicFrame>
        <p:nvGraphicFramePr>
          <p:cNvPr id="166" name="Table 2"/>
          <p:cNvGraphicFramePr/>
          <p:nvPr/>
        </p:nvGraphicFramePr>
        <p:xfrm>
          <a:off x="407880" y="1196755"/>
          <a:ext cx="4128120" cy="5097591"/>
        </p:xfrm>
        <a:graphic>
          <a:graphicData uri="http://schemas.openxmlformats.org/drawingml/2006/table">
            <a:tbl>
              <a:tblPr/>
              <a:tblGrid>
                <a:gridCol w="2117520"/>
                <a:gridCol w="2010600"/>
              </a:tblGrid>
              <a:tr h="2399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000" b="0" strike="noStrike" spc="-1">
                          <a:latin typeface="Arial"/>
                        </a:rPr>
                        <a:t>Klasa DataProcessing: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000" b="0" strike="noStrike" spc="-1">
                          <a:latin typeface="Arial"/>
                        </a:rPr>
                        <a:t>OPIS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3700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__init__           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inicjalizacja zadeklarowanych i dziedziczonych zmiennych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4972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all_cases_per_day_where_country_id_equal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pobieranie wszystkich przypadków z podziałem na dni dla zadeklarowanego 'id' kraju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16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get_dateframe      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tworzenie ramki danych z podanego źródła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6602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get_dateframe_diff 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tworzenie ramki danych wyliczonymi różnicami pomiędzy wierszami [ilość przypadków w danym dniu]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5151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get_icon_color     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pobieranie koloru ikony [z własnego słownika] w zależności od ilości zachorowanych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16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get_id_and_name_of_countries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pobieranie listy krajów z ich nazwą  i 'id'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16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get_name_and_3code_country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pobieranie nazwy kraju i kodu trzy literowego po wskazanym 'id' kraju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5151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slice_location     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tworzenie listy z szerokością i długością geograficzną na podstawie przekazanego stringa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4972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total_cases_per_day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pobieranie wszystkich przypadków z bazy danych i ich grupowanie względem dni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6602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total_current_cases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pobieranie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wszystkich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przypadków</a:t>
                      </a:r>
                      <a:r>
                        <a:rPr lang="en-GB" sz="900" b="0" strike="noStrike" spc="-1" dirty="0">
                          <a:latin typeface="Arial"/>
                        </a:rPr>
                        <a:t>,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które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są</a:t>
                      </a:r>
                      <a:r>
                        <a:rPr lang="en-GB" sz="900" b="0" strike="noStrike" spc="-1" dirty="0">
                          <a:latin typeface="Arial"/>
                        </a:rPr>
                        <a:t> w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dniu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obecnym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pogrupowanie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na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względem</a:t>
                      </a:r>
                      <a:r>
                        <a:rPr lang="en-GB" sz="900" b="0" strike="noStrike" spc="-1" dirty="0">
                          <a:latin typeface="Arial"/>
                        </a:rPr>
                        <a:t> 'id'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kraju</a:t>
                      </a:r>
                      <a:endParaRPr lang="en-GB" sz="9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Table 3"/>
          <p:cNvGraphicFramePr/>
          <p:nvPr/>
        </p:nvGraphicFramePr>
        <p:xfrm>
          <a:off x="4588560" y="1431000"/>
          <a:ext cx="4201560" cy="1664640"/>
        </p:xfrm>
        <a:graphic>
          <a:graphicData uri="http://schemas.openxmlformats.org/drawingml/2006/table">
            <a:tbl>
              <a:tblPr/>
              <a:tblGrid>
                <a:gridCol w="1524600"/>
                <a:gridCol w="2676960"/>
              </a:tblGrid>
              <a:tr h="309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Klasa CreatingMap: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OPIS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4935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__init__     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inicjalizacja zadeklarowanych i dziedziczonych zmiennych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8611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map_of_the_world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tworzenie mapy świata wraz z trzema różnymi markerami, nagłówkiem, przycisków, zestawieniami dla całego świata oraz danymi dla konkretnego kraju. 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Table 4"/>
          <p:cNvGraphicFramePr/>
          <p:nvPr/>
        </p:nvGraphicFramePr>
        <p:xfrm>
          <a:off x="4602240" y="3204720"/>
          <a:ext cx="4181760" cy="3130920"/>
        </p:xfrm>
        <a:graphic>
          <a:graphicData uri="http://schemas.openxmlformats.org/drawingml/2006/table">
            <a:tbl>
              <a:tblPr/>
              <a:tblGrid>
                <a:gridCol w="1779120"/>
                <a:gridCol w="2402640"/>
              </a:tblGrid>
              <a:tr h="3074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Klasa Graphs: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OPIS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489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__init__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inicjalizacja zadeklarowanych i dziedziczonych zmiennych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5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cases_of_the_world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generowanie wykresu dla całego świata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7711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creating_figure_with_data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tworzenie obiektu 'Figure' w bibliotece 'Plotly' wraz z deklaracją wyświetlanych parametrów wykresu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5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get_graph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generowanie wykresu dla danego kraju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489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join_two_graphs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generowanie połączonych wykresów na podstawie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423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write_graph_to_html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zapis wykresu do pliku html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34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10400" y="836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Omówienie napodkanych problemów i ich rozwiązań    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32000" y="1728000"/>
            <a:ext cx="3959640" cy="49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Schemat tabel – Identyfikowanie danych potrzebnych w projekcie I  ich umiejscowienie w kolumnach.</a:t>
            </a:r>
            <a:r>
              <a:t/>
            </a:r>
            <a:br/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Schemat był zmieniany parę razy, głównie ze względu na importowane dane, zmienialiśmy również API kilka razy.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Wybór i rodzaje API   - Wybraliśmy 4 różne API. 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Połączenie różnych struktur API z rożnymi danymi json I spięcie wszytskiego w celu importu wybranych danych.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 Big Data – ok 302 000 rekordów.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5.   Optymalizacja czasu pobierania danych.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Pierwszy import danych trwał  około = 480 minut.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zastosowano walidacę danych I nie importowanie rekordó z wartościami zerowymi. Zastosowanie instrukcji warunkowych IF zredukowało czas importu do 80 minut.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Załadowanie danych w celu ich przetwarzania – ponad 10 tysięcy rekordów.</a:t>
            </a:r>
            <a:r>
              <a:t/>
            </a:r>
            <a:br/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zmiana typu połączenia do bazy danych do first class z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not inheritance class przyspieszyło pobieranie I wyeliminowało błędy.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Refractor.</a:t>
            </a:r>
            <a:endParaRPr lang="en-GB" sz="10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wydzielenie kodu do nowych metod zgodnie ze wzorcem projektowym SOLID I stworzenie elastycznych funkcji </a:t>
            </a:r>
            <a:r>
              <a:t/>
            </a:r>
            <a:br/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GB" sz="1000" b="0" strike="noStrike" spc="-1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176000" y="1728000"/>
            <a:ext cx="4607640" cy="474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8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Użycie metod Backend’owych do Frontendu i połączenie ich z różnymi bibliotekami.</a:t>
            </a:r>
            <a:r>
              <a:t/>
            </a:r>
            <a:br/>
            <a:r>
              <a:rPr lang="en-GB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HTML5 i CSS5 do przedstawienia danych.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użycie JS do tworzenia akcji na przyciskach.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pobieranie ‘id’ krajów z adresu URL do uruchamiania danych metody w celu generowania wykresów.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Flask – implementacją metod na serwerze.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8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Folium – biblioteka posiada limit wprowadzania nagłówków i pewnych informacji na mapie.</a:t>
            </a:r>
            <a:r>
              <a:t/>
            </a:r>
            <a:br/>
            <a:r>
              <a:rPr lang="en-GB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Użyliśmy HTML  oraz CSS3 aby dodać header I ramki z danymi globalnymi.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8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Liczenie różnicy pomiędzy rekordami [przypadki zakażeń w ujęciu dziennym].</a:t>
            </a:r>
            <a:r>
              <a:t/>
            </a:r>
            <a:br/>
            <a:r>
              <a:rPr lang="en-GB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zdecydowaliśmy się użyć biblioteki pandas, która pozwala nam na    wygenerowanie ramki danych z wartościami na dane dni ujęciu przyrostowym – na tej podstawie wycieliśmy dane liczbowe, policzyliśmy różnice pomiędzy dniami I dokleiliśmy dane tekstowe w postaci daty .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do tego zadania musieliśmy zmienić ogikę importu aktualnych danych.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8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API Bugi </a:t>
            </a:r>
            <a:r>
              <a:t/>
            </a:r>
            <a:br/>
            <a:r>
              <a:rPr lang="en-GB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usuwanie duplikowanych danych, które miały wpływ na generowane wykresy oraz usuwanie braku danych w niektórych oknach czasowych.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34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1196640"/>
            <a:ext cx="8228160" cy="50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Kod 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3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noFill/>
          <a:ln>
            <a:solidFill>
              <a:srgbClr val="9AB4E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4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gradFill rotWithShape="0">
            <a:gsLst>
              <a:gs pos="0">
                <a:srgbClr val="9AB4E4">
                  <a:alpha val="17254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5"/>
          <p:cNvSpPr/>
          <p:nvPr/>
        </p:nvSpPr>
        <p:spPr>
          <a:xfrm>
            <a:off x="8748360" y="3429000"/>
            <a:ext cx="394200" cy="502560"/>
          </a:xfrm>
          <a:prstGeom prst="rect">
            <a:avLst/>
          </a:prstGeom>
          <a:gradFill rotWithShape="0">
            <a:gsLst>
              <a:gs pos="0">
                <a:srgbClr val="9AB4E4">
                  <a:alpha val="17254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6"/>
          <p:cNvSpPr/>
          <p:nvPr/>
        </p:nvSpPr>
        <p:spPr>
          <a:xfrm>
            <a:off x="3852000" y="2061000"/>
            <a:ext cx="1510560" cy="1510560"/>
          </a:xfrm>
          <a:prstGeom prst="flowChartConnector">
            <a:avLst/>
          </a:prstGeom>
          <a:blipFill rotWithShape="0">
            <a:blip r:embed="rId2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7"/>
          <p:cNvSpPr/>
          <p:nvPr/>
        </p:nvSpPr>
        <p:spPr>
          <a:xfrm>
            <a:off x="247320" y="4221000"/>
            <a:ext cx="8674920" cy="20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Więcej informacji i dostęp do kodu pod linkiem:</a:t>
            </a:r>
            <a:endParaRPr lang="en-GB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GB" sz="20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Projekt_COVID-19_aplikacja_webowa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1196640"/>
            <a:ext cx="8228160" cy="50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Cel pracy 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872000"/>
            <a:ext cx="8228160" cy="24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9000" lnSpcReduction="10000"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Prezentacja przypadków korona wirusa na mapie Świata w postaci danych liczbowych oraz na wykresach liniowych.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Cel osiągnięto poprzez import przypadków  historycznych do bazy danych, codzienne aktualizacje przypadków, przetworzenie danych w języku Python oraz przedstawienie wyników w formie aplikacji webowej , która umożliwia użytkownikowi podgląd aktualnych danych, historycznych jak również generować dynamiczne wykresy dla poszczególnych krajów osobno lub  jako porównanie danych dwóch dowolnych krajów. 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24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noFill/>
          <a:ln>
            <a:solidFill>
              <a:srgbClr val="9AB4E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5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gradFill rotWithShape="0">
            <a:gsLst>
              <a:gs pos="0">
                <a:srgbClr val="9AB4E4">
                  <a:alpha val="17254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6"/>
          <p:cNvSpPr/>
          <p:nvPr/>
        </p:nvSpPr>
        <p:spPr>
          <a:xfrm>
            <a:off x="8748360" y="3429000"/>
            <a:ext cx="394200" cy="502560"/>
          </a:xfrm>
          <a:prstGeom prst="rect">
            <a:avLst/>
          </a:prstGeom>
          <a:gradFill rotWithShape="0">
            <a:gsLst>
              <a:gs pos="0">
                <a:srgbClr val="9AB4E4">
                  <a:alpha val="17254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7"/>
          <p:cNvSpPr/>
          <p:nvPr/>
        </p:nvSpPr>
        <p:spPr>
          <a:xfrm>
            <a:off x="792000" y="4437000"/>
            <a:ext cx="6946920" cy="191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Stos technologiczny :</a:t>
            </a:r>
            <a:endParaRPr lang="en-GB" sz="2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984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GB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Python (requests, Flask, folium, plotly, pandas)</a:t>
            </a:r>
            <a:endParaRPr lang="en-GB" sz="20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GB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SQL, baza danych SQLite</a:t>
            </a:r>
            <a:endParaRPr lang="en-GB" sz="20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GB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JavaScript, HTML5, CSS3 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1196640"/>
            <a:ext cx="8228160" cy="50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Demo aplikacji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3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noFill/>
          <a:ln>
            <a:solidFill>
              <a:srgbClr val="9AB4E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4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gradFill rotWithShape="0">
            <a:gsLst>
              <a:gs pos="0">
                <a:srgbClr val="9AB4E4">
                  <a:alpha val="17254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5"/>
          <p:cNvSpPr/>
          <p:nvPr/>
        </p:nvSpPr>
        <p:spPr>
          <a:xfrm>
            <a:off x="8748360" y="3429000"/>
            <a:ext cx="394200" cy="502560"/>
          </a:xfrm>
          <a:prstGeom prst="rect">
            <a:avLst/>
          </a:prstGeom>
          <a:gradFill rotWithShape="0">
            <a:gsLst>
              <a:gs pos="0">
                <a:srgbClr val="9AB4E4">
                  <a:alpha val="17254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Obraz 97"/>
          <p:cNvPicPr/>
          <p:nvPr/>
        </p:nvPicPr>
        <p:blipFill>
          <a:blip r:embed="rId2" cstate="print"/>
          <a:stretch/>
        </p:blipFill>
        <p:spPr>
          <a:xfrm rot="21595200">
            <a:off x="2880" y="1742040"/>
            <a:ext cx="9142560" cy="437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Obraz 3"/>
          <p:cNvPicPr/>
          <p:nvPr/>
        </p:nvPicPr>
        <p:blipFill>
          <a:blip r:embed="rId2" cstate="print"/>
          <a:stretch/>
        </p:blipFill>
        <p:spPr>
          <a:xfrm>
            <a:off x="1187640" y="2132640"/>
            <a:ext cx="7153920" cy="3272400"/>
          </a:xfrm>
          <a:prstGeom prst="rect">
            <a:avLst/>
          </a:prstGeom>
          <a:ln>
            <a:noFill/>
          </a:ln>
        </p:spPr>
      </p:pic>
      <p:pic>
        <p:nvPicPr>
          <p:cNvPr id="131" name="Obraz 6"/>
          <p:cNvPicPr/>
          <p:nvPr/>
        </p:nvPicPr>
        <p:blipFill>
          <a:blip r:embed="rId3" cstate="print"/>
          <a:stretch/>
        </p:blipFill>
        <p:spPr>
          <a:xfrm>
            <a:off x="1547640" y="3766320"/>
            <a:ext cx="1267560" cy="146124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4212000" y="1196640"/>
            <a:ext cx="2806920" cy="7905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Overall Statistics</a:t>
            </a: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t/>
            </a:r>
            <a:br/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Suma wszystkich przypadków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 flipH="1">
            <a:off x="5866560" y="3429000"/>
            <a:ext cx="2302920" cy="13665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Indicator</a:t>
            </a: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t/>
            </a:r>
            <a:br/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 Wskaźnik pojawiający się jeśli w danym kraju pojawiły się przypadki Covid19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 flipH="1">
            <a:off x="1186200" y="1845000"/>
            <a:ext cx="2571120" cy="8625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Country Specific Stats</a:t>
            </a: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t/>
            </a:r>
            <a:br/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 Dane przypadków w wybranym kraju 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377000" y="3838320"/>
            <a:ext cx="1428840" cy="130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Charts</a:t>
            </a: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, Możliwość przejścia w dane szczegółowe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Obraz 3"/>
          <p:cNvPicPr/>
          <p:nvPr/>
        </p:nvPicPr>
        <p:blipFill>
          <a:blip r:embed="rId2" cstate="print"/>
          <a:stretch/>
        </p:blipFill>
        <p:spPr>
          <a:xfrm>
            <a:off x="611640" y="2133000"/>
            <a:ext cx="7666920" cy="350712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1187640" y="1268640"/>
            <a:ext cx="5758920" cy="6465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Daily World Statistics</a:t>
            </a: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t/>
            </a:r>
            <a:br/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Dane z całego Świata widoczne na wykresie liniowym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 rot="10800000" flipV="1">
            <a:off x="7164288" y="3573016"/>
            <a:ext cx="1582560" cy="1582560"/>
          </a:xfrm>
          <a:prstGeom prst="wedgeRoundRectCallout">
            <a:avLst>
              <a:gd name="adj1" fmla="val 20376"/>
              <a:gd name="adj2" fmla="val -60317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Line Charts</a:t>
            </a: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, Możliwości usunięcia lub dodania wykresu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Obraz 3"/>
          <p:cNvPicPr/>
          <p:nvPr/>
        </p:nvPicPr>
        <p:blipFill>
          <a:blip r:embed="rId2" cstate="print"/>
          <a:stretch/>
        </p:blipFill>
        <p:spPr>
          <a:xfrm>
            <a:off x="395640" y="1989000"/>
            <a:ext cx="7666920" cy="350712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899640" y="1340640"/>
            <a:ext cx="5830920" cy="6465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Country Charts</a:t>
            </a: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t/>
            </a:r>
            <a:br/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 Zestawienie danych w formie wykresu liniowego dla danego kraju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 rot="10800000" flipV="1">
            <a:off x="7020272" y="3429000"/>
            <a:ext cx="1654920" cy="1582560"/>
          </a:xfrm>
          <a:prstGeom prst="wedgeRoundRectCallout">
            <a:avLst>
              <a:gd name="adj1" fmla="val 20376"/>
              <a:gd name="adj2" fmla="val -60317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Line Charts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Możliwości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usunięcia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lub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dodania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wykresu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229640" y="5301360"/>
            <a:ext cx="2226960" cy="1431000"/>
          </a:xfrm>
          <a:prstGeom prst="wedgeRoundRectCallout">
            <a:avLst>
              <a:gd name="adj1" fmla="val 21277"/>
              <a:gd name="adj2" fmla="val -64743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Specific Dates</a:t>
            </a: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, Najeżdżając na wykres pokazują się dane z tego dnia, na którym znajduje się kursor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Obraz 3"/>
          <p:cNvPicPr/>
          <p:nvPr/>
        </p:nvPicPr>
        <p:blipFill>
          <a:blip r:embed="rId2" cstate="print"/>
          <a:stretch/>
        </p:blipFill>
        <p:spPr>
          <a:xfrm>
            <a:off x="539640" y="2061000"/>
            <a:ext cx="7450920" cy="340812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2555640" y="1412640"/>
            <a:ext cx="4462920" cy="6465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Daily Statistics</a:t>
            </a: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t/>
            </a:r>
            <a:br/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Dane dzienne dla wybranego kraju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 rot="10800000" flipV="1">
            <a:off x="7092280" y="3573016"/>
            <a:ext cx="1588320" cy="1582560"/>
          </a:xfrm>
          <a:prstGeom prst="wedgeRoundRectCallout">
            <a:avLst>
              <a:gd name="adj1" fmla="val 20376"/>
              <a:gd name="adj2" fmla="val -60317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Line Charts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Możliwości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usunięcia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lub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dodania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wykresu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Obraz 3"/>
          <p:cNvPicPr/>
          <p:nvPr/>
        </p:nvPicPr>
        <p:blipFill>
          <a:blip r:embed="rId2" cstate="print"/>
          <a:srcRect l="23239" t="13770" r="25599" b="12222"/>
          <a:stretch/>
        </p:blipFill>
        <p:spPr>
          <a:xfrm>
            <a:off x="1835640" y="2205000"/>
            <a:ext cx="4678920" cy="309492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2771640" y="1556640"/>
            <a:ext cx="4247280" cy="8625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Country Comparison</a:t>
            </a: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t/>
            </a:r>
            <a:br/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 Możliwość dodania do wykresu  dwóch państw i porównania danych na wykresie liniowym 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2051640" y="5157360"/>
            <a:ext cx="1870920" cy="1330560"/>
          </a:xfrm>
          <a:prstGeom prst="wedgeRoundRectCallout">
            <a:avLst>
              <a:gd name="adj1" fmla="val 20376"/>
              <a:gd name="adj2" fmla="val -67742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World Map</a:t>
            </a: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t/>
            </a:r>
            <a:br/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Powrót do głównej mapy z danymi 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500000" y="5157360"/>
            <a:ext cx="1942920" cy="1330560"/>
          </a:xfrm>
          <a:prstGeom prst="wedgeRoundRectCallout">
            <a:avLst>
              <a:gd name="adj1" fmla="val -20385"/>
              <a:gd name="adj2" fmla="val -67742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Generate Chart</a:t>
            </a: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, Wygeneruje wykres z wybranymi państwami 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Obraz 3"/>
          <p:cNvPicPr/>
          <p:nvPr/>
        </p:nvPicPr>
        <p:blipFill>
          <a:blip r:embed="rId2" cstate="print"/>
          <a:stretch/>
        </p:blipFill>
        <p:spPr>
          <a:xfrm>
            <a:off x="539640" y="2277000"/>
            <a:ext cx="7378920" cy="3375360"/>
          </a:xfrm>
          <a:prstGeom prst="rect">
            <a:avLst/>
          </a:prstGeom>
          <a:ln>
            <a:noFill/>
          </a:ln>
        </p:spPr>
      </p:pic>
      <p:sp>
        <p:nvSpPr>
          <p:cNvPr id="151" name="CustomShape 1"/>
          <p:cNvSpPr/>
          <p:nvPr/>
        </p:nvSpPr>
        <p:spPr>
          <a:xfrm>
            <a:off x="2519280" y="1628640"/>
            <a:ext cx="5399280" cy="6465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Country Comparison</a:t>
            </a: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t/>
            </a:r>
            <a:br/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Porównanie danych wybranych państw na wykresie liniowym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 rot="10800000" flipV="1">
            <a:off x="7308304" y="4149080"/>
            <a:ext cx="1588320" cy="1582560"/>
          </a:xfrm>
          <a:prstGeom prst="wedgeRoundRectCallout">
            <a:avLst>
              <a:gd name="adj1" fmla="val 20376"/>
              <a:gd name="adj2" fmla="val -60317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Line Charts</a:t>
            </a: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, Możliwości usunięcia lub dodania wykresu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4356000" y="5301360"/>
            <a:ext cx="2226960" cy="1431000"/>
          </a:xfrm>
          <a:prstGeom prst="wedgeRoundRectCallout">
            <a:avLst>
              <a:gd name="adj1" fmla="val 21277"/>
              <a:gd name="adj2" fmla="val -64743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Specific Dates</a:t>
            </a: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, Najeżdżając na datę pokazują się dane z tego dnia, na którym znajduje się kursor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798</Words>
  <Application>Microsoft Office PowerPoint</Application>
  <PresentationFormat>Pokaz na ekranie (4:3)</PresentationFormat>
  <Paragraphs>197</Paragraphs>
  <Slides>15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3</vt:i4>
      </vt:variant>
      <vt:variant>
        <vt:lpstr>Tytuły slajdów</vt:lpstr>
      </vt:variant>
      <vt:variant>
        <vt:i4>15</vt:i4>
      </vt:variant>
    </vt:vector>
  </HeadingPairs>
  <TitlesOfParts>
    <vt:vector size="18" baseType="lpstr">
      <vt:lpstr>Office Theme</vt:lpstr>
      <vt:lpstr>Office Theme</vt:lpstr>
      <vt:lpstr>Office Theme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  <vt:lpstr>Slajd 14</vt:lpstr>
      <vt:lpstr>Slajd 15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subject/>
  <dc:creator>pniecikowski</dc:creator>
  <dc:description/>
  <cp:lastModifiedBy>USER</cp:lastModifiedBy>
  <cp:revision>31</cp:revision>
  <dcterms:created xsi:type="dcterms:W3CDTF">2013-11-12T12:01:23Z</dcterms:created>
  <dcterms:modified xsi:type="dcterms:W3CDTF">2020-05-08T19:43:45Z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Pokaz na ekranie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15</vt:i4>
  </property>
</Properties>
</file>