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vid19api.com/all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api.covid19api.com/summa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19.mathdro.id/api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iszewskibartlomiej/COVID-19-Thesis-Postgraduate_studies_on_WSB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96000" y="2996952"/>
            <a:ext cx="48906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Projekt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COVID-19 –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aplikacja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webowa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do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importu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, 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przetwarzania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prezentacji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danych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.  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427984" y="4034303"/>
            <a:ext cx="413496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6500" lnSpcReduction="20000"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1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Wykonali</a:t>
            </a:r>
            <a:r>
              <a:rPr lang="en-GB" sz="2000" b="1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:</a:t>
            </a:r>
            <a:endParaRPr lang="en-GB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Bartłomiej</a:t>
            </a:r>
            <a:r>
              <a:rPr lang="en-GB" sz="2000" b="0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Janiszewski</a:t>
            </a:r>
            <a:endParaRPr lang="en-GB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Piotr </a:t>
            </a:r>
            <a:r>
              <a:rPr lang="en-GB" sz="2000" b="0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Woźniak</a:t>
            </a:r>
            <a:endParaRPr lang="en-GB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949820" y="4797152"/>
            <a:ext cx="2982960" cy="5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GB" sz="1400" b="1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Promotor:</a:t>
            </a:r>
            <a:endParaRPr lang="en-GB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Krzysztof </a:t>
            </a:r>
            <a:r>
              <a:rPr lang="en-GB" sz="1400" b="0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Ziółkowski</a:t>
            </a: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3920" y="836640"/>
            <a:ext cx="822888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5640" y="1556640"/>
            <a:ext cx="3815640" cy="50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1.0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Schemat i skrypty SQL.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2)   Połączenie z baza danych i uruchomianie skryptów SQL, za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pomocą biblioteki SQLite3 z wykorzystaniem metod: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run script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insert records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 select data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execute script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closing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3)	Importer danych - Państwa Świata z API json  do bazy danych z wykorzystaniem metod: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https://restcountries.eu/rest/v2/all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data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insert to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4)	Importer danych historycznych COVID-19 z plików json albo REST API do bazy danych z wykorzystaniem metod: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https://api.covid19api.com/all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read json files oraz  read from api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and write json file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row to insert db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name and id of countries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dict of countries name and id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all data from json file or rest api and insert to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61520" y="1917000"/>
            <a:ext cx="4571280" cy="35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Importer aktualnych danych z plików json albo REST API do bazy danych. z: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https://api.covid19api.com/summary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Procesowanie danych i stworzenie mapy pokazujące aktualne dane oraz na wykresy , wykorzystując poniższe metody: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 all cases per day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 current cases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get icon color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slice location form string of list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get dataframe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maps with individual markers, popup with name of country, cases &gt; used html tags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creating figure with data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 creating graphs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Flask server do tworzenia endpointów i wywolywania poszczególnych klas i metod w celu renderowania danych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0392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5520" y="1628640"/>
            <a:ext cx="4902120" cy="46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1.1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Tytuł na mapie stworzony jako marker.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Wykorzystanie funkcji Divlcon, ponieważ  Folium nie posiada metody do tworzenia tytułu.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Tabela podsumowująca dane jako marker Divlcon z metody REST API json: 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https://covid19.mathdro.id/api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Wykresy z elastycznymi metodami szybkiego tworzenia wykresów JS plotly dla każdego kraju w naszej bazie danych. Tej klasy możemy użyć również do API json, jeśli przetwarzamy dane w pandas. Posiadamy również prostą metodę przetwarzania danych z bazy danych do ramki danych 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Rozdzielenie metod w graphs.py, ponieważ potrzebna była bardziej elastyczna metoda do tworzenia wykresów.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Nowa metoda - porównująca dwa wykresy i uruchamiająca  wszystko przez pobrany adres url, tworzony dynamicznie z języka JS.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Dodano przycisk w każdym oknie kraju, kiedy użytkownik kliknie - uruchomi tworzenie wykresu z sumą całkowiąta przypadków w ujęciu narastającym.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Implementacja nowych metod na serwerze Flask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strony do wyboru dwóch krajów i funkcją w języku JS w celu tworzenia dynamicznego adresu url z którego Flask będzie pobierał id krajów.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Nowe style CSS oraz implementacja bootstrap – sprawiające, że aplikacja jest czytelna dla użytkownika.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328000" y="1872000"/>
            <a:ext cx="3455640" cy="20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1.2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Nowe wykresy - liczba przypadków na dany dzień</a:t>
            </a: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t/>
            </a:r>
            <a:br/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dataframe with diff – do liczenia różnic w poszczególnych dniach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zmiana obecnego importera danych 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modyfikacja metody get_graph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przyciski do popupów używając języka JS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Flask – nowy endpoint do uruchamiania metod</a:t>
            </a:r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283306" y="459360"/>
            <a:ext cx="3743560" cy="90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LISTA KLAS I METOD:</a:t>
            </a:r>
            <a:endParaRPr lang="en-GB" sz="2000" b="0" strike="noStrike" spc="-1" dirty="0">
              <a:latin typeface="Arial"/>
            </a:endParaRPr>
          </a:p>
        </p:txBody>
      </p:sp>
      <p:graphicFrame>
        <p:nvGraphicFramePr>
          <p:cNvPr id="161" name="Table 2"/>
          <p:cNvGraphicFramePr/>
          <p:nvPr>
            <p:extLst>
              <p:ext uri="{D42A27DB-BD31-4B8C-83A1-F6EECF244321}">
                <p14:modId xmlns:p14="http://schemas.microsoft.com/office/powerpoint/2010/main" val="4182773525"/>
              </p:ext>
            </p:extLst>
          </p:nvPr>
        </p:nvGraphicFramePr>
        <p:xfrm>
          <a:off x="362880" y="1299892"/>
          <a:ext cx="4065104" cy="3311441"/>
        </p:xfrm>
        <a:graphic>
          <a:graphicData uri="http://schemas.openxmlformats.org/drawingml/2006/table">
            <a:tbl>
              <a:tblPr/>
              <a:tblGrid>
                <a:gridCol w="1121773"/>
                <a:gridCol w="2943331"/>
              </a:tblGrid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ConnectToDb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zmiennych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close_connect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zamknięcie połączenia z bazą danych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delete_record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kasowanie rekordu w bazie danych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execute_script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wykonanie zapytanie do bazy na podstawie query SQL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insert_record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wysłanie rekordu do bazy danych wraz z zapisem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row_factory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ustawienie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SQLite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funkcję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pobierania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obiektu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run_sql_script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uruchomienie skryptu SQL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select_all_records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wielu rekordów z bazy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83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select_one_record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tylko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jednego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rekordu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3"/>
          <p:cNvGraphicFramePr/>
          <p:nvPr>
            <p:extLst>
              <p:ext uri="{D42A27DB-BD31-4B8C-83A1-F6EECF244321}">
                <p14:modId xmlns:p14="http://schemas.microsoft.com/office/powerpoint/2010/main" val="2883121871"/>
              </p:ext>
            </p:extLst>
          </p:nvPr>
        </p:nvGraphicFramePr>
        <p:xfrm>
          <a:off x="362880" y="4867560"/>
          <a:ext cx="4049984" cy="1357187"/>
        </p:xfrm>
        <a:graphic>
          <a:graphicData uri="http://schemas.openxmlformats.org/drawingml/2006/table">
            <a:tbl>
              <a:tblPr/>
              <a:tblGrid>
                <a:gridCol w="1650216"/>
                <a:gridCol w="2399768"/>
              </a:tblGrid>
              <a:tr h="289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ImporterOfCountries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678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load_countries_from_api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danych z API kraje i stworzenie listy własnych słowników z kluczami, które będą wykorzystane wprowadzenie danych.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88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insert_countries_to_db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wysłanie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4"/>
          <p:cNvGraphicFramePr/>
          <p:nvPr>
            <p:extLst>
              <p:ext uri="{D42A27DB-BD31-4B8C-83A1-F6EECF244321}">
                <p14:modId xmlns:p14="http://schemas.microsoft.com/office/powerpoint/2010/main" val="3018574969"/>
              </p:ext>
            </p:extLst>
          </p:nvPr>
        </p:nvGraphicFramePr>
        <p:xfrm>
          <a:off x="4549680" y="1299893"/>
          <a:ext cx="4198784" cy="3757932"/>
        </p:xfrm>
        <a:graphic>
          <a:graphicData uri="http://schemas.openxmlformats.org/drawingml/2006/table">
            <a:tbl>
              <a:tblPr/>
              <a:tblGrid>
                <a:gridCol w="2216880"/>
                <a:gridCol w="1981904"/>
              </a:tblGrid>
              <a:tr h="231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ImporterAllCases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73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16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create_dict_of_countries_name_and_id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stworzenie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słownika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kluczem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postaci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nazwy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wartością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bazy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73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creating_row_to_insert_db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stworzenie rekordu zgodnego ze strukturą w bazie danych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943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load_all_data_from_json_and_insert_to_db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załadowanie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według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stworzonej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struktury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walidacją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niezapisywaniem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wartościami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zerowymi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73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load_data_and_write_json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danych z API JSON i zapis do pliku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73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load_alpha2code_and_id_of_countries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listy kodów państw [dwu literowych] i ich 'id'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2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read_json_api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odczyt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1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read_json_file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odczyt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pliku</a:t>
                      </a:r>
                      <a:r>
                        <a:rPr lang="en-GB" sz="900" b="0" strike="noStrike" spc="-1" dirty="0">
                          <a:latin typeface="Arial"/>
                        </a:rPr>
                        <a:t> JSON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Table 5"/>
          <p:cNvGraphicFramePr/>
          <p:nvPr>
            <p:extLst>
              <p:ext uri="{D42A27DB-BD31-4B8C-83A1-F6EECF244321}">
                <p14:modId xmlns:p14="http://schemas.microsoft.com/office/powerpoint/2010/main" val="268367891"/>
              </p:ext>
            </p:extLst>
          </p:nvPr>
        </p:nvGraphicFramePr>
        <p:xfrm>
          <a:off x="4549680" y="5085184"/>
          <a:ext cx="4320000" cy="1317879"/>
        </p:xfrm>
        <a:graphic>
          <a:graphicData uri="http://schemas.openxmlformats.org/drawingml/2006/table">
            <a:tbl>
              <a:tblPr/>
              <a:tblGrid>
                <a:gridCol w="1898640"/>
                <a:gridCol w="2421360"/>
              </a:tblGrid>
              <a:tr h="140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1000" b="0" strike="noStrike" spc="-1" dirty="0">
                          <a:latin typeface="Arial"/>
                        </a:rPr>
                        <a:t> </a:t>
                      </a:r>
                      <a:r>
                        <a:rPr lang="en-GB" sz="1000" b="0" strike="noStrike" spc="-1" dirty="0" err="1">
                          <a:latin typeface="Arial"/>
                        </a:rPr>
                        <a:t>ImporterCurrentCases</a:t>
                      </a:r>
                      <a:r>
                        <a:rPr lang="en-GB" sz="10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 dirty="0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30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__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init</a:t>
                      </a:r>
                      <a:r>
                        <a:rPr lang="en-GB" sz="900" b="0" strike="noStrike" spc="-1" dirty="0">
                          <a:latin typeface="Arial"/>
                        </a:rPr>
                        <a:t>__  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inicjalizacja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zadeklarowanych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dziedziczonych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zmiennych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90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load_current_data_from_json_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and_insert_to_db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lądowanie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według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stworzonej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struktury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walidacją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usuwaniem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duplikatów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dniu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508104" y="476672"/>
            <a:ext cx="3548416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LISTA KLAS I METOD:</a:t>
            </a:r>
            <a:endParaRPr lang="en-GB" sz="2000" b="0" strike="noStrike" spc="-1" dirty="0">
              <a:latin typeface="Arial"/>
            </a:endParaRPr>
          </a:p>
        </p:txBody>
      </p:sp>
      <p:graphicFrame>
        <p:nvGraphicFramePr>
          <p:cNvPr id="166" name="Table 2"/>
          <p:cNvGraphicFramePr/>
          <p:nvPr>
            <p:extLst>
              <p:ext uri="{D42A27DB-BD31-4B8C-83A1-F6EECF244321}">
                <p14:modId xmlns:p14="http://schemas.microsoft.com/office/powerpoint/2010/main" val="3654564961"/>
              </p:ext>
            </p:extLst>
          </p:nvPr>
        </p:nvGraphicFramePr>
        <p:xfrm>
          <a:off x="407880" y="1196755"/>
          <a:ext cx="4128120" cy="5162805"/>
        </p:xfrm>
        <a:graphic>
          <a:graphicData uri="http://schemas.openxmlformats.org/drawingml/2006/table">
            <a:tbl>
              <a:tblPr/>
              <a:tblGrid>
                <a:gridCol w="2117520"/>
                <a:gridCol w="2010600"/>
              </a:tblGrid>
              <a:tr h="253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1000" b="0" strike="noStrike" spc="-1" dirty="0">
                          <a:latin typeface="Arial"/>
                        </a:rPr>
                        <a:t> </a:t>
                      </a:r>
                      <a:r>
                        <a:rPr lang="en-GB" sz="1000" b="0" strike="noStrike" spc="-1" dirty="0" err="1">
                          <a:latin typeface="Arial"/>
                        </a:rPr>
                        <a:t>DataProcessing</a:t>
                      </a:r>
                      <a:r>
                        <a:rPr lang="en-GB" sz="10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83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005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all_cases_per_day_where_country_id_equal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wszystkich przypadków z podziałem na dni dla zadeklarowanego 'id' kraju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4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get_dateframe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ramki danych z podanego źródła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752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get_dateframe_diff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ramki danych wyliczonymi różnicami pomiędzy wierszami [ilość przypadków w danym dniu]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29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get_icon_color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koloru ikony [z własnego słownika] w zależności od ilości zachorowanych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4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get_id_and_name_of_countries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listy krajów z ich nazwą  i 'id'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4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get_name_and_3code_country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nazwy kraju i kodu trzy literowego po wskazanym 'id' kraju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29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slice_location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listy z szerokością i długością geograficzną na podstawie przekazanego stringa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005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total_cases_per_day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wszystkich przypadków z bazy danych i ich grupowanie względem dni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752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total_current_cases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przypadków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które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obecnym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pogrupowanie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względem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e 3"/>
          <p:cNvGraphicFramePr/>
          <p:nvPr>
            <p:extLst>
              <p:ext uri="{D42A27DB-BD31-4B8C-83A1-F6EECF244321}">
                <p14:modId xmlns:p14="http://schemas.microsoft.com/office/powerpoint/2010/main" val="2642304419"/>
              </p:ext>
            </p:extLst>
          </p:nvPr>
        </p:nvGraphicFramePr>
        <p:xfrm>
          <a:off x="4602240" y="1196755"/>
          <a:ext cx="4074216" cy="1664640"/>
        </p:xfrm>
        <a:graphic>
          <a:graphicData uri="http://schemas.openxmlformats.org/drawingml/2006/table">
            <a:tbl>
              <a:tblPr/>
              <a:tblGrid>
                <a:gridCol w="1478391"/>
                <a:gridCol w="2595825"/>
              </a:tblGrid>
              <a:tr h="30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CreatingMap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93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86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map_of_the_world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mapy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trzema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różnymi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markerami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nagłówkiem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przycisków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zestawieniami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całego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konkretnego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. 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4"/>
          <p:cNvGraphicFramePr/>
          <p:nvPr>
            <p:extLst>
              <p:ext uri="{D42A27DB-BD31-4B8C-83A1-F6EECF244321}">
                <p14:modId xmlns:p14="http://schemas.microsoft.com/office/powerpoint/2010/main" val="3485172759"/>
              </p:ext>
            </p:extLst>
          </p:nvPr>
        </p:nvGraphicFramePr>
        <p:xfrm>
          <a:off x="4602240" y="2996952"/>
          <a:ext cx="4074216" cy="3130920"/>
        </p:xfrm>
        <a:graphic>
          <a:graphicData uri="http://schemas.openxmlformats.org/drawingml/2006/table">
            <a:tbl>
              <a:tblPr/>
              <a:tblGrid>
                <a:gridCol w="1733366"/>
                <a:gridCol w="2340850"/>
              </a:tblGrid>
              <a:tr h="307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Graphs: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8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inicjalizacja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zadeklarowanych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dziedziczonych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zmiennych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cases_of_the_world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generowanie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całego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77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creating_figure_with_data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obiektu 'Figure' w bibliotece 'Plotly' wraz z deklaracją wyświetlanych parametrów wykresu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get_graph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generowanie wykresu dla danego kraju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8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join_two_graphs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generowanie połączonych wykresów na podstawie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2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write_graph_to_html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wykresu</a:t>
                      </a:r>
                      <a:r>
                        <a:rPr lang="en-GB" sz="900" b="0" strike="noStrike" spc="-1" dirty="0">
                          <a:latin typeface="Arial"/>
                        </a:rPr>
                        <a:t> do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pliku</a:t>
                      </a:r>
                      <a:r>
                        <a:rPr lang="en-GB" sz="900" b="0" strike="noStrike" spc="-1" dirty="0">
                          <a:latin typeface="Arial"/>
                        </a:rPr>
                        <a:t> html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040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Omówienie napodkanych problemów i ich rozwiązań   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32000" y="1728000"/>
            <a:ext cx="3959640" cy="49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Schemat tabel – Identyfikowanie danych potrzebnych w projekcie I  ich umiejscowienie w kolumnach.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Schemat był zmieniany parę razy, głównie ze względu na importowane dane, zmienialiśmy również API kilka razy.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Wybór i rodzaje API   - Wybraliśmy 4 różne API.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Połączenie różnych struktur API z rożnymi danymi json I spięcie wszytskiego w celu importu wybranych danych.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Big Data – ok 302 000 rekordów.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5.   Optymalizacja czasu pobierania danych.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Pierwszy import danych trwał  około = 480 minut.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zastosowano walidacę danych I nie importowanie rekordó z wartościami zerowymi. Zastosowanie instrukcji warunkowych IF zredukowało czas importu do 80 minut.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Załadowanie danych w celu ich przetwarzania – ponad 10 tysięcy rekordów.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zmiana typu połączenia do bazy danych do first class z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not inheritance class przyspieszyło pobieranie I wyeliminowało błędy.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Refractor.</a:t>
            </a:r>
            <a:endParaRPr lang="en-GB" sz="10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wydzielenie kodu do nowych metod zgodnie ze wzorcem projektowym SOLID I stworzenie elastycznych funkcji 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176000" y="1728000"/>
            <a:ext cx="4607640" cy="474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Użycie metod Backend’owych do Frontendu i połączenie ich z różnymi bibliotekami.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HTML5 i CSS5 do przedstawienia danych.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użycie JS do tworzenia akcji na przyciskach.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pobieranie ‘id’ krajów z adresu URL do uruchamiania danych metody w celu generowania wykresów.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Flask – implementacją metod na serwerze.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Folium – biblioteka posiada limit wprowadzania nagłówków i pewnych informacji na mapie.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Użyliśmy HTML  oraz CSS3 aby dodać header I ramki z danymi globalnymi.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Liczenie różnicy pomiędzy rekordami [przypadki zakażeń w ujęciu dziennym].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zdecydowaliśmy się użyć biblioteki pandas, która pozwala nam na    wygenerowanie ramki danych z wartościami na dane dni ujęciu przyrostowym – na tej podstawie wycieliśmy dane liczbowe, policzyliśmy różnice pomiędzy dniami I dokleiliśmy dane tekstowe w postaci daty .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do tego zadania musieliśmy zmienić ogikę importu aktualnych danych.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Bugi 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usuwanie duplikowanych danych, które miały wpływ na generowane wykresy oraz usuwanie braku danych w niektórych oknach czasowych.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Kod 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3852000" y="2061000"/>
            <a:ext cx="1510560" cy="1510560"/>
          </a:xfrm>
          <a:prstGeom prst="flowChartConnector">
            <a:avLst/>
          </a:prstGeom>
          <a:blipFill rotWithShape="0">
            <a:blip r:embed="rId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247320" y="4221000"/>
            <a:ext cx="8674920" cy="20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Więcej informacji i dostęp do kodu pod linkiem: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Projekt_COVID-19_aplikacja_webowa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Cel pracy 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872000"/>
            <a:ext cx="8228160" cy="24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0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Prezentacja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korona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wirusa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mapie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Świata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postaci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liczbowych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oraz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wykresach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liniowych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Cel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osiągnięto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poprzez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import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historycznych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do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bazy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codzienne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aktualizacje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przetworzenie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języku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Python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oraz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przedstawienie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wyników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formie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aplikacji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webowej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która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umożliwia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użytkownikowi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podgląd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aktualnych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historycznych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jak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również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generować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dynamiczne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wykresy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dla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poszczególnych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krajów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osobno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lub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jako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porównanie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dwóch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dowolnych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krajów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1475656" y="4299223"/>
            <a:ext cx="6946920" cy="191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Stos</a:t>
            </a:r>
            <a:r>
              <a:rPr lang="en-GB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technologiczny</a:t>
            </a:r>
            <a:r>
              <a:rPr lang="en-GB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</a:t>
            </a:r>
            <a:endParaRPr lang="en-GB" sz="2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Python (requests, Flask, folium,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plotly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pandas)</a:t>
            </a:r>
            <a:endParaRPr lang="en-GB" sz="20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SQL,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baza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SQLite</a:t>
            </a:r>
            <a:endParaRPr lang="en-GB" sz="20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JavaScript, HTML5, CSS3 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 aplikacji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Obraz 97"/>
          <p:cNvPicPr/>
          <p:nvPr/>
        </p:nvPicPr>
        <p:blipFill>
          <a:blip r:embed="rId2" cstate="print"/>
          <a:stretch/>
        </p:blipFill>
        <p:spPr>
          <a:xfrm rot="21595200">
            <a:off x="2880" y="1742040"/>
            <a:ext cx="9142560" cy="437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raz 3"/>
          <p:cNvPicPr/>
          <p:nvPr/>
        </p:nvPicPr>
        <p:blipFill>
          <a:blip r:embed="rId2" cstate="print"/>
          <a:stretch/>
        </p:blipFill>
        <p:spPr>
          <a:xfrm>
            <a:off x="1187640" y="2132640"/>
            <a:ext cx="7153920" cy="3272400"/>
          </a:xfrm>
          <a:prstGeom prst="rect">
            <a:avLst/>
          </a:prstGeom>
          <a:ln>
            <a:noFill/>
          </a:ln>
        </p:spPr>
      </p:pic>
      <p:pic>
        <p:nvPicPr>
          <p:cNvPr id="131" name="Obraz 6"/>
          <p:cNvPicPr/>
          <p:nvPr/>
        </p:nvPicPr>
        <p:blipFill>
          <a:blip r:embed="rId3" cstate="print"/>
          <a:stretch/>
        </p:blipFill>
        <p:spPr>
          <a:xfrm>
            <a:off x="1547640" y="3766320"/>
            <a:ext cx="1267560" cy="14612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212000" y="1196640"/>
            <a:ext cx="2806920" cy="790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Overall Statistics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Suma wszystkich przypadków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 flipH="1">
            <a:off x="5866560" y="3429000"/>
            <a:ext cx="2302920" cy="136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Indicator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Wskaźnik pojawiający się jeśli w danym kraju pojawiły się przypadki Covid19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flipH="1">
            <a:off x="1186200" y="1845000"/>
            <a:ext cx="2571120" cy="862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Country Specific Stats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Dane przypadków w wybranym kraju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377000" y="3838320"/>
            <a:ext cx="1428840" cy="13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Charts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Możliwość przejścia w dane szczegółowe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raz 3"/>
          <p:cNvPicPr/>
          <p:nvPr/>
        </p:nvPicPr>
        <p:blipFill>
          <a:blip r:embed="rId2" cstate="print"/>
          <a:stretch/>
        </p:blipFill>
        <p:spPr>
          <a:xfrm>
            <a:off x="611640" y="2133000"/>
            <a:ext cx="7666920" cy="350712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979712" y="1412776"/>
            <a:ext cx="5758920" cy="646560"/>
          </a:xfrm>
          <a:prstGeom prst="wedgeRoundRectCallout">
            <a:avLst>
              <a:gd name="adj1" fmla="val -20833"/>
              <a:gd name="adj2" fmla="val 8001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Daily World Statistics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Dane z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całego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Świata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widoczne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na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wykresie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liniowym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 rot="10800000" flipV="1">
            <a:off x="7164288" y="3573016"/>
            <a:ext cx="1582560" cy="1582560"/>
          </a:xfrm>
          <a:prstGeom prst="wedgeRoundRectCallout">
            <a:avLst>
              <a:gd name="adj1" fmla="val 20926"/>
              <a:gd name="adj2" fmla="val -63619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Możliwości usunięcia lub dodania wykresu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raz 3"/>
          <p:cNvPicPr/>
          <p:nvPr/>
        </p:nvPicPr>
        <p:blipFill>
          <a:blip r:embed="rId2" cstate="print"/>
          <a:stretch/>
        </p:blipFill>
        <p:spPr>
          <a:xfrm>
            <a:off x="395640" y="1989000"/>
            <a:ext cx="7666920" cy="350712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2123728" y="1307254"/>
            <a:ext cx="5830920" cy="646560"/>
          </a:xfrm>
          <a:prstGeom prst="wedgeRoundRectCallout">
            <a:avLst>
              <a:gd name="adj1" fmla="val -21132"/>
              <a:gd name="adj2" fmla="val 8135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Country Charts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Zestawienie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danych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formie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liniowego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dla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danego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kraju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 rot="10800000" flipV="1">
            <a:off x="7020272" y="3429000"/>
            <a:ext cx="16549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Możliwości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usunięcia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lub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dodania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229640" y="5301360"/>
            <a:ext cx="2226960" cy="143100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Specific Dates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Najeżdżając na wykres pokazują się dane z tego dnia, na którym znajduje się kursor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Obraz 3"/>
          <p:cNvPicPr/>
          <p:nvPr/>
        </p:nvPicPr>
        <p:blipFill>
          <a:blip r:embed="rId2" cstate="print"/>
          <a:stretch/>
        </p:blipFill>
        <p:spPr>
          <a:xfrm>
            <a:off x="539640" y="2061000"/>
            <a:ext cx="7450920" cy="34081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2555640" y="1412640"/>
            <a:ext cx="4462920" cy="646560"/>
          </a:xfrm>
          <a:prstGeom prst="wedgeRoundRectCallout">
            <a:avLst>
              <a:gd name="adj1" fmla="val -20638"/>
              <a:gd name="adj2" fmla="val 77316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Daily Statistics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Dane dzienne dla wybranego kraju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 rot="10800000" flipV="1">
            <a:off x="7092280" y="3573016"/>
            <a:ext cx="15883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Możliwości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usunięcia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lub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dodania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Obraz 3"/>
          <p:cNvPicPr/>
          <p:nvPr/>
        </p:nvPicPr>
        <p:blipFill>
          <a:blip r:embed="rId2" cstate="print"/>
          <a:srcRect l="23239" t="13770" r="25599" b="12222"/>
          <a:stretch/>
        </p:blipFill>
        <p:spPr>
          <a:xfrm>
            <a:off x="1835640" y="2205000"/>
            <a:ext cx="4678920" cy="309492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2771800" y="1412776"/>
            <a:ext cx="4247280" cy="862560"/>
          </a:xfrm>
          <a:prstGeom prst="wedgeRoundRectCallout">
            <a:avLst>
              <a:gd name="adj1" fmla="val -20628"/>
              <a:gd name="adj2" fmla="val 75625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Country Comparison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Możliwość dodania do wykresu  dwóch państw i porównania danych na wykresie liniowym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051640" y="5157360"/>
            <a:ext cx="1870920" cy="1330560"/>
          </a:xfrm>
          <a:prstGeom prst="wedgeRoundRectCallout">
            <a:avLst>
              <a:gd name="adj1" fmla="val 20376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World Map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Powrót do głównej mapy z danymi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500000" y="5157360"/>
            <a:ext cx="1942920" cy="1330560"/>
          </a:xfrm>
          <a:prstGeom prst="wedgeRoundRectCallout">
            <a:avLst>
              <a:gd name="adj1" fmla="val -20385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Generate Chart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Wygeneruje wykres z wybranymi państwami 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Obraz 3"/>
          <p:cNvPicPr/>
          <p:nvPr/>
        </p:nvPicPr>
        <p:blipFill>
          <a:blip r:embed="rId2" cstate="print"/>
          <a:stretch/>
        </p:blipFill>
        <p:spPr>
          <a:xfrm>
            <a:off x="539640" y="2277000"/>
            <a:ext cx="7378920" cy="337536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2519280" y="1551159"/>
            <a:ext cx="5399280" cy="646560"/>
          </a:xfrm>
          <a:prstGeom prst="wedgeRoundRectCallout">
            <a:avLst>
              <a:gd name="adj1" fmla="val -20510"/>
              <a:gd name="adj2" fmla="val 82704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Country Comparison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Porównanie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danych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wybranych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państw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na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wykresie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liniowym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rot="10800000" flipV="1">
            <a:off x="7308304" y="4149080"/>
            <a:ext cx="15883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Możliwości usunięcia lub dodania wykresu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356000" y="5301360"/>
            <a:ext cx="2226960" cy="143100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Specific Dates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Najeżdżając na datę pokazują się dane z tego dnia, na którym znajduje się kursor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798</Words>
  <Application>Microsoft Office PowerPoint</Application>
  <PresentationFormat>Pokaz na ekranie (4:3)</PresentationFormat>
  <Paragraphs>197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15</vt:i4>
      </vt:variant>
    </vt:vector>
  </HeadingPairs>
  <TitlesOfParts>
    <vt:vector size="26" baseType="lpstr">
      <vt:lpstr>Arial</vt:lpstr>
      <vt:lpstr>Calibri</vt:lpstr>
      <vt:lpstr>DejaVu Sans</vt:lpstr>
      <vt:lpstr>StarSymbol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subject/>
  <dc:creator>pniecikowski</dc:creator>
  <dc:description/>
  <cp:lastModifiedBy>Wozny</cp:lastModifiedBy>
  <cp:revision>33</cp:revision>
  <dcterms:created xsi:type="dcterms:W3CDTF">2013-11-12T12:01:23Z</dcterms:created>
  <dcterms:modified xsi:type="dcterms:W3CDTF">2020-05-11T18:58:46Z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