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ovid19api.com/all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api.covid19api.com/summar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19.mathdro.id/api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iszewskibartlomiej/COVID-19-Thesis-Postgraduate_studies_on_WSB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996000" y="2997000"/>
            <a:ext cx="4890240" cy="8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Projekt COVID-19 – aplikacja webowa do importu,  przetwarzania i prezentacji danych.  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428000" y="4034160"/>
            <a:ext cx="4134600" cy="7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9000" lnSpcReduction="10000"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1" strike="noStrike" spc="-1">
                <a:solidFill>
                  <a:srgbClr val="D9D9D9"/>
                </a:solidFill>
                <a:latin typeface="Trebuchet MS"/>
                <a:ea typeface="DejaVu Sans"/>
              </a:rPr>
              <a:t>Wykonali: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D9D9D9"/>
                </a:solidFill>
                <a:latin typeface="Trebuchet MS"/>
                <a:ea typeface="DejaVu Sans"/>
              </a:rPr>
              <a:t>Bartłomiej Janiszewski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D9D9D9"/>
                </a:solidFill>
                <a:latin typeface="Trebuchet MS"/>
                <a:ea typeface="DejaVu Sans"/>
              </a:rPr>
              <a:t>Piotr Woźniak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950000" y="4797000"/>
            <a:ext cx="29826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GB" sz="1400" b="1" strike="noStrike" spc="-1">
                <a:solidFill>
                  <a:srgbClr val="D9D9D9"/>
                </a:solidFill>
                <a:latin typeface="Trebuchet MS"/>
                <a:ea typeface="DejaVu Sans"/>
              </a:rPr>
              <a:t>Promotor:</a:t>
            </a:r>
            <a:endParaRPr lang="en-GB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D9D9D9"/>
                </a:solidFill>
                <a:latin typeface="Trebuchet MS"/>
                <a:ea typeface="DejaVu Sans"/>
              </a:rPr>
              <a:t>Krzysztof Ziółkowski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03920" y="836640"/>
            <a:ext cx="822852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Wersje Aplikacji i skończone zadania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95640" y="1556640"/>
            <a:ext cx="3815280" cy="50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1.0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Schemat i skrypty SQL.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2)   Połączenie z baza danych i uruchomianie skryptów SQL, za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pomocą biblioteki SQLite3 z wykorzystaniem metod: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run script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insert records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 select data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execute script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closing db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3)	Importer danych - Państwa Świata z API json  do bazy danych z wykorzystaniem metod: 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https://restcountries.eu/rest/v2/all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data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insert to db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567"/>
              </a:spcBef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4)	Importer danych historycznych COVID-19 z plików json albo REST API do bazy danych z wykorzystaniem metod: 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https://api.covid19api.com/all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read json files oraz  read from api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and write json file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row to insert db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name and id of countries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dict of countries name and id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load all data from json file or rest api and insert to db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61520" y="1917000"/>
            <a:ext cx="4570920" cy="33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5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Importer aktualnych danych z plików json albo REST API do bazy danych. z: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https://api.covid19api.com/summary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arenR" startAt="6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Procesowanie danych i stworzenie mapy pokazujące aktualne dane oraz na wykresy , wykorzystując poniższe metody: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 startAt="6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select all cases per day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select current cases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get icon color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slice location form string of list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get dataframe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maps with individual markers, popup with name of country, cases &gt; used html tags 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creating figure with data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	-  creating graphs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7)   Flask server do tworzenia endpointów i wywolywania poszczególnych klas i metod w celu renderowania danych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03920" y="836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Wersje Aplikacji i skończone zadania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25520" y="1628640"/>
            <a:ext cx="4901760" cy="468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1.1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Tytuł na mapie stworzony jako marker.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Wykorzystanie funkcji Divlcon, ponieważ  Folium nie posiada metody do tworzenia tytułu.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Tabela podsumowująca dane jako marker Divlcon z metody REST API json: </a:t>
            </a:r>
            <a:r>
              <a:rPr lang="en-GB" sz="10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https://covid19.mathdro.id/api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Wykresy z elastycznymi metodami szybkiego tworzenia wykresów JS plotly dla każdego kraju w naszej bazie danych. Tej klasy możemy użyć również do API json, jeśli przetwarzamy dane w pandas. Posiadamy również prostą metodę przetwarzania danych z bazy danych do ramki danych 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Rozdzielenie metod w graphs.py, ponieważ potrzebna była bardziej elastyczna metoda do tworzenia wykresów.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Nowa metoda - porównująca dwa wykresy i uruchamiająca  wszystko przez pobrany adres url, tworzony dynamicznie z języka JS.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Dodano przycisk w każdym oknie kraju, kiedy użytkownik kliknie - uruchomi tworzenie wykresu z sumą całkowiąta przypadków w ujęciu narastającym.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Implementacja nowych metod na serwerze Flask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Template strony do wyboru dwóch krajów i funkcją w języku JS w celu tworzenia dynamicznego adresu url z którego Flask będzie pobierał id krajów.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Nowe style CSS oraz implementacja bootstrap – sprawiające, że aplikacja jest czytelna dla użytkownika.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328000" y="1872000"/>
            <a:ext cx="3455280" cy="20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Wersja 1.2 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1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Nowe wykresy - liczba przypadków na dany dzień</a:t>
            </a: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t/>
            </a:r>
            <a:br/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dataframe with diff – do liczenia różnic w poszczególnych dniach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zmiana obecnego importera danych 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modyfikacja metody get_graph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przyciski do popupów używając języka JS</a:t>
            </a:r>
            <a:r>
              <a:t/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- Flask – nowy endpoint do uruchamiania metod</a:t>
            </a:r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283360" y="459360"/>
            <a:ext cx="3743280" cy="90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LISTA KLAS I METOD:</a:t>
            </a:r>
            <a:endParaRPr lang="en-GB" sz="2000" b="0" strike="noStrike" spc="-1">
              <a:latin typeface="Arial"/>
            </a:endParaRPr>
          </a:p>
        </p:txBody>
      </p:sp>
      <p:graphicFrame>
        <p:nvGraphicFramePr>
          <p:cNvPr id="161" name="Table 2"/>
          <p:cNvGraphicFramePr/>
          <p:nvPr>
            <p:extLst>
              <p:ext uri="{D42A27DB-BD31-4B8C-83A1-F6EECF244321}">
                <p14:modId xmlns:p14="http://schemas.microsoft.com/office/powerpoint/2010/main" val="2928077147"/>
              </p:ext>
            </p:extLst>
          </p:nvPr>
        </p:nvGraphicFramePr>
        <p:xfrm>
          <a:off x="362880" y="1196640"/>
          <a:ext cx="4064760" cy="3438652"/>
        </p:xfrm>
        <a:graphic>
          <a:graphicData uri="http://schemas.openxmlformats.org/drawingml/2006/table">
            <a:tbl>
              <a:tblPr/>
              <a:tblGrid>
                <a:gridCol w="1121760"/>
                <a:gridCol w="2943000"/>
              </a:tblGrid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ConnectToDb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__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init</a:t>
                      </a:r>
                      <a:r>
                        <a:rPr lang="en-GB" sz="900" b="0" strike="noStrike" spc="-1" dirty="0">
                          <a:latin typeface="Arial"/>
                        </a:rPr>
                        <a:t>__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zmiennych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close_connect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zamknięcie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połączenia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delete_record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kasowanie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rekordu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execute_script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wykonanie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zapytanie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do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podstawie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query SQL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insert_record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wysłanie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rekordu</a:t>
                      </a:r>
                      <a:r>
                        <a:rPr lang="en-GB" sz="900" b="0" strike="noStrike" spc="-1" dirty="0">
                          <a:latin typeface="Arial"/>
                        </a:rPr>
                        <a:t> do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zapisem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row_factory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ustawienie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SQLite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funkcję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pobierania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obiektu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run_sql_script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uruchomienie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skryptu</a:t>
                      </a:r>
                      <a:r>
                        <a:rPr lang="en-GB" sz="900" b="0" strike="noStrike" spc="-1" dirty="0">
                          <a:latin typeface="Arial"/>
                        </a:rPr>
                        <a:t> SQL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select_all_records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pobieranie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wielu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bazy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select_one_record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tylko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jednego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rekordu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3"/>
          <p:cNvGraphicFramePr/>
          <p:nvPr>
            <p:extLst>
              <p:ext uri="{D42A27DB-BD31-4B8C-83A1-F6EECF244321}">
                <p14:modId xmlns:p14="http://schemas.microsoft.com/office/powerpoint/2010/main" val="773141036"/>
              </p:ext>
            </p:extLst>
          </p:nvPr>
        </p:nvGraphicFramePr>
        <p:xfrm>
          <a:off x="362880" y="4798424"/>
          <a:ext cx="4064760" cy="1426170"/>
        </p:xfrm>
        <a:graphic>
          <a:graphicData uri="http://schemas.openxmlformats.org/drawingml/2006/table">
            <a:tbl>
              <a:tblPr/>
              <a:tblGrid>
                <a:gridCol w="1656040"/>
                <a:gridCol w="2408720"/>
              </a:tblGrid>
              <a:tr h="3045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ImporterOfCountries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712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load_countries_from_api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załadowanie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API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listy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własnych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słowników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kluczami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które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będą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wykorzystane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wprowadzenie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4086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insert_countries_to_db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wysłanie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Table 4"/>
          <p:cNvGraphicFramePr/>
          <p:nvPr>
            <p:extLst>
              <p:ext uri="{D42A27DB-BD31-4B8C-83A1-F6EECF244321}">
                <p14:modId xmlns:p14="http://schemas.microsoft.com/office/powerpoint/2010/main" val="736259772"/>
              </p:ext>
            </p:extLst>
          </p:nvPr>
        </p:nvGraphicFramePr>
        <p:xfrm>
          <a:off x="4549680" y="1205640"/>
          <a:ext cx="4198680" cy="3757932"/>
        </p:xfrm>
        <a:graphic>
          <a:graphicData uri="http://schemas.openxmlformats.org/drawingml/2006/table">
            <a:tbl>
              <a:tblPr/>
              <a:tblGrid>
                <a:gridCol w="2216880"/>
                <a:gridCol w="1981800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ImporterCases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__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init</a:t>
                      </a:r>
                      <a:r>
                        <a:rPr lang="en-GB" sz="900" b="0" strike="noStrike" spc="-1" dirty="0">
                          <a:latin typeface="Arial"/>
                        </a:rPr>
                        <a:t>__               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07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create_dict_of_countries_name_and_id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stworzenie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słownika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kluczem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postaci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nazwy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wartością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'id'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bazy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creating_row_to_insert_db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stworzenie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zgodnego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strukturą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928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load_all_data_from_json_and_insert_to_db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załadowanie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wszystkich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API JSON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według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stworzonej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struktury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walidacją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niezapisywaniem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rekordów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wartościami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zerowymi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load_data_and_write_json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załadowanie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API JSON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do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pliku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7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load_alpha2code_and_id_of_countries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załadowanie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listy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kodów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państw</a:t>
                      </a:r>
                      <a:r>
                        <a:rPr lang="en-GB" sz="900" b="0" strike="noStrike" spc="-1" dirty="0">
                          <a:latin typeface="Arial"/>
                        </a:rPr>
                        <a:t> [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dwu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literowych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]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'id'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read_json_api          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odczyt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API JSON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read_json_file         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odczyt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pliku</a:t>
                      </a:r>
                      <a:r>
                        <a:rPr lang="en-GB" sz="900" b="0" strike="noStrike" spc="-1" dirty="0">
                          <a:latin typeface="Arial"/>
                        </a:rPr>
                        <a:t> JSON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508000" y="476640"/>
            <a:ext cx="3548160" cy="89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LISTA KLAS I METOD:</a:t>
            </a:r>
            <a:endParaRPr lang="en-GB" sz="2000" b="0" strike="noStrike" spc="-1">
              <a:latin typeface="Arial"/>
            </a:endParaRPr>
          </a:p>
        </p:txBody>
      </p:sp>
      <p:graphicFrame>
        <p:nvGraphicFramePr>
          <p:cNvPr id="165" name="Table 2"/>
          <p:cNvGraphicFramePr/>
          <p:nvPr>
            <p:extLst>
              <p:ext uri="{D42A27DB-BD31-4B8C-83A1-F6EECF244321}">
                <p14:modId xmlns:p14="http://schemas.microsoft.com/office/powerpoint/2010/main" val="1012098736"/>
              </p:ext>
            </p:extLst>
          </p:nvPr>
        </p:nvGraphicFramePr>
        <p:xfrm>
          <a:off x="407880" y="1196640"/>
          <a:ext cx="4128120" cy="5162805"/>
        </p:xfrm>
        <a:graphic>
          <a:graphicData uri="http://schemas.openxmlformats.org/drawingml/2006/table">
            <a:tbl>
              <a:tblPr/>
              <a:tblGrid>
                <a:gridCol w="2117520"/>
                <a:gridCol w="2010600"/>
              </a:tblGrid>
              <a:tr h="253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1000" b="0" strike="noStrike" spc="-1" dirty="0">
                          <a:latin typeface="Arial"/>
                        </a:rPr>
                        <a:t> </a:t>
                      </a:r>
                      <a:r>
                        <a:rPr lang="en-GB" sz="1000" b="0" strike="noStrike" spc="-1" dirty="0" err="1">
                          <a:latin typeface="Arial"/>
                        </a:rPr>
                        <a:t>DataProcessing</a:t>
                      </a:r>
                      <a:r>
                        <a:rPr lang="en-GB" sz="10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0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__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init</a:t>
                      </a:r>
                      <a:r>
                        <a:rPr lang="en-GB" sz="900" b="0" strike="noStrike" spc="-1" dirty="0">
                          <a:latin typeface="Arial"/>
                        </a:rPr>
                        <a:t>__                 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inicjalizacja zadeklarowanych i dziedziczonych zmiennych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00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all_cases_per_day_where_country_id_equal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pobieranie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wszystkich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przypadków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podziałem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dni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dla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zadeklarowanego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'id'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3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get_dateframe            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ramki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podanego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źródła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7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get_dateframe_diff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    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ramki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wyliczonymi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różnicami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pomiędzy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wierszami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[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ilość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przypadków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dniu</a:t>
                      </a:r>
                      <a:r>
                        <a:rPr lang="en-GB" sz="900" b="0" strike="noStrike" spc="-1" dirty="0">
                          <a:latin typeface="Arial"/>
                        </a:rPr>
                        <a:t>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29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get_icon_color           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pobieranie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koloru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ikony</a:t>
                      </a:r>
                      <a:r>
                        <a:rPr lang="en-GB" sz="900" b="0" strike="noStrike" spc="-1" dirty="0">
                          <a:latin typeface="Arial"/>
                        </a:rPr>
                        <a:t> [z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własnego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słownika</a:t>
                      </a:r>
                      <a:r>
                        <a:rPr lang="en-GB" sz="900" b="0" strike="noStrike" spc="-1" dirty="0">
                          <a:latin typeface="Arial"/>
                        </a:rPr>
                        <a:t>]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zależności</a:t>
                      </a:r>
                      <a:r>
                        <a:rPr lang="en-GB" sz="900" b="0" strike="noStrike" spc="-1" dirty="0">
                          <a:latin typeface="Arial"/>
                        </a:rPr>
                        <a:t> od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ilości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zachorowanych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get_id_and_name_of_countries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pobieranie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listy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nazwą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'id'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get_name_and_3code_country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pobieranie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nazwy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kodu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trzy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literowego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wskazanym</a:t>
                      </a:r>
                      <a:r>
                        <a:rPr lang="en-GB" sz="900" b="0" strike="noStrike" spc="-1" dirty="0">
                          <a:latin typeface="Arial"/>
                        </a:rPr>
                        <a:t> 'id'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529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slice_location           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listy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szerokością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długością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geograficzną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podstawie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przekazanego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stringa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500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total_cases_per_day      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pobieranie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wszystkich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przypadków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bazy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grupowanie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względem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dni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673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total_current_cases      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pobieranie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wszystkich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przypadków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które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są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dniu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obecnym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pogrupowanie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względem</a:t>
                      </a:r>
                      <a:r>
                        <a:rPr lang="en-GB" sz="900" b="0" strike="noStrike" spc="-1" dirty="0">
                          <a:latin typeface="Arial"/>
                        </a:rPr>
                        <a:t> 'id'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Table 3"/>
          <p:cNvGraphicFramePr/>
          <p:nvPr>
            <p:extLst>
              <p:ext uri="{D42A27DB-BD31-4B8C-83A1-F6EECF244321}">
                <p14:modId xmlns:p14="http://schemas.microsoft.com/office/powerpoint/2010/main" val="85127718"/>
              </p:ext>
            </p:extLst>
          </p:nvPr>
        </p:nvGraphicFramePr>
        <p:xfrm>
          <a:off x="4602240" y="1196640"/>
          <a:ext cx="4073760" cy="1664280"/>
        </p:xfrm>
        <a:graphic>
          <a:graphicData uri="http://schemas.openxmlformats.org/drawingml/2006/table">
            <a:tbl>
              <a:tblPr/>
              <a:tblGrid>
                <a:gridCol w="1478160"/>
                <a:gridCol w="2595600"/>
              </a:tblGrid>
              <a:tr h="30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CreatingMap</a:t>
                      </a:r>
                      <a:r>
                        <a:rPr lang="en-GB" sz="900" b="0" strike="noStrike" spc="-1" dirty="0">
                          <a:latin typeface="Arial"/>
                        </a:rPr>
                        <a:t>: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493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__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init</a:t>
                      </a:r>
                      <a:r>
                        <a:rPr lang="en-GB" sz="900" b="0" strike="noStrike" spc="-1" dirty="0">
                          <a:latin typeface="Arial"/>
                        </a:rPr>
                        <a:t>__       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inicjalizacja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zadeklarowanych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dziedziczonych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zmiennych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8607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map_of_the_world  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mapy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świata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trzema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różnymi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markerami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nagłówkiem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przycisków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,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zestawieniami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dla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całego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świata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oraz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danymi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dla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konkretnego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r>
                        <a:rPr lang="en-GB" sz="900" b="0" strike="noStrike" spc="-1" dirty="0">
                          <a:latin typeface="Arial"/>
                        </a:rPr>
                        <a:t>. 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Table 4"/>
          <p:cNvGraphicFramePr/>
          <p:nvPr>
            <p:extLst>
              <p:ext uri="{D42A27DB-BD31-4B8C-83A1-F6EECF244321}">
                <p14:modId xmlns:p14="http://schemas.microsoft.com/office/powerpoint/2010/main" val="992995626"/>
              </p:ext>
            </p:extLst>
          </p:nvPr>
        </p:nvGraphicFramePr>
        <p:xfrm>
          <a:off x="4602240" y="2997000"/>
          <a:ext cx="4073760" cy="3130560"/>
        </p:xfrm>
        <a:graphic>
          <a:graphicData uri="http://schemas.openxmlformats.org/drawingml/2006/table">
            <a:tbl>
              <a:tblPr/>
              <a:tblGrid>
                <a:gridCol w="1733040"/>
                <a:gridCol w="2340720"/>
              </a:tblGrid>
              <a:tr h="307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Klasa</a:t>
                      </a:r>
                      <a:r>
                        <a:rPr lang="en-GB" sz="900" b="0" strike="noStrike" spc="-1" dirty="0">
                          <a:latin typeface="Arial"/>
                        </a:rPr>
                        <a:t> Graphs: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OPIS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66CC"/>
                    </a:solidFill>
                  </a:tcPr>
                </a:tc>
              </a:tr>
              <a:tr h="48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>
                          <a:latin typeface="Arial"/>
                        </a:rPr>
                        <a:t>__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init</a:t>
                      </a:r>
                      <a:r>
                        <a:rPr lang="en-GB" sz="900" b="0" strike="noStrike" spc="-1" dirty="0">
                          <a:latin typeface="Arial"/>
                        </a:rPr>
                        <a:t>__ 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inicjalizacja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zadeklarowanych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i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dziedziczonych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zmiennych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cases_of_the_world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generowanie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wykresu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dla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całego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świata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771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creating_figure_with_data</a:t>
                      </a:r>
                      <a:r>
                        <a:rPr lang="en-GB" sz="900" b="0" strike="noStrike" spc="-1" dirty="0">
                          <a:latin typeface="Arial"/>
                        </a:rPr>
                        <a:t>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tworzenie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obiektu</a:t>
                      </a:r>
                      <a:r>
                        <a:rPr lang="en-GB" sz="900" b="0" strike="noStrike" spc="-1" dirty="0">
                          <a:latin typeface="Arial"/>
                        </a:rPr>
                        <a:t> 'Figure' w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bibliotece</a:t>
                      </a:r>
                      <a:r>
                        <a:rPr lang="en-GB" sz="900" b="0" strike="noStrike" spc="-1" dirty="0">
                          <a:latin typeface="Arial"/>
                        </a:rPr>
                        <a:t> '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Plotly</a:t>
                      </a:r>
                      <a:r>
                        <a:rPr lang="en-GB" sz="900" b="0" strike="noStrike" spc="-1" dirty="0">
                          <a:latin typeface="Arial"/>
                        </a:rPr>
                        <a:t>'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wraz</a:t>
                      </a:r>
                      <a:r>
                        <a:rPr lang="en-GB" sz="900" b="0" strike="noStrike" spc="-1" dirty="0">
                          <a:latin typeface="Arial"/>
                        </a:rPr>
                        <a:t> z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deklaracją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wyświetlanych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parametrów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wykresu</a:t>
                      </a:r>
                      <a:r>
                        <a:rPr lang="en-GB" sz="900" b="0" strike="noStrike" spc="-1" dirty="0">
                          <a:latin typeface="Arial"/>
                        </a:rPr>
                        <a:t> 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65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get_graph      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generowanie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wykresu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dla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danego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kraju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489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join_two_graphs    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generowanie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połączonych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wykresów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na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podstawie</a:t>
                      </a:r>
                      <a:endParaRPr lang="en-GB" sz="9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99FF"/>
                    </a:solidFill>
                  </a:tcPr>
                </a:tc>
              </a:tr>
              <a:tr h="34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>
                          <a:latin typeface="Arial"/>
                        </a:rPr>
                        <a:t>write_graph_to_html          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900" b="0" strike="noStrike" spc="-1" dirty="0" err="1">
                          <a:latin typeface="Arial"/>
                        </a:rPr>
                        <a:t>zapis</a:t>
                      </a:r>
                      <a:r>
                        <a:rPr lang="en-GB" sz="900" b="0" strike="noStrike" spc="-1" dirty="0">
                          <a:latin typeface="Arial"/>
                        </a:rPr>
                        <a:t>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wykresu</a:t>
                      </a:r>
                      <a:r>
                        <a:rPr lang="en-GB" sz="900" b="0" strike="noStrike" spc="-1" dirty="0">
                          <a:latin typeface="Arial"/>
                        </a:rPr>
                        <a:t> do </a:t>
                      </a:r>
                      <a:r>
                        <a:rPr lang="en-GB" sz="900" b="0" strike="noStrike" spc="-1" dirty="0" err="1">
                          <a:latin typeface="Arial"/>
                        </a:rPr>
                        <a:t>pliku</a:t>
                      </a:r>
                      <a:r>
                        <a:rPr lang="en-GB" sz="900" b="0" strike="noStrike" spc="-1" dirty="0">
                          <a:latin typeface="Arial"/>
                        </a:rPr>
                        <a:t> html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10400" y="83664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Omówienie napodkanych problemów i ich rozwiązań   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32000" y="1728000"/>
            <a:ext cx="3959280" cy="49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Schemat tabel – Identyfikowanie danych potrzebnych w projekcie I  ich umiejscowienie w kolumnach.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Schemat był zmieniany parę razy, głównie ze względu na importowane dane, zmienialiśmy również API kilka razy.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Wybór i rodzaje API   - Wybraliśmy 4 różne API. 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Połączenie różnych struktur API z rożnymi danymi json I spięcie wszytskiego w celu importu wybranych danych.</a:t>
            </a: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Big Data – ok 302 000 rekordów.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5.   Optymalizacja czasu pobierania danych.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Pierwszy import danych trwał  około = 480 minut.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zastosowano walidacę danych I nie importowanie rekordów z wartościami zerowymi oraz podziałem na prowincje w niektórych krajach. Zredukowało czas importu do 10 minut.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Załadowanie danych w celu ich przetwarzania – ponad 10 tysięcy rekordów.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zmiana typu połączenia do bazy danych do first class z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not inheritance class przyspieszyło pobieranie I wyeliminowało błędy.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Refractor.</a:t>
            </a:r>
            <a:endParaRPr lang="en-GB" sz="10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wydzielenie kodu do nowych metod zgodnie ze wzorcem projektowym SOLID I stworzenie elastycznych funkcji </a:t>
            </a:r>
            <a:r>
              <a:t/>
            </a:r>
            <a:br/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176000" y="1728000"/>
            <a:ext cx="4607280" cy="47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Użycie metod Backend’owych do Frontendu i połączenie ich z różnymi bibliotekami.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HTML5 i CSS5 do przedstawienia danych.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użycie JS do tworzenia akcji na przyciskach.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pobieranie ‘id’ krajów z adresu URL do uruchamiania danych metody w celu generowania wykresów.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Flask – implementacją metod na serwerze.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Folium – biblioteka posiada limit wprowadzania nagłówków i pewnych informacji na mapie.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Użyliśmy HTML  oraz CSS3 aby dodać header I ramki z danymi globalnymi.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Liczenie różnicy pomiędzy rekordami [przypadki zakażeń w ujęciu dziennym].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zdecydowaliśmy się użyć biblioteki pandas, która pozwala nam na    wygenerowanie ramki danych z wartościami na dane dni ujęciu przyrostowym – na tej podstawie wycieliśmy dane liczbowe, policzyliśmy różnice pomiędzy dniami I dokleiliśmy dane tekstowe w postaci daty .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do tego zadania musieliśmy zmienić ogikę importu aktualnych danych.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8"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API Bugi </a:t>
            </a:r>
            <a:r>
              <a:t/>
            </a:r>
            <a:br/>
            <a:r>
              <a:rPr lang="en-GB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en-GB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- usuwanie duplikowanych danych, które miały wpływ na generowane wykresy oraz usuwanie braku danych w niektórych oknach czasowych. </a:t>
            </a:r>
            <a:endParaRPr lang="en-GB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196640"/>
            <a:ext cx="8227800" cy="5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Kod 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3429000"/>
            <a:ext cx="393840" cy="50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0" y="3429000"/>
            <a:ext cx="393840" cy="50220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0" y="3429000"/>
            <a:ext cx="393840" cy="502200"/>
          </a:xfrm>
          <a:prstGeom prst="rect">
            <a:avLst/>
          </a:prstGeom>
          <a:gradFill rotWithShape="0">
            <a:gsLst>
              <a:gs pos="0">
                <a:srgbClr val="9AB4E4">
                  <a:alpha val="18039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8748360" y="3429000"/>
            <a:ext cx="393840" cy="502200"/>
          </a:xfrm>
          <a:prstGeom prst="rect">
            <a:avLst/>
          </a:prstGeom>
          <a:gradFill rotWithShape="0">
            <a:gsLst>
              <a:gs pos="0">
                <a:srgbClr val="9AB4E4">
                  <a:alpha val="18039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3852000" y="2061000"/>
            <a:ext cx="1510200" cy="1510200"/>
          </a:xfrm>
          <a:prstGeom prst="flowChartConnector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7"/>
          <p:cNvSpPr/>
          <p:nvPr/>
        </p:nvSpPr>
        <p:spPr>
          <a:xfrm>
            <a:off x="247320" y="4221000"/>
            <a:ext cx="8674560" cy="20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Więcej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informacji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dostęp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do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kodu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pod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linkiem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lang="en-GB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GB" sz="20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Projekt_COVID-19_aplikacja_webowa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196640"/>
            <a:ext cx="8227800" cy="5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Cel pracy 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872000"/>
            <a:ext cx="8227800" cy="24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10000"/>
          </a:bodyPr>
          <a:lstStyle/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Prezentacja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przypadków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korona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wirusa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mapie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świata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w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postaci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liczbowych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oraz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wykresach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liniowych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Cel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próbowano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osiągnąć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poprzez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import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przypadków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historycznych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do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bazy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codzienne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aktualizacje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przypadków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przetworzenie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w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języku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Python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oraz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przedstawienie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wyników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w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formie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aplikacji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webowej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która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umożliwia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użytkownikowi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podgląd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aktualnych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historycznych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jak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również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generować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dynamiczne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wykresy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dla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poszczególnych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krajów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osobno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lub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jako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porównanie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dwóch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dowolnych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krajów</a:t>
            </a:r>
            <a:r>
              <a:rPr lang="en-GB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3429000"/>
            <a:ext cx="393840" cy="50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0" y="3429000"/>
            <a:ext cx="393840" cy="50220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0" y="3429000"/>
            <a:ext cx="393840" cy="502200"/>
          </a:xfrm>
          <a:prstGeom prst="rect">
            <a:avLst/>
          </a:prstGeom>
          <a:gradFill rotWithShape="0">
            <a:gsLst>
              <a:gs pos="0">
                <a:srgbClr val="9AB4E4">
                  <a:alpha val="18039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6"/>
          <p:cNvSpPr/>
          <p:nvPr/>
        </p:nvSpPr>
        <p:spPr>
          <a:xfrm>
            <a:off x="8748360" y="3429000"/>
            <a:ext cx="393840" cy="502200"/>
          </a:xfrm>
          <a:prstGeom prst="rect">
            <a:avLst/>
          </a:prstGeom>
          <a:gradFill rotWithShape="0">
            <a:gsLst>
              <a:gs pos="0">
                <a:srgbClr val="9AB4E4">
                  <a:alpha val="18039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1475640" y="4299120"/>
            <a:ext cx="6946560" cy="191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Stos</a:t>
            </a:r>
            <a:r>
              <a:rPr lang="en-GB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technologiczny</a:t>
            </a:r>
            <a:r>
              <a:rPr lang="en-GB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:</a:t>
            </a:r>
            <a:endParaRPr lang="en-GB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98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Python (requests, Flask, folium,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plotly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pandas)</a:t>
            </a: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SQL,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baza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danych</a:t>
            </a: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SQLite</a:t>
            </a: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JavaScript, HTML5, CSS3 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196640"/>
            <a:ext cx="8227800" cy="5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 aplikacji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3429000"/>
            <a:ext cx="393840" cy="50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0" y="3429000"/>
            <a:ext cx="393840" cy="50220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0" y="3429000"/>
            <a:ext cx="393840" cy="502200"/>
          </a:xfrm>
          <a:prstGeom prst="rect">
            <a:avLst/>
          </a:prstGeom>
          <a:gradFill rotWithShape="0">
            <a:gsLst>
              <a:gs pos="0">
                <a:srgbClr val="9AB4E4">
                  <a:alpha val="18039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8748360" y="3429000"/>
            <a:ext cx="393840" cy="502200"/>
          </a:xfrm>
          <a:prstGeom prst="rect">
            <a:avLst/>
          </a:prstGeom>
          <a:gradFill rotWithShape="0">
            <a:gsLst>
              <a:gs pos="0">
                <a:srgbClr val="9AB4E4">
                  <a:alpha val="18039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Obraz 97"/>
          <p:cNvPicPr/>
          <p:nvPr/>
        </p:nvPicPr>
        <p:blipFill>
          <a:blip r:embed="rId2"/>
          <a:stretch/>
        </p:blipFill>
        <p:spPr>
          <a:xfrm rot="21595200">
            <a:off x="2880" y="1742040"/>
            <a:ext cx="9142200" cy="43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raz 3"/>
          <p:cNvPicPr/>
          <p:nvPr/>
        </p:nvPicPr>
        <p:blipFill>
          <a:blip r:embed="rId2"/>
          <a:stretch/>
        </p:blipFill>
        <p:spPr>
          <a:xfrm>
            <a:off x="1187640" y="2132640"/>
            <a:ext cx="7153560" cy="32720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4212000" y="1484640"/>
            <a:ext cx="2736000" cy="5022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Suma wszystkich przypadków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 flipH="1">
            <a:off x="5866560" y="3645000"/>
            <a:ext cx="2302560" cy="11502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 Marker generowany jeżeli są przypadki Covid19 w danym kraju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 flipH="1">
            <a:off x="1834920" y="2061000"/>
            <a:ext cx="1921320" cy="6462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Dane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przypadków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wybranym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kraju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220760" y="3886200"/>
            <a:ext cx="1290240" cy="625320"/>
          </a:xfrm>
          <a:prstGeom prst="wedgeRoundRectCallout">
            <a:avLst>
              <a:gd name="adj1" fmla="val 58940"/>
              <a:gd name="adj2" fmla="val -2354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1206720" y="3886200"/>
            <a:ext cx="131832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Generowanie</a:t>
            </a:r>
            <a:r>
              <a:rPr lang="en-GB" sz="160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wykresów</a:t>
            </a:r>
            <a:endParaRPr lang="en-GB" sz="160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Obraz 3"/>
          <p:cNvPicPr/>
          <p:nvPr/>
        </p:nvPicPr>
        <p:blipFill>
          <a:blip r:embed="rId2"/>
          <a:stretch/>
        </p:blipFill>
        <p:spPr>
          <a:xfrm>
            <a:off x="611640" y="2133000"/>
            <a:ext cx="7666560" cy="350676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2627640" y="1556640"/>
            <a:ext cx="3672000" cy="502200"/>
          </a:xfrm>
          <a:prstGeom prst="wedgeRoundRectCallout">
            <a:avLst>
              <a:gd name="adj1" fmla="val -20833"/>
              <a:gd name="adj2" fmla="val 8001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Dane z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całego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Świata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ujęciu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dziennym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 rot="10800000" flipV="1">
            <a:off x="7325915" y="3610200"/>
            <a:ext cx="1223640" cy="1439640"/>
          </a:xfrm>
          <a:prstGeom prst="wedgeRoundRectCallout">
            <a:avLst>
              <a:gd name="adj1" fmla="val 20926"/>
              <a:gd name="adj2" fmla="val -63619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Możliwości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usunięcia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lub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dodania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wykresu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Obraz 3"/>
          <p:cNvPicPr/>
          <p:nvPr/>
        </p:nvPicPr>
        <p:blipFill>
          <a:blip r:embed="rId2"/>
          <a:stretch/>
        </p:blipFill>
        <p:spPr>
          <a:xfrm>
            <a:off x="395640" y="1989000"/>
            <a:ext cx="7666560" cy="350676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3060000" y="1484640"/>
            <a:ext cx="3384000" cy="468720"/>
          </a:xfrm>
          <a:prstGeom prst="wedgeRoundRectCallout">
            <a:avLst>
              <a:gd name="adj1" fmla="val -21132"/>
              <a:gd name="adj2" fmla="val 8135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 Zestawienie danych dla danego kraju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 rot="10800000" flipV="1">
            <a:off x="7062326" y="3426086"/>
            <a:ext cx="1295640" cy="100764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Możliwości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wyboru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wykresu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229640" y="5301360"/>
            <a:ext cx="2226600" cy="100764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Najeżdżając na wykres pokazują się wartości liczbowe z danego dnia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Obraz 3"/>
          <p:cNvPicPr/>
          <p:nvPr/>
        </p:nvPicPr>
        <p:blipFill>
          <a:blip r:embed="rId2"/>
          <a:stretch/>
        </p:blipFill>
        <p:spPr>
          <a:xfrm>
            <a:off x="539640" y="2061000"/>
            <a:ext cx="7450560" cy="340776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3276000" y="1628640"/>
            <a:ext cx="3096000" cy="430200"/>
          </a:xfrm>
          <a:prstGeom prst="wedgeRoundRectCallout">
            <a:avLst>
              <a:gd name="adj1" fmla="val -20638"/>
              <a:gd name="adj2" fmla="val 77316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Dane dzienne dla wybranego kraju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 rot="10800000" flipV="1">
            <a:off x="7221411" y="3526543"/>
            <a:ext cx="1295640" cy="100764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usunięcie lub dodanie wykresu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Obraz 3"/>
          <p:cNvPicPr/>
          <p:nvPr/>
        </p:nvPicPr>
        <p:blipFill>
          <a:blip r:embed="rId2"/>
          <a:srcRect l="23242" t="13770" r="25602" b="12222"/>
          <a:stretch/>
        </p:blipFill>
        <p:spPr>
          <a:xfrm>
            <a:off x="1835640" y="2205000"/>
            <a:ext cx="4678560" cy="30945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3276000" y="1700640"/>
            <a:ext cx="3024000" cy="574200"/>
          </a:xfrm>
          <a:prstGeom prst="wedgeRoundRectCallout">
            <a:avLst>
              <a:gd name="adj1" fmla="val -20628"/>
              <a:gd name="adj2" fmla="val 75625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 Wybór dwóch państw idla celów porównawczych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483640" y="5157360"/>
            <a:ext cx="1223640" cy="575640"/>
          </a:xfrm>
          <a:prstGeom prst="wedgeRoundRectCallout">
            <a:avLst>
              <a:gd name="adj1" fmla="val 21087"/>
              <a:gd name="adj2" fmla="val -72278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Powrót do mapy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644000" y="5157360"/>
            <a:ext cx="1439640" cy="791640"/>
          </a:xfrm>
          <a:prstGeom prst="wedgeRoundRectCallout">
            <a:avLst>
              <a:gd name="adj1" fmla="val -20385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Generowanie wykresów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Obraz 3"/>
          <p:cNvPicPr/>
          <p:nvPr/>
        </p:nvPicPr>
        <p:blipFill>
          <a:blip r:embed="rId2"/>
          <a:stretch/>
        </p:blipFill>
        <p:spPr>
          <a:xfrm>
            <a:off x="539640" y="2277000"/>
            <a:ext cx="7378560" cy="337500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2592000" y="1722069"/>
            <a:ext cx="3528000" cy="496440"/>
          </a:xfrm>
          <a:prstGeom prst="wedgeRoundRectCallout">
            <a:avLst>
              <a:gd name="adj1" fmla="val -20510"/>
              <a:gd name="adj2" fmla="val 82704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Porównanie danych wybranych państw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 rot="10800000" flipV="1">
            <a:off x="7112246" y="3964500"/>
            <a:ext cx="1151640" cy="61596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Wybór wykresów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356000" y="5517360"/>
            <a:ext cx="2592000" cy="79164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Najeżdżając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na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wykres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pokazują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się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wartości</a:t>
            </a:r>
            <a:r>
              <a:rPr lang="en-GB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z  </a:t>
            </a:r>
            <a:r>
              <a:rPr lang="en-GB" sz="16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dnia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736</Words>
  <Application>Microsoft Office PowerPoint</Application>
  <PresentationFormat>Pokaz na ekranie (4:3)</PresentationFormat>
  <Paragraphs>189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15</vt:i4>
      </vt:variant>
    </vt:vector>
  </HeadingPairs>
  <TitlesOfParts>
    <vt:vector size="26" baseType="lpstr">
      <vt:lpstr>Arial</vt:lpstr>
      <vt:lpstr>Calibri</vt:lpstr>
      <vt:lpstr>DejaVu Sans</vt:lpstr>
      <vt:lpstr>StarSymbol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subject/>
  <dc:creator>pniecikowski</dc:creator>
  <dc:description/>
  <cp:lastModifiedBy>Wozny</cp:lastModifiedBy>
  <cp:revision>48</cp:revision>
  <dcterms:created xsi:type="dcterms:W3CDTF">2013-11-12T12:01:23Z</dcterms:created>
  <dcterms:modified xsi:type="dcterms:W3CDTF">2020-05-16T12:08:53Z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